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notesMasterIdLst>
    <p:notesMasterId r:id="rId20"/>
  </p:notesMasterIdLst>
  <p:sldIdLst>
    <p:sldId id="256" r:id="rId2"/>
    <p:sldId id="257" r:id="rId3"/>
    <p:sldId id="259" r:id="rId4"/>
    <p:sldId id="261" r:id="rId5"/>
    <p:sldId id="284" r:id="rId6"/>
    <p:sldId id="285" r:id="rId7"/>
    <p:sldId id="266" r:id="rId8"/>
    <p:sldId id="267" r:id="rId9"/>
    <p:sldId id="286" r:id="rId10"/>
    <p:sldId id="272" r:id="rId11"/>
    <p:sldId id="287" r:id="rId12"/>
    <p:sldId id="288" r:id="rId13"/>
    <p:sldId id="289" r:id="rId14"/>
    <p:sldId id="290" r:id="rId15"/>
    <p:sldId id="291" r:id="rId16"/>
    <p:sldId id="292" r:id="rId17"/>
    <p:sldId id="293" r:id="rId18"/>
    <p:sldId id="295" r:id="rId19"/>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6" d="100"/>
          <a:sy n="86" d="100"/>
        </p:scale>
        <p:origin x="-72" y="8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C8B1E8D-1509-487B-8DE6-339856A80EC3}" type="datetimeFigureOut">
              <a:rPr lang="ar-EG" smtClean="0"/>
              <a:t>25/07/1441</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5215D0F-3AA0-43F9-8D5E-994B866FBA65}" type="slidenum">
              <a:rPr lang="ar-EG" smtClean="0"/>
              <a:t>‹#›</a:t>
            </a:fld>
            <a:endParaRPr lang="ar-EG"/>
          </a:p>
        </p:txBody>
      </p:sp>
    </p:spTree>
    <p:extLst>
      <p:ext uri="{BB962C8B-B14F-4D97-AF65-F5344CB8AC3E}">
        <p14:creationId xmlns:p14="http://schemas.microsoft.com/office/powerpoint/2010/main" val="139936034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a:p>
        </p:txBody>
      </p:sp>
      <p:sp>
        <p:nvSpPr>
          <p:cNvPr id="4" name="Slide Number Placeholder 3"/>
          <p:cNvSpPr>
            <a:spLocks noGrp="1"/>
          </p:cNvSpPr>
          <p:nvPr>
            <p:ph type="sldNum" sz="quarter" idx="10"/>
          </p:nvPr>
        </p:nvSpPr>
        <p:spPr/>
        <p:txBody>
          <a:bodyPr/>
          <a:lstStyle/>
          <a:p>
            <a:fld id="{45215D0F-3AA0-43F9-8D5E-994B866FBA65}" type="slidenum">
              <a:rPr lang="ar-EG" smtClean="0"/>
              <a:t>1</a:t>
            </a:fld>
            <a:endParaRPr lang="ar-EG"/>
          </a:p>
        </p:txBody>
      </p:sp>
    </p:spTree>
    <p:extLst>
      <p:ext uri="{BB962C8B-B14F-4D97-AF65-F5344CB8AC3E}">
        <p14:creationId xmlns:p14="http://schemas.microsoft.com/office/powerpoint/2010/main" val="1611562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F60F6D09-464E-4D5C-AAF4-FC118D7D60B1}"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11660868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60F6D09-464E-4D5C-AAF4-FC118D7D60B1}"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25333015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60F6D09-464E-4D5C-AAF4-FC118D7D60B1}"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36569602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60F6D09-464E-4D5C-AAF4-FC118D7D60B1}"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69355556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0F6D09-464E-4D5C-AAF4-FC118D7D60B1}" type="datetimeFigureOut">
              <a:rPr lang="ar-EG" smtClean="0"/>
              <a:t>25/07/1441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40903234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F60F6D09-464E-4D5C-AAF4-FC118D7D60B1}" type="datetimeFigureOut">
              <a:rPr lang="ar-EG" smtClean="0"/>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84037243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F60F6D09-464E-4D5C-AAF4-FC118D7D60B1}" type="datetimeFigureOut">
              <a:rPr lang="ar-EG" smtClean="0"/>
              <a:t>25/07/1441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20758355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F60F6D09-464E-4D5C-AAF4-FC118D7D60B1}" type="datetimeFigureOut">
              <a:rPr lang="ar-EG" smtClean="0"/>
              <a:t>25/07/1441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217039032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0F6D09-464E-4D5C-AAF4-FC118D7D60B1}" type="datetimeFigureOut">
              <a:rPr lang="ar-EG" smtClean="0"/>
              <a:t>25/07/1441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11914610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F6D09-464E-4D5C-AAF4-FC118D7D60B1}" type="datetimeFigureOut">
              <a:rPr lang="ar-EG" smtClean="0"/>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329652586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0F6D09-464E-4D5C-AAF4-FC118D7D60B1}" type="datetimeFigureOut">
              <a:rPr lang="ar-EG" smtClean="0"/>
              <a:t>25/07/1441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3EBC88BB-3EF5-43A1-9C7E-B2FFC599D3E6}" type="slidenum">
              <a:rPr lang="ar-EG" smtClean="0"/>
              <a:t>‹#›</a:t>
            </a:fld>
            <a:endParaRPr lang="ar-EG"/>
          </a:p>
        </p:txBody>
      </p:sp>
    </p:spTree>
    <p:extLst>
      <p:ext uri="{BB962C8B-B14F-4D97-AF65-F5344CB8AC3E}">
        <p14:creationId xmlns:p14="http://schemas.microsoft.com/office/powerpoint/2010/main" val="190704815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0F6D09-464E-4D5C-AAF4-FC118D7D60B1}" type="datetimeFigureOut">
              <a:rPr lang="ar-EG" smtClean="0"/>
              <a:t>25/07/1441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EBC88BB-3EF5-43A1-9C7E-B2FFC599D3E6}" type="slidenum">
              <a:rPr lang="ar-EG" smtClean="0"/>
              <a:t>‹#›</a:t>
            </a:fld>
            <a:endParaRPr lang="ar-EG"/>
          </a:p>
        </p:txBody>
      </p:sp>
    </p:spTree>
    <p:extLst>
      <p:ext uri="{BB962C8B-B14F-4D97-AF65-F5344CB8AC3E}">
        <p14:creationId xmlns:p14="http://schemas.microsoft.com/office/powerpoint/2010/main" val="4097288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nSpc>
                <a:spcPct val="107000"/>
              </a:lnSpc>
            </a:pPr>
            <a:r>
              <a:rPr lang="ar-EG"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محاضرة «اللغة القبطية وقواعدها 2»</a:t>
            </a:r>
            <a:br>
              <a:rPr lang="ar-EG"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ar-EG"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الفرقة الأولى آثار اسلامي</a:t>
            </a:r>
            <a:endParaRPr lang="ar-EG"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p:txBody>
          <a:bodyPr>
            <a:normAutofit fontScale="47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150000"/>
              </a:lnSpc>
            </a:pPr>
            <a:r>
              <a:rPr lang="ar-EG"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Times New Roman"/>
                <a:cs typeface="Times New Roman"/>
              </a:rPr>
              <a:t>إعداد  </a:t>
            </a:r>
            <a:endPar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Arial"/>
            </a:endParaRPr>
          </a:p>
          <a:p>
            <a:pPr>
              <a:lnSpc>
                <a:spcPct val="107000"/>
              </a:lnSpc>
            </a:pPr>
            <a:r>
              <a:rPr lang="ar-SA"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Times New Roman"/>
                <a:cs typeface="Times New Roman"/>
              </a:rPr>
              <a:t>دلال عابد خلف الله عبد الجليل</a:t>
            </a:r>
            <a:endPar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Arial"/>
            </a:endParaRPr>
          </a:p>
          <a:p>
            <a:pPr>
              <a:lnSpc>
                <a:spcPct val="107000"/>
              </a:lnSpc>
            </a:pPr>
            <a:r>
              <a:rPr lang="ar-SA" sz="45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Times New Roman"/>
                <a:cs typeface="Times New Roman"/>
              </a:rPr>
              <a:t>المدرس بقسم </a:t>
            </a:r>
            <a:r>
              <a:rPr lang="ar-SA"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Times New Roman"/>
                <a:cs typeface="Times New Roman"/>
              </a:rPr>
              <a:t>الآثار المصرية بكلية الآثار بقنا </a:t>
            </a:r>
            <a:endPar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Arial"/>
            </a:endParaRPr>
          </a:p>
          <a:p>
            <a:pPr>
              <a:lnSpc>
                <a:spcPct val="107000"/>
              </a:lnSpc>
            </a:pPr>
            <a:r>
              <a:rPr lang="ar-SA"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Times New Roman"/>
                <a:cs typeface="Times New Roman"/>
              </a:rPr>
              <a:t> </a:t>
            </a:r>
            <a:endParaRPr lang="en-US" sz="45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Arial"/>
            </a:endParaRPr>
          </a:p>
          <a:p>
            <a:endParaRPr lang="ar-EG"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80437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lstStyle/>
          <a:p>
            <a:r>
              <a:rPr lang="ar-EG"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ثالثاً: الأفعال غير الشخصية  </a:t>
            </a:r>
            <a:endPar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54996238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heel(1)">
                                      <p:cBhvr>
                                        <p:cTn id="1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908720"/>
            <a:ext cx="8064896" cy="5724644"/>
          </a:xfrm>
          <a:prstGeom prst="rect">
            <a:avLst/>
          </a:prstGeom>
        </p:spPr>
        <p:txBody>
          <a:bodyPr wrap="square">
            <a:spAutoFit/>
          </a:bodyPr>
          <a:lstStyle/>
          <a:p>
            <a:pPr marL="457200" indent="-457200">
              <a:lnSpc>
                <a:spcPct val="150000"/>
              </a:lnSpc>
              <a:spcAft>
                <a:spcPts val="800"/>
              </a:spcAft>
              <a:buFont typeface="Arial" pitchFamily="34" charset="0"/>
              <a:buChar char="•"/>
            </a:pPr>
            <a:r>
              <a:rPr lang="ar-EG" sz="2800" dirty="0" smtClean="0">
                <a:latin typeface="CS Copto Manuscript"/>
                <a:ea typeface="Calibri"/>
                <a:cs typeface="Times New Roman"/>
              </a:rPr>
              <a:t>الفعل  </a:t>
            </a:r>
            <a:r>
              <a:rPr lang="en-US" sz="2800" dirty="0">
                <a:latin typeface="CS Copto Manuscript"/>
                <a:ea typeface="Calibri"/>
                <a:cs typeface="Times New Roman"/>
              </a:rPr>
              <a:t>o=u=n</a:t>
            </a:r>
            <a:r>
              <a:rPr lang="en-US" sz="2800" dirty="0">
                <a:latin typeface="Times New Roman"/>
                <a:ea typeface="Calibri"/>
                <a:cs typeface="Arial"/>
              </a:rPr>
              <a:t> </a:t>
            </a:r>
            <a:r>
              <a:rPr lang="ar-EG" sz="2800" dirty="0">
                <a:latin typeface="Times New Roman"/>
                <a:ea typeface="Calibri"/>
              </a:rPr>
              <a:t> وفي </a:t>
            </a:r>
            <a:r>
              <a:rPr lang="ar-EG" sz="2800" dirty="0" err="1">
                <a:latin typeface="Times New Roman"/>
                <a:ea typeface="Calibri"/>
              </a:rPr>
              <a:t>البحيرية</a:t>
            </a:r>
            <a:r>
              <a:rPr lang="ar-EG" sz="2800" dirty="0">
                <a:latin typeface="Times New Roman"/>
                <a:ea typeface="Calibri"/>
              </a:rPr>
              <a:t> </a:t>
            </a:r>
            <a:r>
              <a:rPr lang="en-US" sz="2800" dirty="0">
                <a:latin typeface="CS Copto Manuscript"/>
                <a:ea typeface="Calibri"/>
                <a:cs typeface="Times New Roman"/>
              </a:rPr>
              <a:t> </a:t>
            </a:r>
            <a:r>
              <a:rPr lang="en-US" sz="2800" dirty="0" err="1">
                <a:latin typeface="CS Copto Manuscript"/>
                <a:ea typeface="Calibri"/>
                <a:cs typeface="Times New Roman"/>
              </a:rPr>
              <a:t>ouon</a:t>
            </a:r>
            <a:r>
              <a:rPr lang="ar-EG" sz="2800" dirty="0">
                <a:latin typeface="Transliteration"/>
                <a:ea typeface="Calibri"/>
                <a:cs typeface="Times New Roman"/>
              </a:rPr>
              <a:t>وتعني " يوجد </a:t>
            </a:r>
            <a:r>
              <a:rPr lang="ar-EG" sz="2800" dirty="0">
                <a:ea typeface="Calibri"/>
                <a:cs typeface="Times New Roman"/>
              </a:rPr>
              <a:t>أو يكون " وينفي ب</a:t>
            </a:r>
            <a:r>
              <a:rPr lang="en-US" sz="2800" dirty="0">
                <a:latin typeface="CS Copto Manuscript"/>
                <a:ea typeface="Calibri"/>
                <a:cs typeface="Times New Roman"/>
              </a:rPr>
              <a:t>=</a:t>
            </a:r>
            <a:r>
              <a:rPr lang="en-US" sz="2800" dirty="0" err="1">
                <a:latin typeface="CS Copto Manuscript"/>
                <a:ea typeface="Calibri"/>
                <a:cs typeface="Times New Roman"/>
              </a:rPr>
              <a:t>mn</a:t>
            </a:r>
            <a:r>
              <a:rPr lang="en-US" sz="2800" dirty="0">
                <a:latin typeface="Times New Roman"/>
                <a:ea typeface="Calibri"/>
                <a:cs typeface="Arial"/>
              </a:rPr>
              <a:t> </a:t>
            </a:r>
            <a:r>
              <a:rPr lang="ar-EG" sz="2800" dirty="0">
                <a:ea typeface="Calibri"/>
                <a:cs typeface="Times New Roman"/>
              </a:rPr>
              <a:t> وفي </a:t>
            </a:r>
            <a:r>
              <a:rPr lang="ar-EG" sz="2800" dirty="0" err="1">
                <a:ea typeface="Calibri"/>
                <a:cs typeface="Times New Roman"/>
              </a:rPr>
              <a:t>البحيرية</a:t>
            </a:r>
            <a:r>
              <a:rPr lang="ar-EG" sz="2800" dirty="0">
                <a:ea typeface="Calibri"/>
                <a:cs typeface="Times New Roman"/>
              </a:rPr>
              <a:t>  </a:t>
            </a:r>
            <a:r>
              <a:rPr lang="en-US" sz="2800" dirty="0">
                <a:latin typeface="CS Copto Manuscript"/>
                <a:ea typeface="Calibri"/>
                <a:cs typeface="Times New Roman"/>
              </a:rPr>
              <a:t>=</a:t>
            </a:r>
            <a:r>
              <a:rPr lang="en-US" sz="2800" dirty="0" err="1">
                <a:latin typeface="CS Copto Manuscript"/>
                <a:ea typeface="Calibri"/>
                <a:cs typeface="Times New Roman"/>
              </a:rPr>
              <a:t>mmon</a:t>
            </a:r>
            <a:r>
              <a:rPr lang="en-US" sz="2800" dirty="0">
                <a:latin typeface="Times New Roman"/>
                <a:ea typeface="Calibri"/>
                <a:cs typeface="Arial"/>
              </a:rPr>
              <a:t>   </a:t>
            </a:r>
            <a:r>
              <a:rPr lang="ar-EG" sz="2800" dirty="0">
                <a:latin typeface="Transliteration"/>
                <a:ea typeface="Calibri"/>
                <a:cs typeface="Times New Roman"/>
              </a:rPr>
              <a:t>"</a:t>
            </a:r>
            <a:r>
              <a:rPr lang="ar-EG" sz="2800" dirty="0">
                <a:ea typeface="Calibri"/>
                <a:cs typeface="Transliteration"/>
              </a:rPr>
              <a:t> </a:t>
            </a:r>
            <a:r>
              <a:rPr lang="ar-EG" sz="2800" dirty="0">
                <a:ea typeface="Calibri"/>
                <a:cs typeface="Times New Roman"/>
              </a:rPr>
              <a:t>ولهذا الفعل عدة استخدامات هي:</a:t>
            </a:r>
            <a:endParaRPr lang="en-US" sz="2800" dirty="0">
              <a:ea typeface="Calibri"/>
              <a:cs typeface="Arial"/>
            </a:endParaRPr>
          </a:p>
          <a:p>
            <a:pPr algn="just">
              <a:lnSpc>
                <a:spcPct val="150000"/>
              </a:lnSpc>
              <a:spcAft>
                <a:spcPts val="800"/>
              </a:spcAft>
            </a:pPr>
            <a:r>
              <a:rPr lang="ar-EG" sz="2800" dirty="0">
                <a:ea typeface="Calibri"/>
                <a:cs typeface="Times New Roman"/>
              </a:rPr>
              <a:t>1-  يستخدم كفعل مساعد للتعبير عن الوجود أو لإبراز المعني الوصفي للجملة .</a:t>
            </a:r>
            <a:endParaRPr lang="en-US" sz="2800" dirty="0">
              <a:ea typeface="Calibri"/>
              <a:cs typeface="Arial"/>
            </a:endParaRPr>
          </a:p>
          <a:p>
            <a:pPr algn="l">
              <a:lnSpc>
                <a:spcPct val="150000"/>
              </a:lnSpc>
              <a:spcAft>
                <a:spcPts val="1000"/>
              </a:spcAft>
            </a:pPr>
            <a:r>
              <a:rPr lang="en-US" sz="2800" dirty="0" err="1">
                <a:latin typeface="CS Copto Manuscript"/>
                <a:ea typeface="Calibri"/>
                <a:cs typeface="Times New Roman"/>
              </a:rPr>
              <a:t>mn</a:t>
            </a:r>
            <a:r>
              <a:rPr lang="en-US" sz="2800" dirty="0">
                <a:latin typeface="CS Copto Manuscript"/>
                <a:ea typeface="Calibri"/>
                <a:cs typeface="Times New Roman"/>
              </a:rPr>
              <a:t> </a:t>
            </a:r>
            <a:r>
              <a:rPr lang="en-US" sz="2800" u="sng" dirty="0" err="1">
                <a:latin typeface="CS Copto Manuscript"/>
                <a:ea typeface="Calibri"/>
                <a:cs typeface="Times New Roman"/>
              </a:rPr>
              <a:t>pettamo</a:t>
            </a:r>
            <a:r>
              <a:rPr lang="en-US" sz="2800" u="sng" dirty="0">
                <a:latin typeface="CS Copto Manuscript"/>
                <a:ea typeface="Calibri"/>
                <a:cs typeface="Times New Roman"/>
              </a:rPr>
              <a:t> </a:t>
            </a:r>
            <a:r>
              <a:rPr lang="en-US" sz="2800" u="sng" dirty="0" err="1">
                <a:latin typeface="CS Copto Manuscript"/>
                <a:ea typeface="Calibri"/>
                <a:cs typeface="Times New Roman"/>
              </a:rPr>
              <a:t>ebol</a:t>
            </a:r>
            <a:r>
              <a:rPr lang="en-US" sz="2800" u="sng" dirty="0">
                <a:latin typeface="CS Copto Manuscript"/>
                <a:ea typeface="Calibri"/>
                <a:cs typeface="Times New Roman"/>
              </a:rPr>
              <a:t> </a:t>
            </a:r>
            <a:r>
              <a:rPr lang="en-US" sz="2800" u="sng" dirty="0" err="1">
                <a:latin typeface="CS Copto Manuscript"/>
                <a:ea typeface="Calibri"/>
                <a:cs typeface="Times New Roman"/>
              </a:rPr>
              <a:t>hnneidwlon</a:t>
            </a:r>
            <a:r>
              <a:rPr lang="en-US" sz="2800" dirty="0">
                <a:latin typeface="Times New Roman"/>
                <a:ea typeface="Calibri"/>
                <a:cs typeface="Arial"/>
              </a:rPr>
              <a:t>(Epiph.29:4-6)</a:t>
            </a:r>
            <a:endParaRPr lang="en-US" sz="2800" dirty="0">
              <a:ea typeface="Calibri"/>
              <a:cs typeface="Arial"/>
            </a:endParaRPr>
          </a:p>
          <a:p>
            <a:pPr>
              <a:lnSpc>
                <a:spcPct val="150000"/>
              </a:lnSpc>
              <a:spcAft>
                <a:spcPts val="1000"/>
              </a:spcAft>
            </a:pPr>
            <a:r>
              <a:rPr lang="ar-EG" sz="2800" dirty="0">
                <a:latin typeface="CS Copto Manuscript"/>
                <a:ea typeface="Calibri"/>
                <a:cs typeface="Times New Roman"/>
              </a:rPr>
              <a:t> (لا يوجد الشخص الذي صنع هذه التماثيل.)</a:t>
            </a:r>
            <a:endParaRPr lang="en-US" sz="2800" dirty="0">
              <a:ea typeface="Calibri"/>
              <a:cs typeface="Arial"/>
            </a:endParaRPr>
          </a:p>
          <a:p>
            <a:pPr algn="just">
              <a:lnSpc>
                <a:spcPct val="150000"/>
              </a:lnSpc>
              <a:spcAft>
                <a:spcPts val="800"/>
              </a:spcAft>
            </a:pPr>
            <a:r>
              <a:rPr lang="en-US" sz="2800" dirty="0">
                <a:latin typeface="Times New Roman"/>
                <a:ea typeface="Calibri"/>
              </a:rPr>
              <a:t> </a:t>
            </a:r>
            <a:endParaRPr lang="en-US" sz="2800" dirty="0">
              <a:effectLst/>
            </a:endParaRPr>
          </a:p>
        </p:txBody>
      </p:sp>
    </p:spTree>
    <p:extLst>
      <p:ext uri="{BB962C8B-B14F-4D97-AF65-F5344CB8AC3E}">
        <p14:creationId xmlns:p14="http://schemas.microsoft.com/office/powerpoint/2010/main" val="395813514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136904" cy="3426579"/>
          </a:xfrm>
          <a:prstGeom prst="rect">
            <a:avLst/>
          </a:prstGeom>
        </p:spPr>
        <p:txBody>
          <a:bodyPr wrap="square">
            <a:spAutoFit/>
          </a:bodyPr>
          <a:lstStyle/>
          <a:p>
            <a:pPr>
              <a:lnSpc>
                <a:spcPct val="150000"/>
              </a:lnSpc>
              <a:spcAft>
                <a:spcPts val="800"/>
              </a:spcAft>
            </a:pPr>
            <a:r>
              <a:rPr lang="ar-EG" sz="2800" dirty="0" smtClean="0">
                <a:latin typeface="CS Copto Manuscript"/>
                <a:ea typeface="Calibri"/>
                <a:cs typeface="Times New Roman"/>
              </a:rPr>
              <a:t> 2- يستخدم </a:t>
            </a:r>
            <a:r>
              <a:rPr lang="ar-EG" sz="2800" dirty="0">
                <a:latin typeface="CS Copto Manuscript"/>
                <a:ea typeface="Calibri"/>
                <a:cs typeface="Times New Roman"/>
              </a:rPr>
              <a:t>كفعل مساعد يأتي قبل المبتدأ النكرة في الجملة الأسمية ذات الخبر الظرفي ، و قبل الفاعل النكرة في الجملة الفعلية حيث تظهر أداة النكرة مع الفعل في حالة الإثبات و تحذف في حالة النفي</a:t>
            </a:r>
            <a:r>
              <a:rPr lang="ar-EG" sz="2800" baseline="30000" dirty="0">
                <a:ea typeface="Calibri"/>
                <a:cs typeface="Times New Roman"/>
              </a:rPr>
              <a:t> </a:t>
            </a:r>
            <a:r>
              <a:rPr lang="ar-EG" sz="2800" dirty="0">
                <a:ea typeface="Calibri"/>
                <a:cs typeface="Times New Roman"/>
              </a:rPr>
              <a:t>، وقد تم الحديث عنها مسبقاً عند الحديث عن الجملة الاسمية </a:t>
            </a:r>
            <a:endParaRPr lang="en-US" sz="2800" dirty="0">
              <a:ea typeface="Calibri"/>
              <a:cs typeface="Arial"/>
            </a:endParaRPr>
          </a:p>
          <a:p>
            <a:pPr>
              <a:lnSpc>
                <a:spcPct val="150000"/>
              </a:lnSpc>
              <a:spcAft>
                <a:spcPts val="800"/>
              </a:spcAft>
            </a:pPr>
            <a:endParaRPr lang="en-US" sz="2800" dirty="0">
              <a:ea typeface="Calibri"/>
              <a:cs typeface="Arial"/>
            </a:endParaRPr>
          </a:p>
        </p:txBody>
      </p:sp>
    </p:spTree>
    <p:extLst>
      <p:ext uri="{BB962C8B-B14F-4D97-AF65-F5344CB8AC3E}">
        <p14:creationId xmlns:p14="http://schemas.microsoft.com/office/powerpoint/2010/main" val="391116710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136904" cy="4278094"/>
          </a:xfrm>
          <a:prstGeom prst="rect">
            <a:avLst/>
          </a:prstGeom>
        </p:spPr>
        <p:txBody>
          <a:bodyPr wrap="square">
            <a:spAutoFit/>
          </a:bodyPr>
          <a:lstStyle/>
          <a:p>
            <a:pPr lvl="0">
              <a:lnSpc>
                <a:spcPct val="150000"/>
              </a:lnSpc>
              <a:spcAft>
                <a:spcPts val="800"/>
              </a:spcAft>
            </a:pPr>
            <a:r>
              <a:rPr lang="ar-EG" sz="2800" dirty="0" smtClean="0">
                <a:solidFill>
                  <a:prstClr val="black"/>
                </a:solidFill>
                <a:ea typeface="Calibri"/>
                <a:cs typeface="Times New Roman"/>
              </a:rPr>
              <a:t>3- </a:t>
            </a:r>
            <a:r>
              <a:rPr lang="ar-EG" sz="2800" dirty="0">
                <a:solidFill>
                  <a:prstClr val="black"/>
                </a:solidFill>
                <a:ea typeface="Calibri"/>
                <a:cs typeface="Times New Roman"/>
              </a:rPr>
              <a:t>يستخدم أيضاً في التعبير عن امتداد  الحديث:</a:t>
            </a:r>
            <a:endParaRPr lang="en-US" sz="2800" dirty="0">
              <a:solidFill>
                <a:prstClr val="black"/>
              </a:solidFill>
              <a:ea typeface="Calibri"/>
              <a:cs typeface="Arial"/>
            </a:endParaRPr>
          </a:p>
          <a:p>
            <a:pPr lvl="0" algn="l">
              <a:lnSpc>
                <a:spcPct val="150000"/>
              </a:lnSpc>
              <a:spcAft>
                <a:spcPts val="800"/>
              </a:spcAft>
            </a:pPr>
            <a:r>
              <a:rPr lang="en-US" sz="2800" dirty="0" err="1">
                <a:solidFill>
                  <a:prstClr val="black"/>
                </a:solidFill>
                <a:latin typeface="CS Copto Manuscript"/>
                <a:ea typeface="Calibri"/>
                <a:cs typeface="Times New Roman"/>
              </a:rPr>
              <a:t>mn</a:t>
            </a:r>
            <a:r>
              <a:rPr lang="en-US" sz="2800"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laaue</a:t>
            </a:r>
            <a:r>
              <a:rPr lang="en-US" sz="2800" u="sng"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nrwme</a:t>
            </a:r>
            <a:r>
              <a:rPr lang="en-US" sz="2800" u="sng"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hnnekairoc</a:t>
            </a:r>
            <a:r>
              <a:rPr lang="en-US" sz="2800" u="sng"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naiÇ</a:t>
            </a:r>
            <a:r>
              <a:rPr lang="en-US" sz="2800" u="sng"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cooun</a:t>
            </a:r>
            <a:r>
              <a:rPr lang="en-US" sz="2800" u="sng"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jeerepnoute</a:t>
            </a:r>
            <a:r>
              <a:rPr lang="en-US" sz="2800" u="sng" dirty="0">
                <a:solidFill>
                  <a:prstClr val="black"/>
                </a:solidFill>
                <a:latin typeface="CS Copto Manuscript"/>
                <a:ea typeface="Calibri"/>
                <a:cs typeface="Times New Roman"/>
              </a:rPr>
              <a:t> =r </a:t>
            </a:r>
            <a:r>
              <a:rPr lang="en-US" sz="2800" u="sng" dirty="0" err="1">
                <a:solidFill>
                  <a:prstClr val="black"/>
                </a:solidFill>
                <a:latin typeface="CS Copto Manuscript"/>
                <a:ea typeface="Calibri"/>
                <a:cs typeface="Times New Roman"/>
              </a:rPr>
              <a:t>hwb</a:t>
            </a:r>
            <a:r>
              <a:rPr lang="en-US" sz="2800" u="sng" dirty="0">
                <a:solidFill>
                  <a:prstClr val="black"/>
                </a:solidFill>
                <a:latin typeface="CS Copto Manuscript"/>
                <a:ea typeface="Calibri"/>
                <a:cs typeface="Times New Roman"/>
              </a:rPr>
              <a:t> </a:t>
            </a:r>
            <a:r>
              <a:rPr lang="en-US" sz="2800" u="sng" dirty="0" err="1">
                <a:solidFill>
                  <a:prstClr val="black"/>
                </a:solidFill>
                <a:latin typeface="CS Copto Manuscript"/>
                <a:ea typeface="Calibri"/>
                <a:cs typeface="Times New Roman"/>
              </a:rPr>
              <a:t>eo</a:t>
            </a:r>
            <a:r>
              <a:rPr lang="en-US" sz="2800" u="sng" dirty="0">
                <a:solidFill>
                  <a:prstClr val="black"/>
                </a:solidFill>
                <a:latin typeface="CS Copto Manuscript"/>
                <a:ea typeface="Calibri"/>
                <a:cs typeface="Times New Roman"/>
              </a:rPr>
              <a:t>=u n=</a:t>
            </a:r>
            <a:r>
              <a:rPr lang="en-US" sz="2800" u="sng" dirty="0" err="1">
                <a:solidFill>
                  <a:prstClr val="black"/>
                </a:solidFill>
                <a:latin typeface="CS Copto Manuscript"/>
                <a:ea typeface="Calibri"/>
                <a:cs typeface="Times New Roman"/>
              </a:rPr>
              <a:t>mman</a:t>
            </a:r>
            <a:r>
              <a:rPr lang="en-US" sz="2800" dirty="0">
                <a:solidFill>
                  <a:prstClr val="black"/>
                </a:solidFill>
                <a:latin typeface="CS Copto Manuscript"/>
                <a:ea typeface="Calibri"/>
                <a:cs typeface="Times New Roman"/>
              </a:rPr>
              <a:t> </a:t>
            </a:r>
            <a:r>
              <a:rPr lang="en-US" sz="2800" dirty="0">
                <a:solidFill>
                  <a:prstClr val="black"/>
                </a:solidFill>
                <a:latin typeface="Times New Roman"/>
                <a:ea typeface="Calibri"/>
                <a:cs typeface="Arial"/>
              </a:rPr>
              <a:t>(Epiph.171:21-24)</a:t>
            </a:r>
            <a:endParaRPr lang="en-US" sz="2800" dirty="0">
              <a:solidFill>
                <a:prstClr val="black"/>
              </a:solidFill>
              <a:ea typeface="Calibri"/>
              <a:cs typeface="Arial"/>
            </a:endParaRPr>
          </a:p>
          <a:p>
            <a:pPr lvl="0">
              <a:lnSpc>
                <a:spcPct val="150000"/>
              </a:lnSpc>
              <a:spcAft>
                <a:spcPts val="800"/>
              </a:spcAft>
            </a:pPr>
            <a:r>
              <a:rPr lang="ar-EG" sz="2800" dirty="0">
                <a:solidFill>
                  <a:prstClr val="black"/>
                </a:solidFill>
                <a:ea typeface="Calibri"/>
                <a:cs typeface="Times New Roman"/>
              </a:rPr>
              <a:t>(لا يوجد أي من الرجال في هذه الأوقات يعرف ما يفعل الرب  لنا.)</a:t>
            </a:r>
            <a:endParaRPr lang="en-US" sz="2800" dirty="0">
              <a:solidFill>
                <a:prstClr val="black"/>
              </a:solidFill>
              <a:ea typeface="Calibri"/>
              <a:cs typeface="Arial"/>
            </a:endParaRPr>
          </a:p>
          <a:p>
            <a:pPr lvl="0">
              <a:lnSpc>
                <a:spcPct val="150000"/>
              </a:lnSpc>
              <a:spcAft>
                <a:spcPts val="1000"/>
              </a:spcAft>
            </a:pPr>
            <a:r>
              <a:rPr lang="ar-EG" sz="2800" dirty="0">
                <a:solidFill>
                  <a:prstClr val="black"/>
                </a:solidFill>
                <a:latin typeface="CS Copto Manuscript"/>
                <a:ea typeface="Calibri"/>
                <a:cs typeface="Times New Roman"/>
              </a:rPr>
              <a:t> </a:t>
            </a:r>
            <a:endParaRPr lang="ar-EG" dirty="0"/>
          </a:p>
        </p:txBody>
      </p:sp>
    </p:spTree>
    <p:extLst>
      <p:ext uri="{BB962C8B-B14F-4D97-AF65-F5344CB8AC3E}">
        <p14:creationId xmlns:p14="http://schemas.microsoft.com/office/powerpoint/2010/main" val="3524327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052737"/>
            <a:ext cx="7776864" cy="7181453"/>
          </a:xfrm>
          <a:prstGeom prst="rect">
            <a:avLst/>
          </a:prstGeom>
        </p:spPr>
        <p:txBody>
          <a:bodyPr wrap="square">
            <a:spAutoFit/>
          </a:bodyPr>
          <a:lstStyle/>
          <a:p>
            <a:pPr>
              <a:lnSpc>
                <a:spcPct val="150000"/>
              </a:lnSpc>
              <a:spcAft>
                <a:spcPts val="800"/>
              </a:spcAft>
            </a:pPr>
            <a:r>
              <a:rPr lang="ar-EG" sz="2400" dirty="0" smtClean="0">
                <a:latin typeface="Transliteration"/>
                <a:ea typeface="Calibri"/>
                <a:cs typeface="Times New Roman"/>
              </a:rPr>
              <a:t>4- يستخدم للتعبير </a:t>
            </a:r>
            <a:r>
              <a:rPr lang="ar-EG" sz="2400" dirty="0" smtClean="0">
                <a:latin typeface="CS Copto Manuscript"/>
                <a:ea typeface="Calibri"/>
                <a:cs typeface="Times New Roman"/>
              </a:rPr>
              <a:t>عن الماضي</a:t>
            </a:r>
            <a:r>
              <a:rPr lang="ar-EG" sz="2400" dirty="0" smtClean="0">
                <a:latin typeface="Transliteration"/>
                <a:ea typeface="Calibri"/>
                <a:cs typeface="Times New Roman"/>
              </a:rPr>
              <a:t> مع السابقة </a:t>
            </a:r>
            <a:r>
              <a:rPr lang="en-US" sz="2400" dirty="0" smtClean="0">
                <a:latin typeface="CS Copto Manuscript"/>
                <a:ea typeface="Calibri"/>
                <a:cs typeface="Times New Roman"/>
              </a:rPr>
              <a:t>ne</a:t>
            </a:r>
            <a:r>
              <a:rPr lang="ar-EG" sz="2400" dirty="0" smtClean="0">
                <a:latin typeface="CS Copto Manuscript"/>
                <a:ea typeface="Calibri"/>
                <a:cs typeface="Times New Roman"/>
              </a:rPr>
              <a:t> ، ويستخدم معهم ضمير الشخص الثالث</a:t>
            </a:r>
            <a:r>
              <a:rPr lang="en-US" sz="2400" b="1" dirty="0" err="1" smtClean="0">
                <a:latin typeface="CS Copto Manuscript"/>
                <a:ea typeface="Calibri"/>
                <a:cs typeface="Times New Roman"/>
              </a:rPr>
              <a:t>pe</a:t>
            </a:r>
            <a:r>
              <a:rPr lang="en-US" sz="2400" dirty="0" smtClean="0">
                <a:latin typeface="CS Copto Manuscript"/>
                <a:ea typeface="Calibri"/>
                <a:cs typeface="Times New Roman"/>
              </a:rPr>
              <a:t> </a:t>
            </a:r>
            <a:r>
              <a:rPr lang="ar-EG" sz="2400" dirty="0" smtClean="0">
                <a:latin typeface="CS Copto Manuscript"/>
                <a:ea typeface="Calibri"/>
                <a:cs typeface="Times New Roman"/>
              </a:rPr>
              <a:t>  بعد الفاعل</a:t>
            </a:r>
          </a:p>
          <a:p>
            <a:pPr>
              <a:lnSpc>
                <a:spcPct val="150000"/>
              </a:lnSpc>
              <a:spcAft>
                <a:spcPts val="800"/>
              </a:spcAft>
            </a:pPr>
            <a:r>
              <a:rPr lang="ar-EG" sz="2400" dirty="0" smtClean="0">
                <a:latin typeface="CS Copto Manuscript"/>
                <a:ea typeface="Calibri"/>
                <a:cs typeface="Times New Roman"/>
              </a:rPr>
              <a:t>5-  </a:t>
            </a:r>
            <a:r>
              <a:rPr lang="ar-EG" sz="2400" dirty="0">
                <a:ea typeface="Calibri"/>
                <a:cs typeface="Times New Roman"/>
              </a:rPr>
              <a:t>- يستخدم</a:t>
            </a:r>
            <a:r>
              <a:rPr lang="ar-EG" sz="2400" dirty="0">
                <a:latin typeface="CS Copto Manuscript"/>
                <a:ea typeface="Calibri"/>
                <a:cs typeface="Times New Roman"/>
              </a:rPr>
              <a:t> في بداية الأمثال أو القصص و في الأقوال المغرضة</a:t>
            </a:r>
            <a:r>
              <a:rPr lang="ar-EG" sz="2400" dirty="0">
                <a:ea typeface="Calibri"/>
                <a:cs typeface="Times New Roman"/>
              </a:rPr>
              <a:t> ويتكون من </a:t>
            </a:r>
            <a:r>
              <a:rPr lang="en-US" sz="2400" dirty="0" err="1">
                <a:latin typeface="CS Copto Manuscript"/>
                <a:ea typeface="Calibri"/>
                <a:cs typeface="Times New Roman"/>
              </a:rPr>
              <a:t>ou</a:t>
            </a:r>
            <a:r>
              <a:rPr lang="en-US" sz="2400" dirty="0">
                <a:latin typeface="CS Copto Manuscript"/>
                <a:ea typeface="Calibri"/>
                <a:cs typeface="Times New Roman"/>
              </a:rPr>
              <a:t>=n </a:t>
            </a:r>
            <a:r>
              <a:rPr lang="ar-EG" sz="2400" dirty="0">
                <a:latin typeface="CS Copto Manuscript"/>
                <a:ea typeface="Calibri"/>
                <a:cs typeface="Times New Roman"/>
              </a:rPr>
              <a:t> أو </a:t>
            </a:r>
            <a:r>
              <a:rPr lang="en-US" sz="2400" dirty="0">
                <a:latin typeface="CS Copto Manuscript"/>
                <a:ea typeface="Calibri"/>
                <a:cs typeface="Times New Roman"/>
              </a:rPr>
              <a:t>m=n </a:t>
            </a:r>
            <a:r>
              <a:rPr lang="ar-EG" sz="2400" dirty="0">
                <a:latin typeface="CS Copto Manuscript"/>
                <a:ea typeface="Calibri"/>
                <a:cs typeface="Times New Roman"/>
              </a:rPr>
              <a:t> + صيغة الحال المستمرة + عنصر عائد للتأكيد على الفاعل مثال: </a:t>
            </a:r>
            <a:endParaRPr lang="en-US" sz="2400" dirty="0">
              <a:ea typeface="Calibri"/>
              <a:cs typeface="Arial"/>
            </a:endParaRPr>
          </a:p>
          <a:p>
            <a:pPr algn="l">
              <a:lnSpc>
                <a:spcPct val="150000"/>
              </a:lnSpc>
              <a:spcAft>
                <a:spcPts val="800"/>
              </a:spcAft>
            </a:pPr>
            <a:r>
              <a:rPr lang="en-US" sz="2400" dirty="0" err="1">
                <a:latin typeface="CS Copto Manuscript"/>
                <a:ea typeface="Calibri"/>
                <a:cs typeface="Times New Roman"/>
              </a:rPr>
              <a:t>Neun</a:t>
            </a:r>
            <a:r>
              <a:rPr lang="en-US" sz="2400" dirty="0">
                <a:latin typeface="CS Copto Manuscript"/>
                <a:ea typeface="Calibri"/>
                <a:cs typeface="Times New Roman"/>
              </a:rPr>
              <a:t> </a:t>
            </a:r>
            <a:r>
              <a:rPr lang="en-US" sz="2400" dirty="0" err="1">
                <a:latin typeface="CS Copto Manuscript"/>
                <a:ea typeface="Calibri"/>
                <a:cs typeface="Times New Roman"/>
              </a:rPr>
              <a:t>ourwme</a:t>
            </a:r>
            <a:r>
              <a:rPr lang="en-US" sz="2400" dirty="0">
                <a:latin typeface="CS Copto Manuscript"/>
                <a:ea typeface="Calibri"/>
                <a:cs typeface="Times New Roman"/>
              </a:rPr>
              <a:t> </a:t>
            </a:r>
            <a:r>
              <a:rPr lang="en-US" sz="2400" dirty="0" err="1">
                <a:latin typeface="CS Copto Manuscript"/>
                <a:ea typeface="Calibri"/>
                <a:cs typeface="Times New Roman"/>
              </a:rPr>
              <a:t>pe</a:t>
            </a:r>
            <a:r>
              <a:rPr lang="en-US" sz="2400" dirty="0">
                <a:latin typeface="CS Copto Manuscript"/>
                <a:ea typeface="Calibri"/>
                <a:cs typeface="Times New Roman"/>
              </a:rPr>
              <a:t> h=</a:t>
            </a:r>
            <a:r>
              <a:rPr lang="en-US" sz="2400" dirty="0" err="1">
                <a:latin typeface="CS Copto Manuscript"/>
                <a:ea typeface="Calibri"/>
                <a:cs typeface="Times New Roman"/>
              </a:rPr>
              <a:t>n;ieroucalym</a:t>
            </a:r>
            <a:r>
              <a:rPr lang="en-US" sz="2400" dirty="0">
                <a:latin typeface="CS Copto Manuscript"/>
                <a:ea typeface="Calibri"/>
                <a:cs typeface="Times New Roman"/>
              </a:rPr>
              <a:t> </a:t>
            </a:r>
            <a:r>
              <a:rPr lang="en-US" sz="2400" dirty="0" err="1">
                <a:latin typeface="CS Copto Manuscript"/>
                <a:ea typeface="Calibri"/>
                <a:cs typeface="Times New Roman"/>
              </a:rPr>
              <a:t>pefran</a:t>
            </a:r>
            <a:r>
              <a:rPr lang="en-US" sz="2400" dirty="0">
                <a:latin typeface="CS Copto Manuscript"/>
                <a:ea typeface="Calibri"/>
                <a:cs typeface="Times New Roman"/>
              </a:rPr>
              <a:t> </a:t>
            </a:r>
            <a:r>
              <a:rPr lang="en-US" sz="2400" dirty="0" err="1">
                <a:latin typeface="CS Copto Manuscript"/>
                <a:ea typeface="Calibri"/>
                <a:cs typeface="Times New Roman"/>
              </a:rPr>
              <a:t>pe</a:t>
            </a:r>
            <a:r>
              <a:rPr lang="en-US" sz="2400" dirty="0">
                <a:latin typeface="CS Copto Manuscript"/>
                <a:ea typeface="Calibri"/>
                <a:cs typeface="Times New Roman"/>
              </a:rPr>
              <a:t> </a:t>
            </a:r>
            <a:r>
              <a:rPr lang="en-US" sz="2400" dirty="0" err="1">
                <a:latin typeface="CS Copto Manuscript"/>
                <a:ea typeface="Calibri"/>
                <a:cs typeface="Times New Roman"/>
              </a:rPr>
              <a:t>cumew</a:t>
            </a:r>
            <a:r>
              <a:rPr lang="en-US" sz="2400" dirty="0">
                <a:latin typeface="CS Copto Manuscript"/>
                <a:ea typeface="Calibri"/>
                <a:cs typeface="Times New Roman"/>
              </a:rPr>
              <a:t>=n </a:t>
            </a:r>
            <a:r>
              <a:rPr lang="en-US" sz="2400" dirty="0">
                <a:latin typeface="Times New Roman"/>
                <a:ea typeface="Calibri"/>
                <a:cs typeface="Arial"/>
              </a:rPr>
              <a:t>( Luke 2:25)</a:t>
            </a:r>
            <a:endParaRPr lang="en-US" sz="2400" dirty="0">
              <a:ea typeface="Calibri"/>
              <a:cs typeface="Arial"/>
            </a:endParaRPr>
          </a:p>
          <a:p>
            <a:pPr>
              <a:lnSpc>
                <a:spcPct val="150000"/>
              </a:lnSpc>
              <a:spcAft>
                <a:spcPts val="800"/>
              </a:spcAft>
            </a:pPr>
            <a:r>
              <a:rPr lang="ar-EG" sz="2400" dirty="0">
                <a:ea typeface="Calibri"/>
                <a:cs typeface="Times New Roman"/>
              </a:rPr>
              <a:t>(كان يوجد رجل في أورشليم اسمه يكون سيمون )</a:t>
            </a:r>
            <a:endParaRPr lang="en-US" sz="2400" dirty="0">
              <a:ea typeface="Calibri"/>
              <a:cs typeface="Arial"/>
            </a:endParaRPr>
          </a:p>
          <a:p>
            <a:pPr>
              <a:lnSpc>
                <a:spcPct val="150000"/>
              </a:lnSpc>
              <a:spcAft>
                <a:spcPts val="800"/>
              </a:spcAft>
            </a:pPr>
            <a:r>
              <a:rPr lang="en-US" sz="2400" dirty="0">
                <a:latin typeface="CS Copto Manuscript"/>
                <a:ea typeface="Calibri"/>
                <a:cs typeface="Times New Roman"/>
              </a:rPr>
              <a:t> </a:t>
            </a:r>
            <a:endParaRPr lang="en-US" sz="2400" dirty="0">
              <a:ea typeface="Calibri"/>
              <a:cs typeface="Arial"/>
            </a:endParaRPr>
          </a:p>
          <a:p>
            <a:pPr>
              <a:lnSpc>
                <a:spcPct val="150000"/>
              </a:lnSpc>
              <a:spcAft>
                <a:spcPts val="800"/>
              </a:spcAft>
            </a:pPr>
            <a:endParaRPr lang="ar-EG" sz="2000" dirty="0" smtClean="0">
              <a:latin typeface="CS Copto Manuscript"/>
              <a:ea typeface="Calibri"/>
              <a:cs typeface="Times New Roman"/>
            </a:endParaRPr>
          </a:p>
          <a:p>
            <a:pPr marL="457200" indent="-457200">
              <a:lnSpc>
                <a:spcPct val="150000"/>
              </a:lnSpc>
              <a:spcAft>
                <a:spcPts val="800"/>
              </a:spcAft>
              <a:buFontTx/>
              <a:buChar char="-"/>
            </a:pPr>
            <a:endParaRPr lang="en-US" sz="2000" dirty="0" smtClean="0">
              <a:ea typeface="Calibri"/>
              <a:cs typeface="Arial"/>
            </a:endParaRPr>
          </a:p>
          <a:p>
            <a:pPr>
              <a:lnSpc>
                <a:spcPct val="150000"/>
              </a:lnSpc>
              <a:spcAft>
                <a:spcPts val="800"/>
              </a:spcAft>
            </a:pPr>
            <a:r>
              <a:rPr lang="ar-EG" sz="2000" dirty="0">
                <a:ea typeface="Calibri"/>
                <a:cs typeface="Times New Roman"/>
              </a:rPr>
              <a:t> </a:t>
            </a:r>
            <a:endParaRPr lang="en-US" sz="2000" dirty="0">
              <a:ea typeface="Calibri"/>
              <a:cs typeface="Arial"/>
            </a:endParaRPr>
          </a:p>
        </p:txBody>
      </p:sp>
    </p:spTree>
    <p:extLst>
      <p:ext uri="{BB962C8B-B14F-4D97-AF65-F5344CB8AC3E}">
        <p14:creationId xmlns:p14="http://schemas.microsoft.com/office/powerpoint/2010/main" val="398241714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980728"/>
            <a:ext cx="7848872" cy="3908762"/>
          </a:xfrm>
          <a:prstGeom prst="rect">
            <a:avLst/>
          </a:prstGeom>
        </p:spPr>
        <p:txBody>
          <a:bodyPr wrap="square">
            <a:spAutoFit/>
          </a:bodyPr>
          <a:lstStyle/>
          <a:p>
            <a:pPr>
              <a:lnSpc>
                <a:spcPct val="150000"/>
              </a:lnSpc>
              <a:spcAft>
                <a:spcPts val="800"/>
              </a:spcAft>
            </a:pPr>
            <a:r>
              <a:rPr lang="ar-EG" sz="3200" dirty="0" smtClean="0">
                <a:latin typeface="CS Copto Manuscript"/>
                <a:ea typeface="Calibri"/>
                <a:cs typeface="Times New Roman"/>
              </a:rPr>
              <a:t>6</a:t>
            </a:r>
            <a:r>
              <a:rPr lang="ar-EG" sz="2400" dirty="0" smtClean="0">
                <a:latin typeface="CS Copto Manuscript"/>
                <a:ea typeface="Calibri"/>
                <a:cs typeface="Times New Roman"/>
              </a:rPr>
              <a:t>- يستخدم </a:t>
            </a:r>
            <a:r>
              <a:rPr lang="ar-EG" sz="2400" dirty="0">
                <a:latin typeface="CS Copto Manuscript"/>
                <a:ea typeface="Calibri"/>
                <a:cs typeface="Times New Roman"/>
              </a:rPr>
              <a:t>مع حرف الجر المعبر عن المفعول لأجله </a:t>
            </a:r>
            <a:r>
              <a:rPr lang="en-US" sz="2400" dirty="0">
                <a:latin typeface="CS Copto Manuscript"/>
                <a:ea typeface="Calibri"/>
                <a:cs typeface="Times New Roman"/>
              </a:rPr>
              <a:t>=</a:t>
            </a:r>
            <a:r>
              <a:rPr lang="en-US" sz="2400" dirty="0" err="1">
                <a:latin typeface="CS Copto Manuscript"/>
                <a:ea typeface="Calibri"/>
                <a:cs typeface="Times New Roman"/>
              </a:rPr>
              <a:t>nte</a:t>
            </a:r>
            <a:r>
              <a:rPr lang="en-US" sz="2400" dirty="0">
                <a:latin typeface="Times New Roman"/>
                <a:ea typeface="Calibri"/>
                <a:cs typeface="Arial"/>
              </a:rPr>
              <a:t>  </a:t>
            </a:r>
            <a:r>
              <a:rPr lang="ar-EG" sz="2400" dirty="0">
                <a:latin typeface="Transliteration"/>
                <a:ea typeface="Calibri"/>
                <a:cs typeface="Times New Roman"/>
              </a:rPr>
              <a:t>أو حرف الجر </a:t>
            </a:r>
            <a:r>
              <a:rPr lang="en-US" sz="2400" dirty="0">
                <a:latin typeface="CS Copto Manuscript"/>
                <a:ea typeface="Calibri"/>
                <a:cs typeface="Times New Roman"/>
              </a:rPr>
              <a:t>e</a:t>
            </a:r>
            <a:r>
              <a:rPr lang="ar-EG" sz="2400" dirty="0">
                <a:latin typeface="CS Copto Manuscript"/>
                <a:ea typeface="Calibri"/>
                <a:cs typeface="Times New Roman"/>
              </a:rPr>
              <a:t> أو </a:t>
            </a:r>
            <a:r>
              <a:rPr lang="en-US" sz="2400" dirty="0">
                <a:latin typeface="CS Copto Manuscript"/>
                <a:ea typeface="Calibri"/>
                <a:cs typeface="Times New Roman"/>
              </a:rPr>
              <a:t>=m-</a:t>
            </a:r>
            <a:r>
              <a:rPr lang="en-US" sz="2400" dirty="0">
                <a:latin typeface="Times New Roman"/>
                <a:ea typeface="Calibri"/>
                <a:cs typeface="Arial"/>
              </a:rPr>
              <a:t> </a:t>
            </a:r>
            <a:r>
              <a:rPr lang="ar-EG" sz="2400" dirty="0" smtClean="0">
                <a:latin typeface="Times New Roman"/>
                <a:ea typeface="Calibri"/>
                <a:cs typeface="Arial"/>
              </a:rPr>
              <a:t> </a:t>
            </a:r>
            <a:r>
              <a:rPr lang="ar-EG" sz="2400" dirty="0" smtClean="0">
                <a:latin typeface="Times New Roman"/>
                <a:ea typeface="Calibri"/>
              </a:rPr>
              <a:t>مكوناً </a:t>
            </a:r>
            <a:r>
              <a:rPr lang="ar-EG" sz="2400" dirty="0">
                <a:latin typeface="Times New Roman"/>
                <a:ea typeface="Calibri"/>
              </a:rPr>
              <a:t>فعلاً مركباً في الإثبات بمعني "يملك" ، وفي النفي تستخدم </a:t>
            </a:r>
            <a:r>
              <a:rPr lang="en-US" sz="2400" dirty="0">
                <a:latin typeface="CS Copto Manuscript"/>
                <a:ea typeface="Calibri"/>
                <a:cs typeface="Times New Roman"/>
              </a:rPr>
              <a:t>m=</a:t>
            </a:r>
            <a:r>
              <a:rPr lang="en-US" sz="2400" dirty="0" err="1">
                <a:latin typeface="CS Copto Manuscript"/>
                <a:ea typeface="Calibri"/>
                <a:cs typeface="Times New Roman"/>
              </a:rPr>
              <a:t>nta</a:t>
            </a:r>
            <a:r>
              <a:rPr lang="en-US" sz="2400" dirty="0">
                <a:latin typeface="CS Copto Manuscript"/>
                <a:ea typeface="Calibri"/>
                <a:cs typeface="Times New Roman"/>
              </a:rPr>
              <a:t> </a:t>
            </a:r>
            <a:r>
              <a:rPr lang="ar-EG" sz="2400" dirty="0">
                <a:latin typeface="CS Copto Manuscript"/>
                <a:ea typeface="Calibri"/>
                <a:cs typeface="Times New Roman"/>
              </a:rPr>
              <a:t> أو </a:t>
            </a:r>
            <a:r>
              <a:rPr lang="en-US" sz="2400" dirty="0">
                <a:latin typeface="CS Copto Manuscript"/>
                <a:ea typeface="Calibri"/>
                <a:cs typeface="Times New Roman"/>
              </a:rPr>
              <a:t>m=n] </a:t>
            </a:r>
            <a:r>
              <a:rPr lang="en-US" sz="2400" dirty="0">
                <a:latin typeface="Times New Roman"/>
                <a:ea typeface="Calibri"/>
                <a:cs typeface="Arial"/>
              </a:rPr>
              <a:t>  </a:t>
            </a:r>
            <a:r>
              <a:rPr lang="ar-EG" sz="2400" dirty="0" smtClean="0">
                <a:latin typeface="Times New Roman"/>
                <a:ea typeface="Calibri"/>
                <a:cs typeface="Arial"/>
              </a:rPr>
              <a:t> </a:t>
            </a:r>
            <a:r>
              <a:rPr lang="ar-EG" sz="2400" dirty="0" smtClean="0">
                <a:latin typeface="Times New Roman"/>
                <a:ea typeface="Calibri"/>
              </a:rPr>
              <a:t>بمعني </a:t>
            </a:r>
            <a:r>
              <a:rPr lang="ar-EG" sz="2400" dirty="0">
                <a:latin typeface="Times New Roman"/>
                <a:ea typeface="Calibri"/>
              </a:rPr>
              <a:t>"لا يملك" </a:t>
            </a:r>
            <a:endParaRPr lang="ar-EG" sz="2400" dirty="0" smtClean="0">
              <a:latin typeface="Times New Roman"/>
              <a:ea typeface="Calibri"/>
            </a:endParaRPr>
          </a:p>
          <a:p>
            <a:pPr>
              <a:lnSpc>
                <a:spcPct val="150000"/>
              </a:lnSpc>
              <a:spcAft>
                <a:spcPts val="800"/>
              </a:spcAft>
            </a:pPr>
            <a:r>
              <a:rPr lang="ar-EG" sz="2400" b="1" dirty="0">
                <a:ea typeface="Calibri"/>
                <a:cs typeface="Times New Roman"/>
              </a:rPr>
              <a:t>ويصرف فعل الملكية مع الضمائر المتصلة بشكلين مختلفين كما يلي :</a:t>
            </a:r>
            <a:endParaRPr lang="en-US" sz="2400" dirty="0">
              <a:ea typeface="Calibri"/>
              <a:cs typeface="Arial"/>
            </a:endParaRPr>
          </a:p>
          <a:p>
            <a:pPr>
              <a:lnSpc>
                <a:spcPct val="150000"/>
              </a:lnSpc>
              <a:spcAft>
                <a:spcPts val="800"/>
              </a:spcAft>
            </a:pPr>
            <a:endParaRPr lang="en-US" sz="2400" dirty="0">
              <a:ea typeface="Calibri"/>
              <a:cs typeface="Arial"/>
            </a:endParaRPr>
          </a:p>
          <a:p>
            <a:pPr>
              <a:lnSpc>
                <a:spcPct val="150000"/>
              </a:lnSpc>
              <a:spcAft>
                <a:spcPts val="800"/>
              </a:spcAft>
            </a:pPr>
            <a:r>
              <a:rPr lang="ar-EG" sz="2400" dirty="0">
                <a:ea typeface="Calibri"/>
                <a:cs typeface="Times New Roman"/>
              </a:rPr>
              <a:t> </a:t>
            </a:r>
            <a:endParaRPr lang="en-US" sz="2400" dirty="0">
              <a:ea typeface="Calibri"/>
              <a:cs typeface="Arial"/>
            </a:endParaRPr>
          </a:p>
        </p:txBody>
      </p:sp>
    </p:spTree>
    <p:extLst>
      <p:ext uri="{BB962C8B-B14F-4D97-AF65-F5344CB8AC3E}">
        <p14:creationId xmlns:p14="http://schemas.microsoft.com/office/powerpoint/2010/main" val="16363770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391265"/>
              </p:ext>
            </p:extLst>
          </p:nvPr>
        </p:nvGraphicFramePr>
        <p:xfrm>
          <a:off x="2051720" y="1047178"/>
          <a:ext cx="5688632" cy="4572000"/>
        </p:xfrm>
        <a:graphic>
          <a:graphicData uri="http://schemas.openxmlformats.org/drawingml/2006/table">
            <a:tbl>
              <a:tblPr rtl="1" firstRow="1" firstCol="1" bandRow="1"/>
              <a:tblGrid>
                <a:gridCol w="2844316"/>
                <a:gridCol w="2844316"/>
              </a:tblGrid>
              <a:tr h="334442">
                <a:tc>
                  <a:txBody>
                    <a:bodyPr/>
                    <a:lstStyle/>
                    <a:p>
                      <a:pPr algn="ctr" rtl="1">
                        <a:lnSpc>
                          <a:spcPct val="150000"/>
                        </a:lnSpc>
                        <a:spcAft>
                          <a:spcPts val="0"/>
                        </a:spcAft>
                      </a:pPr>
                      <a:r>
                        <a:rPr lang="ar-EG" sz="2000" dirty="0">
                          <a:effectLst/>
                          <a:latin typeface="Calibri"/>
                          <a:ea typeface="Calibri"/>
                          <a:cs typeface="Times New Roman"/>
                        </a:rPr>
                        <a:t>الشكل الأول </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gn="ctr" rtl="1">
                        <a:lnSpc>
                          <a:spcPct val="150000"/>
                        </a:lnSpc>
                        <a:spcAft>
                          <a:spcPts val="0"/>
                        </a:spcAft>
                      </a:pPr>
                      <a:r>
                        <a:rPr lang="ar-EG" sz="2000">
                          <a:effectLst/>
                          <a:latin typeface="Calibri"/>
                          <a:ea typeface="Calibri"/>
                          <a:cs typeface="Times New Roman"/>
                        </a:rPr>
                        <a:t>الشكل الثاني </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334442">
                <a:tc>
                  <a:txBody>
                    <a:bodyPr/>
                    <a:lstStyle/>
                    <a:p>
                      <a:pPr algn="ctr" rtl="1">
                        <a:lnSpc>
                          <a:spcPct val="150000"/>
                        </a:lnSpc>
                        <a:spcAft>
                          <a:spcPts val="0"/>
                        </a:spcAft>
                      </a:pPr>
                      <a:r>
                        <a:rPr lang="en-US" sz="2000" dirty="0" err="1">
                          <a:effectLst/>
                          <a:latin typeface="CS Copto Manuscript"/>
                          <a:ea typeface="Calibri"/>
                          <a:cs typeface="Times New Roman"/>
                        </a:rPr>
                        <a:t>Ou</a:t>
                      </a:r>
                      <a:r>
                        <a:rPr lang="en-US" sz="2000" dirty="0">
                          <a:effectLst/>
                          <a:latin typeface="CS Copto Manuscript"/>
                          <a:ea typeface="Calibri"/>
                          <a:cs typeface="Times New Roman"/>
                        </a:rPr>
                        <a:t>=</a:t>
                      </a:r>
                      <a:r>
                        <a:rPr lang="en-US" sz="2000" dirty="0" err="1">
                          <a:effectLst/>
                          <a:latin typeface="CS Copto Manuscript"/>
                          <a:ea typeface="Calibri"/>
                          <a:cs typeface="Times New Roman"/>
                        </a:rPr>
                        <a:t>ntai</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dirty="0" err="1">
                          <a:effectLst/>
                          <a:latin typeface="CS Copto Manuscript"/>
                          <a:ea typeface="Calibri"/>
                          <a:cs typeface="Times New Roman"/>
                        </a:rPr>
                        <a:t>Ou</a:t>
                      </a:r>
                      <a:r>
                        <a:rPr lang="en-US" sz="2000" dirty="0">
                          <a:effectLst/>
                          <a:latin typeface="CS Copto Manuscript"/>
                          <a:ea typeface="Calibri"/>
                          <a:cs typeface="Times New Roman"/>
                        </a:rPr>
                        <a:t>=</a:t>
                      </a:r>
                      <a:r>
                        <a:rPr lang="en-US" sz="2000" dirty="0" err="1">
                          <a:effectLst/>
                          <a:latin typeface="CS Copto Manuscript"/>
                          <a:ea typeface="Calibri"/>
                          <a:cs typeface="Times New Roman"/>
                        </a:rPr>
                        <a:t>ntak</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Ou=nt=k</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a:effectLst/>
                          <a:latin typeface="CS Copto Manuscript"/>
                          <a:ea typeface="Calibri"/>
                          <a:cs typeface="Times New Roman"/>
                        </a:rPr>
                        <a:t>Ou=nte</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Ou=nte</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a:effectLst/>
                          <a:latin typeface="CS Copto Manuscript"/>
                          <a:ea typeface="Calibri"/>
                          <a:cs typeface="Times New Roman"/>
                        </a:rPr>
                        <a:t>ountaf</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Ou=nt=f</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a:effectLst/>
                          <a:latin typeface="CS Copto Manuscript"/>
                          <a:ea typeface="Calibri"/>
                          <a:cs typeface="Times New Roman"/>
                        </a:rPr>
                        <a:t>Ountac</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Ou=ntc</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a:effectLst/>
                          <a:latin typeface="CS Copto Manuscript"/>
                          <a:ea typeface="Calibri"/>
                          <a:cs typeface="Times New Roman"/>
                        </a:rPr>
                        <a:t>Ou=ntan</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Ou=nt=n</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a:effectLst/>
                          <a:latin typeface="CS Copto Manuscript"/>
                          <a:ea typeface="Calibri"/>
                          <a:cs typeface="Times New Roman"/>
                        </a:rPr>
                        <a:t>Ou=ntyt=n</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Ou=ntet=n</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a:txBody>
                    <a:bodyPr/>
                    <a:lstStyle/>
                    <a:p>
                      <a:pPr algn="ctr" rtl="1">
                        <a:lnSpc>
                          <a:spcPct val="150000"/>
                        </a:lnSpc>
                        <a:spcAft>
                          <a:spcPts val="0"/>
                        </a:spcAft>
                      </a:pPr>
                      <a:r>
                        <a:rPr lang="en-US" sz="2000">
                          <a:effectLst/>
                          <a:latin typeface="CS Copto Manuscript"/>
                          <a:ea typeface="Calibri"/>
                          <a:cs typeface="Times New Roman"/>
                        </a:rPr>
                        <a:t>Ountau</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0"/>
                        </a:spcAft>
                      </a:pPr>
                      <a:r>
                        <a:rPr lang="en-US" sz="2000">
                          <a:effectLst/>
                          <a:latin typeface="CS Copto Manuscript"/>
                          <a:ea typeface="Calibri"/>
                          <a:cs typeface="Times New Roman"/>
                        </a:rPr>
                        <a:t>Ou=ntou</a:t>
                      </a:r>
                      <a:endParaRPr lang="en-US" sz="20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442">
                <a:tc gridSpan="2">
                  <a:txBody>
                    <a:bodyPr/>
                    <a:lstStyle/>
                    <a:p>
                      <a:pPr algn="l" rtl="1">
                        <a:lnSpc>
                          <a:spcPct val="150000"/>
                        </a:lnSpc>
                        <a:spcAft>
                          <a:spcPts val="0"/>
                        </a:spcAft>
                      </a:pPr>
                      <a:r>
                        <a:rPr lang="en-US" sz="2000" dirty="0" err="1">
                          <a:effectLst/>
                          <a:latin typeface="CS Copto Manuscript"/>
                          <a:ea typeface="Calibri"/>
                          <a:cs typeface="Times New Roman"/>
                        </a:rPr>
                        <a:t>Ou</a:t>
                      </a:r>
                      <a:r>
                        <a:rPr lang="en-US" sz="2000" dirty="0">
                          <a:effectLst/>
                          <a:latin typeface="CS Copto Manuscript"/>
                          <a:ea typeface="Calibri"/>
                          <a:cs typeface="Times New Roman"/>
                        </a:rPr>
                        <a:t>=</a:t>
                      </a:r>
                      <a:r>
                        <a:rPr lang="en-US" sz="2000" dirty="0" err="1">
                          <a:effectLst/>
                          <a:latin typeface="CS Copto Manuscript"/>
                          <a:ea typeface="Calibri"/>
                          <a:cs typeface="Times New Roman"/>
                        </a:rPr>
                        <a:t>nte</a:t>
                      </a:r>
                      <a:r>
                        <a:rPr lang="en-US" sz="2000" dirty="0">
                          <a:effectLst/>
                          <a:latin typeface="CS Copto Manuscript"/>
                          <a:ea typeface="Calibri"/>
                          <a:cs typeface="Times New Roman"/>
                        </a:rPr>
                        <a:t> </a:t>
                      </a:r>
                      <a:r>
                        <a:rPr lang="en-US" sz="2000" dirty="0" err="1">
                          <a:effectLst/>
                          <a:latin typeface="CS Copto Manuscript"/>
                          <a:ea typeface="Calibri"/>
                          <a:cs typeface="Times New Roman"/>
                        </a:rPr>
                        <a:t>prwme</a:t>
                      </a:r>
                      <a:r>
                        <a:rPr lang="en-US" sz="2000" dirty="0">
                          <a:effectLst/>
                          <a:latin typeface="CS Copto Manuscript"/>
                          <a:ea typeface="Calibri"/>
                          <a:cs typeface="Times New Roman"/>
                        </a:rPr>
                        <a:t> </a:t>
                      </a:r>
                      <a:endParaRPr lang="en-US" sz="20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EG"/>
                    </a:p>
                  </a:txBody>
                  <a:tcPr/>
                </a:tc>
              </a:tr>
            </a:tbl>
          </a:graphicData>
        </a:graphic>
      </p:graphicFrame>
      <p:sp>
        <p:nvSpPr>
          <p:cNvPr id="9" name="Rectangle 5"/>
          <p:cNvSpPr>
            <a:spLocks noChangeArrowheads="1"/>
          </p:cNvSpPr>
          <p:nvPr/>
        </p:nvSpPr>
        <p:spPr bwMode="auto">
          <a:xfrm>
            <a:off x="1938338" y="22621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EG"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294753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1)">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0"/>
            <a:ext cx="7848872" cy="3272691"/>
          </a:xfrm>
          <a:prstGeom prst="rect">
            <a:avLst/>
          </a:prstGeom>
        </p:spPr>
        <p:txBody>
          <a:bodyPr wrap="square">
            <a:spAutoFit/>
          </a:bodyPr>
          <a:lstStyle/>
          <a:p>
            <a:pPr>
              <a:lnSpc>
                <a:spcPct val="150000"/>
              </a:lnSpc>
              <a:spcAft>
                <a:spcPts val="800"/>
              </a:spcAft>
            </a:pPr>
            <a:r>
              <a:rPr lang="ar-EG" sz="2400" dirty="0" smtClean="0">
                <a:latin typeface="CS Copto Manuscript"/>
                <a:ea typeface="Calibri"/>
                <a:cs typeface="Times New Roman"/>
              </a:rPr>
              <a:t>مثال: </a:t>
            </a:r>
            <a:endParaRPr lang="en-US" sz="2400" dirty="0" smtClean="0">
              <a:latin typeface="CS Copto Manuscript"/>
              <a:ea typeface="Calibri"/>
              <a:cs typeface="Times New Roman"/>
            </a:endParaRPr>
          </a:p>
          <a:p>
            <a:pPr algn="l">
              <a:lnSpc>
                <a:spcPct val="150000"/>
              </a:lnSpc>
              <a:spcAft>
                <a:spcPts val="800"/>
              </a:spcAft>
            </a:pPr>
            <a:r>
              <a:rPr lang="en-US" sz="2400" dirty="0" err="1" smtClean="0">
                <a:latin typeface="CS Copto Manuscript"/>
                <a:ea typeface="Calibri"/>
                <a:cs typeface="Times New Roman"/>
              </a:rPr>
              <a:t>Ou</a:t>
            </a:r>
            <a:r>
              <a:rPr lang="en-US" sz="2400" dirty="0" smtClean="0">
                <a:latin typeface="CS Copto Manuscript"/>
                <a:ea typeface="Calibri"/>
                <a:cs typeface="Times New Roman"/>
              </a:rPr>
              <a:t>=</a:t>
            </a:r>
            <a:r>
              <a:rPr lang="en-US" sz="2400" dirty="0" err="1" smtClean="0">
                <a:latin typeface="CS Copto Manuscript"/>
                <a:ea typeface="Calibri"/>
                <a:cs typeface="Times New Roman"/>
              </a:rPr>
              <a:t>ntaf</a:t>
            </a:r>
            <a:r>
              <a:rPr lang="en-US" sz="2400" dirty="0" smtClean="0">
                <a:latin typeface="CS Copto Manuscript"/>
                <a:ea typeface="Calibri"/>
                <a:cs typeface="Times New Roman"/>
              </a:rPr>
              <a:t>=</a:t>
            </a:r>
            <a:r>
              <a:rPr lang="en-US" sz="2400" dirty="0" err="1" smtClean="0">
                <a:latin typeface="CS Copto Manuscript"/>
                <a:ea typeface="Calibri"/>
                <a:cs typeface="Times New Roman"/>
              </a:rPr>
              <a:t>mmau</a:t>
            </a:r>
            <a:r>
              <a:rPr lang="en-US" sz="2400" dirty="0" smtClean="0">
                <a:latin typeface="CS Copto Manuscript"/>
                <a:ea typeface="Calibri"/>
                <a:cs typeface="Times New Roman"/>
              </a:rPr>
              <a:t> </a:t>
            </a:r>
            <a:r>
              <a:rPr lang="en-US" sz="2400" dirty="0">
                <a:latin typeface="CS Copto Manuscript"/>
                <a:ea typeface="Calibri"/>
                <a:cs typeface="Times New Roman"/>
              </a:rPr>
              <a:t>=</a:t>
            </a:r>
            <a:r>
              <a:rPr lang="en-US" sz="2400" dirty="0" err="1">
                <a:latin typeface="CS Copto Manuscript"/>
                <a:ea typeface="Calibri"/>
                <a:cs typeface="Times New Roman"/>
              </a:rPr>
              <a:t>nouchime</a:t>
            </a:r>
            <a:r>
              <a:rPr lang="en-US" sz="2400" dirty="0">
                <a:latin typeface="CS Copto Manuscript"/>
                <a:ea typeface="Calibri"/>
                <a:cs typeface="Times New Roman"/>
              </a:rPr>
              <a:t> </a:t>
            </a:r>
            <a:endParaRPr lang="en-US" sz="2400" dirty="0">
              <a:ea typeface="Calibri"/>
              <a:cs typeface="Arial"/>
            </a:endParaRPr>
          </a:p>
          <a:p>
            <a:pPr>
              <a:lnSpc>
                <a:spcPct val="150000"/>
              </a:lnSpc>
              <a:spcAft>
                <a:spcPts val="800"/>
              </a:spcAft>
            </a:pPr>
            <a:r>
              <a:rPr lang="ar-EG" sz="2400" dirty="0">
                <a:latin typeface="CS Copto Manuscript"/>
                <a:ea typeface="Calibri"/>
                <a:cs typeface="Times New Roman"/>
              </a:rPr>
              <a:t>(يملك هو هنا زوجة) </a:t>
            </a:r>
            <a:endParaRPr lang="en-US" sz="2400" dirty="0">
              <a:ea typeface="Calibri"/>
              <a:cs typeface="Arial"/>
            </a:endParaRPr>
          </a:p>
          <a:p>
            <a:pPr algn="l">
              <a:lnSpc>
                <a:spcPct val="150000"/>
              </a:lnSpc>
              <a:spcAft>
                <a:spcPts val="800"/>
              </a:spcAft>
            </a:pPr>
            <a:r>
              <a:rPr lang="en-US" sz="2400" dirty="0" err="1">
                <a:latin typeface="CS Copto Manuscript"/>
                <a:ea typeface="Calibri"/>
                <a:cs typeface="Times New Roman"/>
              </a:rPr>
              <a:t>Ounteprwme</a:t>
            </a:r>
            <a:r>
              <a:rPr lang="en-US" sz="2400" dirty="0">
                <a:latin typeface="CS Copto Manuscript"/>
                <a:ea typeface="Calibri"/>
                <a:cs typeface="Times New Roman"/>
              </a:rPr>
              <a:t> </a:t>
            </a:r>
            <a:r>
              <a:rPr lang="en-US" sz="2400" dirty="0" err="1">
                <a:latin typeface="CS Copto Manuscript"/>
                <a:ea typeface="Calibri"/>
                <a:cs typeface="Times New Roman"/>
              </a:rPr>
              <a:t>ouchime</a:t>
            </a:r>
            <a:r>
              <a:rPr lang="en-US" sz="2400" dirty="0">
                <a:latin typeface="CS Copto Manuscript"/>
                <a:ea typeface="Calibri"/>
                <a:cs typeface="Times New Roman"/>
              </a:rPr>
              <a:t> </a:t>
            </a:r>
            <a:endParaRPr lang="en-US" sz="2400" dirty="0">
              <a:ea typeface="Calibri"/>
              <a:cs typeface="Arial"/>
            </a:endParaRPr>
          </a:p>
          <a:p>
            <a:pPr>
              <a:lnSpc>
                <a:spcPct val="150000"/>
              </a:lnSpc>
              <a:spcAft>
                <a:spcPts val="800"/>
              </a:spcAft>
            </a:pPr>
            <a:r>
              <a:rPr lang="ar-EG" sz="2400" dirty="0">
                <a:latin typeface="CS Copto Manuscript"/>
                <a:ea typeface="Calibri"/>
                <a:cs typeface="Times New Roman"/>
              </a:rPr>
              <a:t>(يملك الرجل زوجة) </a:t>
            </a:r>
            <a:endParaRPr lang="en-US" sz="2400" dirty="0">
              <a:ea typeface="Calibri"/>
              <a:cs typeface="Arial"/>
            </a:endParaRPr>
          </a:p>
        </p:txBody>
      </p:sp>
    </p:spTree>
    <p:extLst>
      <p:ext uri="{BB962C8B-B14F-4D97-AF65-F5344CB8AC3E}">
        <p14:creationId xmlns:p14="http://schemas.microsoft.com/office/powerpoint/2010/main" val="36518854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484785"/>
            <a:ext cx="7200800" cy="3005951"/>
          </a:xfrm>
          <a:prstGeom prst="rect">
            <a:avLst/>
          </a:prstGeom>
        </p:spPr>
        <p:txBody>
          <a:bodyPr wrap="square">
            <a:spAutoFit/>
          </a:bodyPr>
          <a:lstStyle/>
          <a:p>
            <a:pPr algn="ctr">
              <a:lnSpc>
                <a:spcPct val="150000"/>
              </a:lnSpc>
              <a:spcAft>
                <a:spcPts val="800"/>
              </a:spcAft>
            </a:pPr>
            <a:r>
              <a:rPr lang="ar-EG" sz="3200" b="1" i="1" dirty="0">
                <a:solidFill>
                  <a:srgbClr val="FF0000"/>
                </a:solidFill>
                <a:ea typeface="Calibri"/>
                <a:cs typeface="Times New Roman"/>
              </a:rPr>
              <a:t>شكراً علي حسن استماعكم </a:t>
            </a:r>
            <a:endParaRPr lang="en-US" sz="3200" b="1" i="1" dirty="0">
              <a:solidFill>
                <a:srgbClr val="FF0000"/>
              </a:solidFill>
              <a:ea typeface="Calibri"/>
              <a:cs typeface="Arial"/>
            </a:endParaRPr>
          </a:p>
          <a:p>
            <a:pPr algn="ctr">
              <a:lnSpc>
                <a:spcPct val="150000"/>
              </a:lnSpc>
              <a:spcAft>
                <a:spcPts val="800"/>
              </a:spcAft>
            </a:pPr>
            <a:r>
              <a:rPr lang="ar-EG" sz="3200" i="1" dirty="0">
                <a:solidFill>
                  <a:srgbClr val="FF0000"/>
                </a:solidFill>
                <a:ea typeface="Calibri"/>
                <a:cs typeface="Times New Roman"/>
              </a:rPr>
              <a:t>برجاء حل الجمل البحيري التي تم تكليفكم بها ليتم مناقشتها في المحاضرة القادمة </a:t>
            </a:r>
            <a:endParaRPr lang="en-US" sz="3200" i="1" dirty="0">
              <a:solidFill>
                <a:srgbClr val="FF0000"/>
              </a:solidFill>
              <a:ea typeface="Calibri"/>
              <a:cs typeface="Arial"/>
            </a:endParaRPr>
          </a:p>
          <a:p>
            <a:pPr algn="ctr"/>
            <a:r>
              <a:rPr lang="ar-EG" sz="3200" i="1" dirty="0">
                <a:solidFill>
                  <a:srgbClr val="FF0000"/>
                </a:solidFill>
                <a:ea typeface="Calibri"/>
                <a:cs typeface="Times New Roman"/>
              </a:rPr>
              <a:t>مع خالص تمنياتي لكم بالتوفيق </a:t>
            </a:r>
            <a:endParaRPr lang="ar-EG" sz="3200" i="1" dirty="0">
              <a:solidFill>
                <a:srgbClr val="FF0000"/>
              </a:solidFill>
            </a:endParaRPr>
          </a:p>
        </p:txBody>
      </p:sp>
    </p:spTree>
    <p:extLst>
      <p:ext uri="{BB962C8B-B14F-4D97-AF65-F5344CB8AC3E}">
        <p14:creationId xmlns:p14="http://schemas.microsoft.com/office/powerpoint/2010/main" val="3881030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anim calcmode="lin" valueType="num">
                                      <p:cBhvr>
                                        <p:cTn id="8"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82554"/>
          </a:xfrm>
        </p:spPr>
        <p:txBody>
          <a:bodyPr>
            <a:normAutofit/>
          </a:bodyPr>
          <a:lstStyle/>
          <a:p>
            <a:r>
              <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EG" b="1" i="1" dirty="0">
                <a:solidFill>
                  <a:srgbClr val="FF0000"/>
                </a:solidFill>
                <a:ea typeface="Calibri"/>
                <a:cs typeface="Arial"/>
              </a:rPr>
              <a:t>الأفعال ذات التصريف المصري القديم </a:t>
            </a:r>
            <a:r>
              <a:rPr lang="ar-EG" b="1" i="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r>
            <a:br>
              <a:rPr lang="ar-EG" b="1" i="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br>
            <a:r>
              <a:rPr lang="en-US" b="1" i="1" dirty="0">
                <a:solidFill>
                  <a:srgbClr val="FF0000"/>
                </a:solidFill>
                <a:latin typeface="Times New Roman"/>
                <a:ea typeface="Calibri"/>
              </a:rPr>
              <a:t>(old conjugation / suffix </a:t>
            </a:r>
            <a:r>
              <a:rPr lang="en-US" b="1" i="1" dirty="0" smtClean="0">
                <a:solidFill>
                  <a:srgbClr val="FF0000"/>
                </a:solidFill>
                <a:latin typeface="Times New Roman"/>
                <a:ea typeface="Calibri"/>
              </a:rPr>
              <a:t>conjugation)</a:t>
            </a:r>
            <a:r>
              <a:rPr lang="en-US" b="1" dirty="0" smtClean="0">
                <a:latin typeface="Arial"/>
                <a:ea typeface="Calibri"/>
              </a:rPr>
              <a:t> </a:t>
            </a:r>
            <a:endPar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4887288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التعريف </a:t>
            </a:r>
            <a:endPar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Content Placeholder 2"/>
          <p:cNvSpPr>
            <a:spLocks noGrp="1"/>
          </p:cNvSpPr>
          <p:nvPr>
            <p:ph idx="1"/>
          </p:nvPr>
        </p:nvSpPr>
        <p:spPr/>
        <p:txBody>
          <a:bodyPr>
            <a:normAutofit fontScale="85000" lnSpcReduction="10000"/>
          </a:bodyPr>
          <a:lstStyle/>
          <a:p>
            <a:pPr algn="just">
              <a:lnSpc>
                <a:spcPct val="150000"/>
              </a:lnSpc>
              <a:spcAft>
                <a:spcPts val="800"/>
              </a:spcAft>
            </a:pPr>
            <a:r>
              <a:rPr lang="ar-EG" sz="2400" dirty="0" smtClean="0">
                <a:ea typeface="Calibri"/>
                <a:cs typeface="Times New Roman"/>
              </a:rPr>
              <a:t>تستخدم </a:t>
            </a:r>
            <a:r>
              <a:rPr lang="ar-EG" sz="2400" dirty="0">
                <a:ea typeface="Calibri"/>
                <a:cs typeface="Times New Roman"/>
              </a:rPr>
              <a:t>الأفعال ذات التصريف المصري القديم كفعل رئيسي في بداية الجملة المركبة ويتبعها عادة جملة تابعة تكميلية كاسم تحل محل الفاعل أو المفعول، ولقد سميت بهذا الاسم لأنها تصرف كالأزمنة البسيطة في اللغة المصرية القديمة أي صيغة </a:t>
            </a:r>
            <a:r>
              <a:rPr lang="en-US" sz="2400" dirty="0" err="1">
                <a:latin typeface="Transliteration"/>
                <a:ea typeface="Calibri"/>
                <a:cs typeface="Times New Roman"/>
              </a:rPr>
              <a:t>sDm.f</a:t>
            </a:r>
            <a:r>
              <a:rPr lang="ar-EG" sz="2400" dirty="0">
                <a:latin typeface="Transliteration"/>
                <a:ea typeface="Calibri"/>
                <a:cs typeface="Times New Roman"/>
              </a:rPr>
              <a:t> أو</a:t>
            </a:r>
            <a:r>
              <a:rPr lang="en-US" sz="2400" dirty="0" err="1">
                <a:latin typeface="Transliteration"/>
                <a:ea typeface="Calibri"/>
                <a:cs typeface="Times New Roman"/>
              </a:rPr>
              <a:t>sDm.n.f</a:t>
            </a:r>
            <a:r>
              <a:rPr lang="en-US" sz="2400" dirty="0">
                <a:latin typeface="Times New Roman"/>
                <a:ea typeface="Calibri"/>
                <a:cs typeface="Arial"/>
              </a:rPr>
              <a:t> </a:t>
            </a:r>
            <a:r>
              <a:rPr lang="ar-EG" sz="2400" dirty="0">
                <a:latin typeface="Times New Roman"/>
                <a:ea typeface="Calibri"/>
              </a:rPr>
              <a:t>،</a:t>
            </a:r>
            <a:r>
              <a:rPr lang="ar-EG" sz="2400" dirty="0">
                <a:ea typeface="Calibri"/>
                <a:cs typeface="Times New Roman"/>
              </a:rPr>
              <a:t> وفي القبطية اقتصر استخدام هذا النوع من التصريف علي بعض الأفعال وسميت بالأفعال ذات التصريف القديم، و يشبه تصريفها أيضا تصريف الصيغة الفعلية في اللغة العربية وذلك بوضع الفاعل بعد الفعل مباشرة سواء كان هذا الفاعل اسما أو ضميراً، ، وقد قسمت طبقا لاستخدمها إلي ما يلي: </a:t>
            </a:r>
            <a:endParaRPr lang="en-US" sz="1800" dirty="0">
              <a:ea typeface="Calibri"/>
              <a:cs typeface="Arial"/>
            </a:endParaRPr>
          </a:p>
          <a:p>
            <a:pPr lvl="0" algn="just">
              <a:lnSpc>
                <a:spcPct val="150000"/>
              </a:lnSpc>
              <a:spcAft>
                <a:spcPts val="800"/>
              </a:spcAft>
              <a:buFont typeface="+mj-lt"/>
              <a:buAutoNum type="arabicPeriod"/>
            </a:pPr>
            <a:r>
              <a:rPr lang="ar-EG" sz="2400" dirty="0">
                <a:ea typeface="Calibri"/>
                <a:cs typeface="Times New Roman"/>
              </a:rPr>
              <a:t>الأفعال الوصفية                    </a:t>
            </a:r>
            <a:endParaRPr lang="en-US" sz="2400" dirty="0"/>
          </a:p>
          <a:p>
            <a:pPr lvl="0" algn="just">
              <a:lnSpc>
                <a:spcPct val="150000"/>
              </a:lnSpc>
              <a:spcAft>
                <a:spcPts val="800"/>
              </a:spcAft>
              <a:buFont typeface="+mj-lt"/>
              <a:buAutoNum type="arabicPeriod"/>
            </a:pPr>
            <a:r>
              <a:rPr lang="ar-EG" sz="2400" dirty="0">
                <a:latin typeface="CS Copto Manuscript"/>
                <a:ea typeface="Calibri"/>
                <a:cs typeface="Times New Roman"/>
              </a:rPr>
              <a:t>الأفعال الشخصية</a:t>
            </a:r>
            <a:endParaRPr lang="en-US" sz="2400" dirty="0"/>
          </a:p>
          <a:p>
            <a:r>
              <a:rPr lang="ar-EG" sz="2400" dirty="0">
                <a:ea typeface="Calibri"/>
                <a:cs typeface="Times New Roman"/>
              </a:rPr>
              <a:t>الأفعال غير الشخصية</a:t>
            </a:r>
            <a:endParaRPr lang="ar-EG" sz="2400" dirty="0">
              <a:solidFill>
                <a:prstClr val="black"/>
              </a:solidFill>
            </a:endParaRPr>
          </a:p>
          <a:p>
            <a:pPr lvl="0" algn="just">
              <a:lnSpc>
                <a:spcPct val="150000"/>
              </a:lnSpc>
            </a:pPr>
            <a:endParaRPr lang="ar-EG" sz="1800" dirty="0">
              <a:solidFill>
                <a:prstClr val="black"/>
              </a:solidFill>
              <a:ea typeface="Times New Roman"/>
              <a:cs typeface="Times New Roman"/>
            </a:endParaRPr>
          </a:p>
          <a:p>
            <a:pPr lvl="0" algn="just">
              <a:lnSpc>
                <a:spcPct val="150000"/>
              </a:lnSpc>
            </a:pPr>
            <a:endParaRPr lang="en-US" dirty="0">
              <a:solidFill>
                <a:prstClr val="black"/>
              </a:solidFill>
            </a:endParaRPr>
          </a:p>
          <a:p>
            <a:pPr algn="just">
              <a:lnSpc>
                <a:spcPct val="150000"/>
              </a:lnSpc>
            </a:pPr>
            <a:endParaRPr lang="en-US" sz="1800" dirty="0"/>
          </a:p>
          <a:p>
            <a:pPr algn="just">
              <a:lnSpc>
                <a:spcPct val="150000"/>
              </a:lnSpc>
            </a:pPr>
            <a:endParaRPr lang="en-US" dirty="0"/>
          </a:p>
          <a:p>
            <a:endParaRPr lang="ar-EG" dirty="0"/>
          </a:p>
        </p:txBody>
      </p:sp>
    </p:spTree>
    <p:extLst>
      <p:ext uri="{BB962C8B-B14F-4D97-AF65-F5344CB8AC3E}">
        <p14:creationId xmlns:p14="http://schemas.microsoft.com/office/powerpoint/2010/main" val="14688186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1)">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42594"/>
          </a:xfrm>
        </p:spPr>
        <p:txBody>
          <a:bodyPr/>
          <a:lstStyle/>
          <a:p>
            <a:r>
              <a:rPr lang="ar-EG"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a typeface="Times New Roman"/>
              </a:rPr>
              <a:t>أولاً: الأفعال الوصفية </a:t>
            </a:r>
            <a:endPar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2321170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7560840" cy="5180905"/>
          </a:xfrm>
          <a:prstGeom prst="rect">
            <a:avLst/>
          </a:prstGeom>
        </p:spPr>
        <p:txBody>
          <a:bodyPr wrap="square">
            <a:spAutoFit/>
          </a:bodyPr>
          <a:lstStyle/>
          <a:p>
            <a:pPr algn="just">
              <a:lnSpc>
                <a:spcPct val="150000"/>
              </a:lnSpc>
              <a:spcAft>
                <a:spcPts val="800"/>
              </a:spcAft>
            </a:pPr>
            <a:r>
              <a:rPr lang="ar-EG" sz="2400" dirty="0">
                <a:latin typeface="CS Copto Manuscript"/>
                <a:ea typeface="Calibri"/>
                <a:cs typeface="Times New Roman"/>
              </a:rPr>
              <a:t>وتتكون من الفعل </a:t>
            </a:r>
            <a:r>
              <a:rPr lang="en-US" sz="2400" dirty="0" err="1">
                <a:latin typeface="CS Copto Manuscript"/>
                <a:ea typeface="Calibri"/>
                <a:cs typeface="Times New Roman"/>
              </a:rPr>
              <a:t>na</a:t>
            </a:r>
            <a:r>
              <a:rPr lang="en-US" sz="2400" dirty="0">
                <a:latin typeface="CS Copto Manuscript"/>
                <a:ea typeface="Calibri"/>
                <a:cs typeface="Times New Roman"/>
              </a:rPr>
              <a:t> </a:t>
            </a:r>
            <a:r>
              <a:rPr lang="en-US" sz="2400" dirty="0">
                <a:latin typeface="Times New Roman"/>
                <a:ea typeface="Calibri"/>
              </a:rPr>
              <a:t> </a:t>
            </a:r>
            <a:r>
              <a:rPr lang="ar-EG" sz="2400" dirty="0" smtClean="0">
                <a:latin typeface="Times New Roman"/>
                <a:ea typeface="Calibri"/>
              </a:rPr>
              <a:t> </a:t>
            </a:r>
            <a:r>
              <a:rPr lang="ar-EG" sz="2400" dirty="0" smtClean="0">
                <a:latin typeface="Transliteration"/>
                <a:ea typeface="Calibri"/>
                <a:cs typeface="Times New Roman"/>
              </a:rPr>
              <a:t>مضافا </a:t>
            </a:r>
            <a:r>
              <a:rPr lang="ar-EG" sz="2400" dirty="0">
                <a:latin typeface="Transliteration"/>
                <a:ea typeface="Calibri"/>
                <a:cs typeface="Times New Roman"/>
              </a:rPr>
              <a:t>إليه أحد الصفات القديمة التي ظلت مستخدمة في القبطية وهي(</a:t>
            </a:r>
            <a:r>
              <a:rPr lang="en-US" sz="2400" dirty="0">
                <a:latin typeface="CS Copto Manuscript"/>
                <a:ea typeface="Calibri"/>
                <a:cs typeface="Times New Roman"/>
              </a:rPr>
              <a:t>o</a:t>
            </a:r>
            <a:r>
              <a:rPr lang="en-US" sz="2400" dirty="0">
                <a:latin typeface="Times New Roman"/>
                <a:ea typeface="Calibri"/>
              </a:rPr>
              <a:t> </a:t>
            </a:r>
            <a:r>
              <a:rPr lang="ar-EG" sz="2400" dirty="0">
                <a:latin typeface="Times New Roman"/>
                <a:ea typeface="Calibri"/>
              </a:rPr>
              <a:t>بمعني كبير، </a:t>
            </a:r>
            <a:r>
              <a:rPr lang="en-US" sz="2400" dirty="0" err="1">
                <a:latin typeface="CS Copto Manuscript"/>
                <a:ea typeface="Calibri"/>
                <a:cs typeface="Times New Roman"/>
              </a:rPr>
              <a:t>anai</a:t>
            </a:r>
            <a:r>
              <a:rPr lang="ar-EG" sz="2400" dirty="0">
                <a:latin typeface="CS Copto Manuscript"/>
                <a:ea typeface="Calibri"/>
                <a:cs typeface="Times New Roman"/>
              </a:rPr>
              <a:t> جيد ،</a:t>
            </a:r>
            <a:r>
              <a:rPr lang="en-US" sz="2400" dirty="0" err="1">
                <a:latin typeface="CS Copto Manuscript"/>
                <a:ea typeface="Calibri"/>
                <a:cs typeface="Times New Roman"/>
              </a:rPr>
              <a:t>cai</a:t>
            </a:r>
            <a:r>
              <a:rPr lang="ar-EG" sz="2400" dirty="0">
                <a:latin typeface="CS Copto Manuscript"/>
                <a:ea typeface="Calibri"/>
                <a:cs typeface="Times New Roman"/>
              </a:rPr>
              <a:t> جميل ،</a:t>
            </a:r>
            <a:r>
              <a:rPr lang="en-US" sz="2400" dirty="0" err="1">
                <a:latin typeface="CS Copto Manuscript"/>
                <a:ea typeface="Calibri"/>
                <a:cs typeface="Times New Roman"/>
              </a:rPr>
              <a:t>asai</a:t>
            </a:r>
            <a:r>
              <a:rPr lang="ar-EG" sz="2400" dirty="0">
                <a:latin typeface="CS Copto Manuscript"/>
                <a:ea typeface="Calibri"/>
                <a:cs typeface="Times New Roman"/>
              </a:rPr>
              <a:t> كثير/ وفير) ، وهي أفعال ليس لها زمن خاص بها، وبجانب استخدامها كأفعال تستخدم أيضا كصفات لوصف ما </a:t>
            </a:r>
            <a:r>
              <a:rPr lang="ar-EG" sz="2400" dirty="0" smtClean="0">
                <a:latin typeface="CS Copto Manuscript"/>
                <a:ea typeface="Calibri"/>
                <a:cs typeface="Times New Roman"/>
              </a:rPr>
              <a:t>قبلها،</a:t>
            </a:r>
            <a:r>
              <a:rPr lang="ar-EG" sz="2400" dirty="0">
                <a:ea typeface="Calibri"/>
                <a:cs typeface="Times New Roman"/>
              </a:rPr>
              <a:t> ومن أشهر الأفعال الوصفية أربعة أفعال هم </a:t>
            </a:r>
            <a:r>
              <a:rPr lang="ar-EG" sz="2400" dirty="0" smtClean="0">
                <a:ea typeface="Calibri"/>
                <a:cs typeface="Times New Roman"/>
              </a:rPr>
              <a:t>:</a:t>
            </a:r>
          </a:p>
          <a:p>
            <a:pPr marL="342900" lvl="0" indent="-342900">
              <a:lnSpc>
                <a:spcPct val="150000"/>
              </a:lnSpc>
              <a:buFont typeface="Times New Roman"/>
              <a:buChar char="-"/>
            </a:pPr>
            <a:r>
              <a:rPr lang="ar-EG" sz="2400" dirty="0">
                <a:ea typeface="Calibri"/>
                <a:cs typeface="Times New Roman"/>
              </a:rPr>
              <a:t> </a:t>
            </a:r>
            <a:r>
              <a:rPr lang="en-US" sz="2400" dirty="0" err="1">
                <a:latin typeface="CS Copto Manuscript"/>
                <a:ea typeface="Calibri"/>
                <a:cs typeface="Times New Roman"/>
              </a:rPr>
              <a:t>Naa</a:t>
            </a:r>
            <a:r>
              <a:rPr lang="ar-EG" sz="2400" dirty="0">
                <a:latin typeface="CS Copto Manuscript"/>
                <a:ea typeface="Calibri"/>
                <a:cs typeface="Times New Roman"/>
              </a:rPr>
              <a:t>  بمعني يكون كبير(عظيم) </a:t>
            </a:r>
            <a:r>
              <a:rPr lang="ar-EG" sz="2400" dirty="0" smtClean="0">
                <a:latin typeface="CS Copto Manuscript"/>
                <a:ea typeface="Calibri"/>
                <a:cs typeface="Times New Roman"/>
              </a:rPr>
              <a:t>يكبر</a:t>
            </a:r>
            <a:endParaRPr lang="en-US" sz="2400" dirty="0">
              <a:ea typeface="Calibri"/>
              <a:cs typeface="Arial"/>
            </a:endParaRPr>
          </a:p>
          <a:p>
            <a:pPr marL="342900" lvl="0" indent="-342900">
              <a:lnSpc>
                <a:spcPct val="150000"/>
              </a:lnSpc>
              <a:buFont typeface="Times New Roman"/>
              <a:buChar char="-"/>
            </a:pPr>
            <a:r>
              <a:rPr lang="en-US" sz="2400" dirty="0" err="1">
                <a:latin typeface="CS Copto Manuscript"/>
                <a:ea typeface="Calibri"/>
                <a:cs typeface="Times New Roman"/>
              </a:rPr>
              <a:t>Nane</a:t>
            </a:r>
            <a:r>
              <a:rPr lang="ar-EG" sz="2400" dirty="0">
                <a:latin typeface="CS Copto Manuscript"/>
                <a:ea typeface="Calibri"/>
                <a:cs typeface="Times New Roman"/>
              </a:rPr>
              <a:t> يكون </a:t>
            </a:r>
            <a:r>
              <a:rPr lang="ar-EG" sz="2400" dirty="0" smtClean="0">
                <a:latin typeface="CS Copto Manuscript"/>
                <a:ea typeface="Calibri"/>
                <a:cs typeface="Times New Roman"/>
              </a:rPr>
              <a:t>جيد يتحسن </a:t>
            </a:r>
            <a:endParaRPr lang="en-US" sz="2400" dirty="0">
              <a:ea typeface="Calibri"/>
              <a:cs typeface="Arial"/>
            </a:endParaRPr>
          </a:p>
          <a:p>
            <a:pPr marL="342900" lvl="0" indent="-342900">
              <a:lnSpc>
                <a:spcPct val="150000"/>
              </a:lnSpc>
              <a:buFont typeface="Times New Roman"/>
              <a:buChar char="-"/>
            </a:pPr>
            <a:r>
              <a:rPr lang="en-US" sz="2400" dirty="0" err="1">
                <a:latin typeface="CS Copto Manuscript"/>
                <a:ea typeface="Calibri"/>
                <a:cs typeface="Times New Roman"/>
              </a:rPr>
              <a:t>Nase</a:t>
            </a:r>
            <a:r>
              <a:rPr lang="en-US" sz="2400" dirty="0">
                <a:latin typeface="CS Copto Manuscript"/>
                <a:ea typeface="Calibri"/>
                <a:cs typeface="Times New Roman"/>
              </a:rPr>
              <a:t> </a:t>
            </a:r>
            <a:r>
              <a:rPr lang="ar-EG" sz="2400" dirty="0">
                <a:latin typeface="CS Copto Manuscript"/>
                <a:ea typeface="Calibri"/>
                <a:cs typeface="Times New Roman"/>
              </a:rPr>
              <a:t>  يكون كثير </a:t>
            </a:r>
            <a:r>
              <a:rPr lang="ar-EG" sz="2400" dirty="0" smtClean="0">
                <a:latin typeface="CS Copto Manuscript"/>
                <a:ea typeface="Calibri"/>
                <a:cs typeface="Times New Roman"/>
              </a:rPr>
              <a:t>يكثر </a:t>
            </a:r>
            <a:endParaRPr lang="en-US" sz="2400" dirty="0">
              <a:ea typeface="Calibri"/>
              <a:cs typeface="Arial"/>
            </a:endParaRPr>
          </a:p>
          <a:p>
            <a:pPr marL="342900" lvl="0" indent="-342900">
              <a:lnSpc>
                <a:spcPct val="150000"/>
              </a:lnSpc>
              <a:spcAft>
                <a:spcPts val="800"/>
              </a:spcAft>
              <a:buFont typeface="Times New Roman"/>
              <a:buChar char="-"/>
            </a:pPr>
            <a:r>
              <a:rPr lang="en-US" sz="2400" dirty="0" err="1">
                <a:latin typeface="CS Copto Manuscript"/>
                <a:ea typeface="Calibri"/>
                <a:cs typeface="Times New Roman"/>
              </a:rPr>
              <a:t>Nece</a:t>
            </a:r>
            <a:r>
              <a:rPr lang="ar-EG" sz="2400" dirty="0">
                <a:latin typeface="CS Copto Manuscript"/>
                <a:ea typeface="Calibri"/>
                <a:cs typeface="Times New Roman"/>
              </a:rPr>
              <a:t>  يكون جميل </a:t>
            </a:r>
            <a:r>
              <a:rPr lang="ar-EG" sz="2400" dirty="0" smtClean="0">
                <a:latin typeface="CS Copto Manuscript"/>
                <a:ea typeface="Calibri"/>
                <a:cs typeface="Times New Roman"/>
              </a:rPr>
              <a:t>(</a:t>
            </a:r>
            <a:r>
              <a:rPr lang="ar-EG" sz="2400" dirty="0">
                <a:latin typeface="CS Copto Manuscript"/>
                <a:ea typeface="Calibri"/>
                <a:cs typeface="Times New Roman"/>
              </a:rPr>
              <a:t>بالعامية يحلو ) </a:t>
            </a:r>
            <a:endParaRPr lang="en-US" sz="2400" dirty="0">
              <a:effectLst/>
            </a:endParaRPr>
          </a:p>
        </p:txBody>
      </p:sp>
    </p:spTree>
    <p:extLst>
      <p:ext uri="{BB962C8B-B14F-4D97-AF65-F5344CB8AC3E}">
        <p14:creationId xmlns:p14="http://schemas.microsoft.com/office/powerpoint/2010/main" val="12262335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0"/>
            <a:ext cx="8280920" cy="3526543"/>
          </a:xfrm>
          <a:prstGeom prst="rect">
            <a:avLst/>
          </a:prstGeom>
        </p:spPr>
        <p:txBody>
          <a:bodyPr wrap="square">
            <a:spAutoFit/>
          </a:bodyPr>
          <a:lstStyle/>
          <a:p>
            <a:pPr lvl="0">
              <a:lnSpc>
                <a:spcPct val="150000"/>
              </a:lnSpc>
              <a:spcAft>
                <a:spcPts val="800"/>
              </a:spcAft>
            </a:pPr>
            <a:r>
              <a:rPr lang="ar-EG" dirty="0" smtClean="0">
                <a:latin typeface="CS Copto Manuscript"/>
                <a:ea typeface="Calibri"/>
                <a:cs typeface="Times New Roman"/>
              </a:rPr>
              <a:t>- </a:t>
            </a:r>
            <a:r>
              <a:rPr lang="ar-EG" dirty="0">
                <a:latin typeface="CS Copto Manuscript"/>
                <a:ea typeface="Calibri"/>
                <a:cs typeface="Times New Roman"/>
              </a:rPr>
              <a:t> </a:t>
            </a:r>
            <a:r>
              <a:rPr lang="ar-EG" dirty="0" smtClean="0">
                <a:latin typeface="CS Copto Manuscript"/>
                <a:ea typeface="Calibri"/>
                <a:cs typeface="Times New Roman"/>
              </a:rPr>
              <a:t>مثال </a:t>
            </a:r>
            <a:endParaRPr lang="en-US" sz="1400" dirty="0">
              <a:ea typeface="Calibri"/>
              <a:cs typeface="Arial"/>
            </a:endParaRPr>
          </a:p>
          <a:p>
            <a:pPr marL="228600" algn="l">
              <a:lnSpc>
                <a:spcPct val="150000"/>
              </a:lnSpc>
              <a:spcAft>
                <a:spcPts val="800"/>
              </a:spcAft>
            </a:pPr>
            <a:r>
              <a:rPr lang="en-US" sz="2400" dirty="0" err="1">
                <a:latin typeface="CS Copto Manuscript"/>
                <a:ea typeface="Calibri"/>
                <a:cs typeface="Times New Roman"/>
              </a:rPr>
              <a:t>Naapeterprovyteuin</a:t>
            </a:r>
            <a:r>
              <a:rPr lang="en-US" sz="2400" dirty="0">
                <a:latin typeface="CS Copto Manuscript"/>
                <a:ea typeface="Calibri"/>
                <a:cs typeface="Times New Roman"/>
              </a:rPr>
              <a:t> </a:t>
            </a:r>
            <a:r>
              <a:rPr lang="en-US" sz="2400" dirty="0">
                <a:latin typeface="Times New Roman"/>
                <a:ea typeface="Calibri"/>
                <a:cs typeface="Arial"/>
              </a:rPr>
              <a:t>( 1cor. 14.5 ) </a:t>
            </a:r>
            <a:endParaRPr lang="en-US" sz="2400" dirty="0">
              <a:ea typeface="Calibri"/>
              <a:cs typeface="Arial"/>
            </a:endParaRPr>
          </a:p>
          <a:p>
            <a:pPr marL="228600">
              <a:lnSpc>
                <a:spcPct val="150000"/>
              </a:lnSpc>
              <a:spcAft>
                <a:spcPts val="800"/>
              </a:spcAft>
            </a:pPr>
            <a:r>
              <a:rPr lang="ar-EG" sz="2400" dirty="0">
                <a:ea typeface="Calibri"/>
                <a:cs typeface="Times New Roman"/>
              </a:rPr>
              <a:t>(يكون عظيم ذلك الذي يفعل تنبؤ</a:t>
            </a:r>
            <a:r>
              <a:rPr lang="ar-EG" sz="2400" dirty="0" smtClean="0">
                <a:ea typeface="Calibri"/>
                <a:cs typeface="Times New Roman"/>
              </a:rPr>
              <a:t>)</a:t>
            </a:r>
          </a:p>
          <a:p>
            <a:pPr marL="228600" algn="l">
              <a:lnSpc>
                <a:spcPct val="150000"/>
              </a:lnSpc>
              <a:spcAft>
                <a:spcPts val="800"/>
              </a:spcAft>
            </a:pPr>
            <a:r>
              <a:rPr lang="en-US" sz="2400" dirty="0" err="1">
                <a:latin typeface="CS Copto Manuscript"/>
                <a:ea typeface="Calibri"/>
                <a:cs typeface="Times New Roman"/>
              </a:rPr>
              <a:t>Afnau</a:t>
            </a:r>
            <a:r>
              <a:rPr lang="en-US" sz="2400" dirty="0">
                <a:latin typeface="CS Copto Manuscript"/>
                <a:ea typeface="Calibri"/>
                <a:cs typeface="Times New Roman"/>
              </a:rPr>
              <a:t> =</a:t>
            </a:r>
            <a:r>
              <a:rPr lang="en-US" sz="2400" dirty="0" err="1">
                <a:latin typeface="CS Copto Manuscript"/>
                <a:ea typeface="Calibri"/>
                <a:cs typeface="Times New Roman"/>
              </a:rPr>
              <a:t>nje</a:t>
            </a:r>
            <a:r>
              <a:rPr lang="en-US" sz="2400" dirty="0">
                <a:latin typeface="CS Copto Manuscript"/>
                <a:ea typeface="Calibri"/>
                <a:cs typeface="Times New Roman"/>
              </a:rPr>
              <a:t> v] </a:t>
            </a:r>
            <a:r>
              <a:rPr lang="en-US" sz="2400" dirty="0" err="1">
                <a:latin typeface="CS Copto Manuscript"/>
                <a:ea typeface="Calibri"/>
                <a:cs typeface="Times New Roman"/>
              </a:rPr>
              <a:t>epiouwini</a:t>
            </a:r>
            <a:r>
              <a:rPr lang="en-US" sz="2400" dirty="0">
                <a:latin typeface="CS Copto Manuscript"/>
                <a:ea typeface="Calibri"/>
                <a:cs typeface="Times New Roman"/>
              </a:rPr>
              <a:t> je </a:t>
            </a:r>
            <a:r>
              <a:rPr lang="en-US" sz="2400" dirty="0" err="1">
                <a:latin typeface="CS Copto Manuscript"/>
                <a:ea typeface="Calibri"/>
                <a:cs typeface="Times New Roman"/>
              </a:rPr>
              <a:t>nanef</a:t>
            </a:r>
            <a:r>
              <a:rPr lang="en-US" sz="2400" dirty="0">
                <a:latin typeface="CS Copto Manuscript"/>
                <a:ea typeface="Calibri"/>
                <a:cs typeface="Times New Roman"/>
              </a:rPr>
              <a:t> </a:t>
            </a:r>
            <a:endParaRPr lang="en-US" sz="2400" dirty="0">
              <a:ea typeface="Calibri"/>
              <a:cs typeface="Arial"/>
            </a:endParaRPr>
          </a:p>
          <a:p>
            <a:pPr marL="228600">
              <a:lnSpc>
                <a:spcPct val="150000"/>
              </a:lnSpc>
              <a:spcAft>
                <a:spcPts val="800"/>
              </a:spcAft>
            </a:pPr>
            <a:r>
              <a:rPr lang="en-US" sz="2400" dirty="0">
                <a:latin typeface="Times New Roman"/>
                <a:ea typeface="Calibri"/>
                <a:cs typeface="Arial"/>
              </a:rPr>
              <a:t> </a:t>
            </a:r>
            <a:r>
              <a:rPr lang="ar-EG" sz="2400" dirty="0">
                <a:latin typeface="Times New Roman"/>
                <a:ea typeface="Calibri"/>
              </a:rPr>
              <a:t>(نظر أي الرب للنور ليكون جيداً) </a:t>
            </a:r>
            <a:endParaRPr lang="en-US" sz="2400" dirty="0">
              <a:ea typeface="Calibri"/>
              <a:cs typeface="Arial"/>
            </a:endParaRPr>
          </a:p>
          <a:p>
            <a:pPr marL="228600">
              <a:lnSpc>
                <a:spcPct val="150000"/>
              </a:lnSpc>
              <a:spcAft>
                <a:spcPts val="800"/>
              </a:spcAft>
            </a:pPr>
            <a:endParaRPr lang="en-US" sz="1400" dirty="0">
              <a:ea typeface="Calibri"/>
              <a:cs typeface="Arial"/>
            </a:endParaRPr>
          </a:p>
        </p:txBody>
      </p:sp>
    </p:spTree>
    <p:extLst>
      <p:ext uri="{BB962C8B-B14F-4D97-AF65-F5344CB8AC3E}">
        <p14:creationId xmlns:p14="http://schemas.microsoft.com/office/powerpoint/2010/main" val="19146629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lstStyle/>
          <a:p>
            <a:r>
              <a:rPr lang="ar-EG"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ar-EG"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ar-EG" b="1" i="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ثانياً: الأفعال الشخصية  </a:t>
            </a:r>
            <a:endParaRPr lang="ar-EG" b="1" i="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17306544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91264" cy="4824537"/>
          </a:xfrm>
        </p:spPr>
        <p:txBody>
          <a:bodyPr/>
          <a:lstStyle/>
          <a:p>
            <a:pPr marL="0" indent="0">
              <a:buNone/>
            </a:pPr>
            <a:endParaRPr lang="ar-EG" dirty="0">
              <a:latin typeface="CS Copto Manuscript"/>
              <a:ea typeface="Calibri"/>
              <a:cs typeface="Times New Roman"/>
            </a:endParaRPr>
          </a:p>
          <a:p>
            <a:r>
              <a:rPr lang="ar-EG" dirty="0" smtClean="0">
                <a:latin typeface="CS Copto Manuscript"/>
                <a:ea typeface="Calibri"/>
                <a:cs typeface="Times New Roman"/>
              </a:rPr>
              <a:t>تترجم  </a:t>
            </a:r>
            <a:r>
              <a:rPr lang="ar-EG" dirty="0">
                <a:latin typeface="CS Copto Manuscript"/>
                <a:ea typeface="Calibri"/>
                <a:cs typeface="Times New Roman"/>
              </a:rPr>
              <a:t>هذه الأفعال في صيغة الماضي ومنها الفعل </a:t>
            </a:r>
            <a:r>
              <a:rPr lang="en-US" dirty="0" err="1">
                <a:latin typeface="CS Copto Manuscript"/>
                <a:ea typeface="Calibri"/>
                <a:cs typeface="Times New Roman"/>
              </a:rPr>
              <a:t>peje</a:t>
            </a:r>
            <a:r>
              <a:rPr lang="en-US" dirty="0">
                <a:latin typeface="CS Copto Manuscript"/>
                <a:ea typeface="Calibri"/>
                <a:cs typeface="Times New Roman"/>
              </a:rPr>
              <a:t> </a:t>
            </a:r>
            <a:r>
              <a:rPr lang="ar-EG" dirty="0">
                <a:latin typeface="CS Copto Manuscript"/>
                <a:ea typeface="Calibri"/>
                <a:cs typeface="Times New Roman"/>
              </a:rPr>
              <a:t>  أو </a:t>
            </a:r>
            <a:r>
              <a:rPr lang="en-US" dirty="0">
                <a:latin typeface="CS Copto Manuscript"/>
                <a:ea typeface="Calibri"/>
                <a:cs typeface="Times New Roman"/>
              </a:rPr>
              <a:t>peja¹</a:t>
            </a:r>
            <a:r>
              <a:rPr lang="ar-EG" dirty="0">
                <a:latin typeface="CS Copto Manuscript"/>
                <a:ea typeface="Calibri"/>
                <a:cs typeface="Times New Roman"/>
              </a:rPr>
              <a:t> بمعني (تحدث، قال)، والفعل  </a:t>
            </a:r>
            <a:r>
              <a:rPr lang="en-US" dirty="0">
                <a:latin typeface="CS Copto Manuscript"/>
                <a:ea typeface="Calibri"/>
                <a:cs typeface="Times New Roman"/>
              </a:rPr>
              <a:t> </a:t>
            </a:r>
            <a:r>
              <a:rPr lang="en-US" dirty="0" err="1">
                <a:latin typeface="CS Copto Manuscript"/>
                <a:ea typeface="Calibri"/>
                <a:cs typeface="Times New Roman"/>
              </a:rPr>
              <a:t>ehne</a:t>
            </a:r>
            <a:r>
              <a:rPr lang="ar-EG" dirty="0">
                <a:latin typeface="CS Copto Manuscript"/>
                <a:ea typeface="Calibri"/>
                <a:cs typeface="Times New Roman"/>
              </a:rPr>
              <a:t>أو </a:t>
            </a:r>
            <a:r>
              <a:rPr lang="ar-EG" dirty="0">
                <a:ea typeface="Calibri"/>
                <a:cs typeface="CS Copto Manuscript"/>
              </a:rPr>
              <a:t> </a:t>
            </a:r>
            <a:r>
              <a:rPr lang="en-US" dirty="0" err="1" smtClean="0">
                <a:latin typeface="CS Copto Manuscript"/>
                <a:ea typeface="Calibri"/>
                <a:cs typeface="Times New Roman"/>
              </a:rPr>
              <a:t>ehna</a:t>
            </a:r>
            <a:r>
              <a:rPr lang="ar-EG" dirty="0" smtClean="0">
                <a:latin typeface="CS Copto Manuscript"/>
                <a:ea typeface="Calibri"/>
                <a:cs typeface="Times New Roman"/>
              </a:rPr>
              <a:t> بمعني </a:t>
            </a:r>
            <a:r>
              <a:rPr lang="ar-EG" dirty="0">
                <a:latin typeface="CS Copto Manuscript"/>
                <a:ea typeface="Calibri"/>
                <a:cs typeface="Times New Roman"/>
              </a:rPr>
              <a:t>(أراد، تمني) ، ويستخدم كلا  الفعلين للتعبير عن الحديث الخبري في الجُمل المركبة وتكون الجُمل التالية جمل تابعة تكميلية كاسم في محل مفعول</a:t>
            </a:r>
            <a:endParaRPr lang="ar-EG" dirty="0"/>
          </a:p>
        </p:txBody>
      </p:sp>
    </p:spTree>
    <p:extLst>
      <p:ext uri="{BB962C8B-B14F-4D97-AF65-F5344CB8AC3E}">
        <p14:creationId xmlns:p14="http://schemas.microsoft.com/office/powerpoint/2010/main" val="116423315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64704"/>
            <a:ext cx="8136904" cy="4806444"/>
          </a:xfrm>
          <a:prstGeom prst="rect">
            <a:avLst/>
          </a:prstGeom>
        </p:spPr>
        <p:txBody>
          <a:bodyPr wrap="square">
            <a:spAutoFit/>
          </a:bodyPr>
          <a:lstStyle/>
          <a:p>
            <a:pPr marL="228600">
              <a:lnSpc>
                <a:spcPct val="150000"/>
              </a:lnSpc>
              <a:spcAft>
                <a:spcPts val="800"/>
              </a:spcAft>
            </a:pPr>
            <a:r>
              <a:rPr lang="ar-EG" sz="2400" dirty="0" smtClean="0">
                <a:latin typeface="CS Copto Manuscript"/>
                <a:ea typeface="Calibri"/>
                <a:cs typeface="Times New Roman"/>
              </a:rPr>
              <a:t>مثال :</a:t>
            </a:r>
            <a:endParaRPr lang="en-US" sz="2400" dirty="0" smtClean="0">
              <a:latin typeface="CS Copto Manuscript"/>
              <a:ea typeface="Calibri"/>
              <a:cs typeface="Times New Roman"/>
            </a:endParaRPr>
          </a:p>
          <a:p>
            <a:pPr marL="228600" algn="l">
              <a:lnSpc>
                <a:spcPct val="150000"/>
              </a:lnSpc>
              <a:spcAft>
                <a:spcPts val="800"/>
              </a:spcAft>
            </a:pPr>
            <a:r>
              <a:rPr lang="en-US" sz="2400" dirty="0" err="1" smtClean="0">
                <a:latin typeface="CS Copto Manuscript"/>
                <a:ea typeface="Calibri"/>
                <a:cs typeface="Times New Roman"/>
              </a:rPr>
              <a:t>Pejaf</a:t>
            </a:r>
            <a:r>
              <a:rPr lang="en-US" sz="2400" dirty="0" smtClean="0">
                <a:latin typeface="CS Copto Manuscript"/>
                <a:ea typeface="Calibri"/>
                <a:cs typeface="Times New Roman"/>
              </a:rPr>
              <a:t> </a:t>
            </a:r>
            <a:r>
              <a:rPr lang="en-US" sz="2400" dirty="0">
                <a:latin typeface="CS Copto Manuscript"/>
                <a:ea typeface="Calibri"/>
                <a:cs typeface="Times New Roman"/>
              </a:rPr>
              <a:t>je </a:t>
            </a:r>
            <a:r>
              <a:rPr lang="en-US" sz="2400" u="sng" dirty="0" err="1">
                <a:latin typeface="CS Copto Manuscript"/>
                <a:ea typeface="Calibri"/>
                <a:cs typeface="Times New Roman"/>
              </a:rPr>
              <a:t>aly;wc</a:t>
            </a:r>
            <a:r>
              <a:rPr lang="en-US" sz="2400" u="sng" dirty="0">
                <a:latin typeface="CS Copto Manuscript"/>
                <a:ea typeface="Calibri"/>
                <a:cs typeface="Times New Roman"/>
              </a:rPr>
              <a:t> </a:t>
            </a:r>
            <a:r>
              <a:rPr lang="en-US" sz="2400" u="sng" dirty="0" err="1">
                <a:latin typeface="CS Copto Manuscript"/>
                <a:ea typeface="Calibri"/>
                <a:cs typeface="Times New Roman"/>
              </a:rPr>
              <a:t>ouno</a:t>
            </a:r>
            <a:r>
              <a:rPr lang="en-US" sz="2400" u="sng" dirty="0">
                <a:latin typeface="CS Copto Manuscript"/>
                <a:ea typeface="Calibri"/>
                <a:cs typeface="Times New Roman"/>
              </a:rPr>
              <a:t>[ </a:t>
            </a:r>
            <a:r>
              <a:rPr lang="en-US" sz="2400" u="sng" dirty="0" err="1">
                <a:latin typeface="CS Copto Manuscript"/>
                <a:ea typeface="Calibri"/>
                <a:cs typeface="Times New Roman"/>
              </a:rPr>
              <a:t>mmagoc</a:t>
            </a:r>
            <a:r>
              <a:rPr lang="en-US" sz="2400" u="sng" dirty="0">
                <a:latin typeface="CS Copto Manuscript"/>
                <a:ea typeface="Calibri"/>
                <a:cs typeface="Times New Roman"/>
              </a:rPr>
              <a:t> </a:t>
            </a:r>
            <a:r>
              <a:rPr lang="en-US" sz="2400" u="sng" dirty="0" err="1">
                <a:latin typeface="CS Copto Manuscript"/>
                <a:ea typeface="Calibri"/>
                <a:cs typeface="Times New Roman"/>
              </a:rPr>
              <a:t>pe</a:t>
            </a:r>
            <a:r>
              <a:rPr lang="en-US" sz="2400" u="sng" dirty="0">
                <a:latin typeface="CS Copto Manuscript"/>
                <a:ea typeface="Calibri"/>
                <a:cs typeface="Times New Roman"/>
              </a:rPr>
              <a:t> </a:t>
            </a:r>
            <a:r>
              <a:rPr lang="en-US" sz="2400" u="sng" dirty="0" err="1">
                <a:latin typeface="CS Copto Manuscript"/>
                <a:ea typeface="Calibri"/>
                <a:cs typeface="Times New Roman"/>
              </a:rPr>
              <a:t>peirwme</a:t>
            </a:r>
            <a:r>
              <a:rPr lang="en-US" sz="2400" dirty="0">
                <a:latin typeface="CS Copto Manuscript"/>
                <a:ea typeface="Calibri"/>
                <a:cs typeface="Times New Roman"/>
              </a:rPr>
              <a:t> </a:t>
            </a:r>
            <a:r>
              <a:rPr lang="en-US" sz="2400" dirty="0">
                <a:latin typeface="Times New Roman"/>
                <a:ea typeface="Calibri"/>
                <a:cs typeface="Arial"/>
              </a:rPr>
              <a:t>(KHML I 7:22-23) </a:t>
            </a:r>
            <a:endParaRPr lang="en-US" sz="2400" dirty="0">
              <a:ea typeface="Calibri"/>
              <a:cs typeface="Arial"/>
            </a:endParaRPr>
          </a:p>
          <a:p>
            <a:pPr marL="228600">
              <a:lnSpc>
                <a:spcPct val="150000"/>
              </a:lnSpc>
              <a:spcAft>
                <a:spcPts val="800"/>
              </a:spcAft>
            </a:pPr>
            <a:r>
              <a:rPr lang="ar-EG" sz="2400" dirty="0">
                <a:ea typeface="Calibri"/>
                <a:cs typeface="Times New Roman"/>
              </a:rPr>
              <a:t>( تحدث قائلا: حقا أنه عظيم سحر هذا الرجل </a:t>
            </a:r>
            <a:r>
              <a:rPr lang="ar-EG" sz="2400" dirty="0" smtClean="0">
                <a:ea typeface="Calibri"/>
                <a:cs typeface="Times New Roman"/>
              </a:rPr>
              <a:t>)</a:t>
            </a:r>
          </a:p>
          <a:p>
            <a:pPr marL="228600" algn="l">
              <a:lnSpc>
                <a:spcPct val="150000"/>
              </a:lnSpc>
              <a:spcAft>
                <a:spcPts val="800"/>
              </a:spcAft>
            </a:pPr>
            <a:r>
              <a:rPr lang="en-US" sz="2400" dirty="0" err="1">
                <a:latin typeface="CS Copto Manuscript"/>
                <a:ea typeface="Calibri"/>
                <a:cs typeface="Times New Roman"/>
              </a:rPr>
              <a:t>Pejaf</a:t>
            </a:r>
            <a:r>
              <a:rPr lang="en-US" sz="2400" dirty="0">
                <a:latin typeface="CS Copto Manuscript"/>
                <a:ea typeface="Calibri"/>
                <a:cs typeface="Times New Roman"/>
              </a:rPr>
              <a:t> </a:t>
            </a:r>
            <a:r>
              <a:rPr lang="en-US" sz="2400" dirty="0" err="1">
                <a:latin typeface="CS Copto Manuscript"/>
                <a:ea typeface="Calibri"/>
                <a:cs typeface="Times New Roman"/>
              </a:rPr>
              <a:t>nai</a:t>
            </a:r>
            <a:r>
              <a:rPr lang="en-US" sz="2400" dirty="0">
                <a:latin typeface="CS Copto Manuscript"/>
                <a:ea typeface="Calibri"/>
                <a:cs typeface="Times New Roman"/>
              </a:rPr>
              <a:t> je </a:t>
            </a:r>
            <a:r>
              <a:rPr lang="en-US" sz="2400" dirty="0" err="1">
                <a:latin typeface="CS Copto Manuscript"/>
                <a:ea typeface="Calibri"/>
                <a:cs typeface="Times New Roman"/>
              </a:rPr>
              <a:t>eic</a:t>
            </a:r>
            <a:r>
              <a:rPr lang="en-US" sz="2400" dirty="0">
                <a:latin typeface="CS Copto Manuscript"/>
                <a:ea typeface="Calibri"/>
                <a:cs typeface="Times New Roman"/>
              </a:rPr>
              <a:t> </a:t>
            </a:r>
            <a:r>
              <a:rPr lang="en-US" sz="2400" dirty="0" err="1">
                <a:latin typeface="CS Copto Manuscript"/>
                <a:ea typeface="Calibri"/>
                <a:cs typeface="Times New Roman"/>
              </a:rPr>
              <a:t>hyyte</a:t>
            </a:r>
            <a:r>
              <a:rPr lang="en-US" sz="2400" dirty="0">
                <a:latin typeface="CS Copto Manuscript"/>
                <a:ea typeface="Calibri"/>
                <a:cs typeface="Times New Roman"/>
              </a:rPr>
              <a:t> </a:t>
            </a:r>
            <a:r>
              <a:rPr lang="en-US" sz="2400" dirty="0" err="1">
                <a:latin typeface="CS Copto Manuscript"/>
                <a:ea typeface="Calibri"/>
                <a:cs typeface="Times New Roman"/>
              </a:rPr>
              <a:t>akoujai</a:t>
            </a:r>
            <a:r>
              <a:rPr lang="en-US" sz="2400" dirty="0">
                <a:latin typeface="CS Copto Manuscript"/>
                <a:ea typeface="Calibri"/>
                <a:cs typeface="Times New Roman"/>
              </a:rPr>
              <a:t> (Onnophr.209:5-6)</a:t>
            </a:r>
          </a:p>
          <a:p>
            <a:pPr marL="228600">
              <a:lnSpc>
                <a:spcPct val="150000"/>
              </a:lnSpc>
              <a:spcAft>
                <a:spcPts val="800"/>
              </a:spcAft>
            </a:pPr>
            <a:r>
              <a:rPr lang="ar-EG" sz="2400" dirty="0">
                <a:latin typeface="CS Copto Manuscript"/>
                <a:ea typeface="Calibri"/>
                <a:cs typeface="Times New Roman"/>
              </a:rPr>
              <a:t>(تحدث لي  قائلا:  انتبه أنت تعافيت ) </a:t>
            </a:r>
            <a:endParaRPr lang="en-US" sz="2400" dirty="0">
              <a:latin typeface="CS Copto Manuscript"/>
              <a:ea typeface="Calibri"/>
              <a:cs typeface="Times New Roman"/>
            </a:endParaRPr>
          </a:p>
          <a:p>
            <a:pPr marL="228600">
              <a:lnSpc>
                <a:spcPct val="150000"/>
              </a:lnSpc>
              <a:spcAft>
                <a:spcPts val="800"/>
              </a:spcAft>
            </a:pPr>
            <a:endParaRPr lang="en-US" sz="1400" dirty="0">
              <a:ea typeface="Calibri"/>
              <a:cs typeface="Arial"/>
            </a:endParaRPr>
          </a:p>
        </p:txBody>
      </p:sp>
    </p:spTree>
    <p:extLst>
      <p:ext uri="{BB962C8B-B14F-4D97-AF65-F5344CB8AC3E}">
        <p14:creationId xmlns:p14="http://schemas.microsoft.com/office/powerpoint/2010/main" val="3408433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محاضرة أولى 2اسلامي">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محاضرة أولى 2اسلامي</Template>
  <TotalTime>0</TotalTime>
  <Words>626</Words>
  <Application>Microsoft Office PowerPoint</Application>
  <PresentationFormat>On-screen Show (4:3)</PresentationFormat>
  <Paragraphs>84</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محاضرة أولى 2اسلامي</vt:lpstr>
      <vt:lpstr>محاضرة «اللغة القبطية وقواعدها 2» الفرقة الأولى آثار اسلامي</vt:lpstr>
      <vt:lpstr> الأفعال ذات التصريف المصري القديم  (old conjugation / suffix conjugation) </vt:lpstr>
      <vt:lpstr>التعريف </vt:lpstr>
      <vt:lpstr>أولاً: الأفعال الوصفية </vt:lpstr>
      <vt:lpstr>PowerPoint Presentation</vt:lpstr>
      <vt:lpstr>PowerPoint Presentation</vt:lpstr>
      <vt:lpstr> ثانياً: الأفعال الشخصية  </vt:lpstr>
      <vt:lpstr>PowerPoint Presentation</vt:lpstr>
      <vt:lpstr>PowerPoint Presentation</vt:lpstr>
      <vt:lpstr>ثالثاً: الأفعال غير الشخصية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«اللغة القبطية وقواعدها 2» الفرقة الأولى آثار اسلامي</dc:title>
  <dc:creator>elearning1</dc:creator>
  <cp:lastModifiedBy>elearning1</cp:lastModifiedBy>
  <cp:revision>1</cp:revision>
  <dcterms:created xsi:type="dcterms:W3CDTF">2020-03-19T11:21:27Z</dcterms:created>
  <dcterms:modified xsi:type="dcterms:W3CDTF">2020-03-19T11:21:45Z</dcterms:modified>
</cp:coreProperties>
</file>