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4" r:id="rId3"/>
    <p:sldId id="257" r:id="rId4"/>
    <p:sldId id="261" r:id="rId5"/>
    <p:sldId id="258" r:id="rId6"/>
    <p:sldId id="259" r:id="rId7"/>
    <p:sldId id="260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B177-7601-4F18-BF4B-B6163BC3C12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DA42-EE2D-480F-A030-7F4ABB1026B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4106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B177-7601-4F18-BF4B-B6163BC3C12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DA42-EE2D-480F-A030-7F4ABB1026B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3459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B177-7601-4F18-BF4B-B6163BC3C12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DA42-EE2D-480F-A030-7F4ABB1026B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999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B177-7601-4F18-BF4B-B6163BC3C12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DA42-EE2D-480F-A030-7F4ABB1026B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47625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B177-7601-4F18-BF4B-B6163BC3C12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DA42-EE2D-480F-A030-7F4ABB1026B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15394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B177-7601-4F18-BF4B-B6163BC3C12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DA42-EE2D-480F-A030-7F4ABB1026B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81249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B177-7601-4F18-BF4B-B6163BC3C12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DA42-EE2D-480F-A030-7F4ABB1026B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26252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B177-7601-4F18-BF4B-B6163BC3C12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DA42-EE2D-480F-A030-7F4ABB1026B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737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B177-7601-4F18-BF4B-B6163BC3C12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DA42-EE2D-480F-A030-7F4ABB1026B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1184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B177-7601-4F18-BF4B-B6163BC3C12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DA42-EE2D-480F-A030-7F4ABB1026B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3904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B177-7601-4F18-BF4B-B6163BC3C12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3DA42-EE2D-480F-A030-7F4ABB1026B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3246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EB177-7601-4F18-BF4B-B6163BC3C12B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3DA42-EE2D-480F-A030-7F4ABB1026B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1914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ar-EG" dirty="0" smtClean="0"/>
              <a:t>توثيق وفحص وتحليل الاثار الفلزية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772816"/>
            <a:ext cx="8568952" cy="1752600"/>
          </a:xfrm>
        </p:spPr>
        <p:txBody>
          <a:bodyPr/>
          <a:lstStyle/>
          <a:p>
            <a:r>
              <a:rPr lang="ar-EG" sz="2400" b="1" dirty="0">
                <a:solidFill>
                  <a:schemeClr val="tx1"/>
                </a:solidFill>
              </a:rPr>
              <a:t>1 التوثيق الأثري والقنى - </a:t>
            </a:r>
            <a:r>
              <a:rPr lang="en-US" sz="2400" b="1" dirty="0">
                <a:solidFill>
                  <a:schemeClr val="tx1"/>
                </a:solidFill>
              </a:rPr>
              <a:t>Documentation Artistic and </a:t>
            </a:r>
            <a:r>
              <a:rPr lang="en-US" sz="2400" b="1" dirty="0" smtClean="0">
                <a:solidFill>
                  <a:schemeClr val="tx1"/>
                </a:solidFill>
              </a:rPr>
              <a:t>                     </a:t>
            </a:r>
            <a:r>
              <a:rPr lang="en-US" dirty="0" smtClean="0"/>
              <a:t>Archaeological                      </a:t>
            </a:r>
            <a:endParaRPr lang="ar-EG" dirty="0"/>
          </a:p>
        </p:txBody>
      </p:sp>
      <p:sp>
        <p:nvSpPr>
          <p:cNvPr id="4" name="Rectangle 3"/>
          <p:cNvSpPr/>
          <p:nvPr/>
        </p:nvSpPr>
        <p:spPr>
          <a:xfrm>
            <a:off x="683568" y="2804832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400" b="1" dirty="0"/>
              <a:t>2 التسجيل </a:t>
            </a:r>
            <a:r>
              <a:rPr lang="ar-EG" sz="2400" b="1" dirty="0" err="1" smtClean="0"/>
              <a:t>الفوتوغرافى</a:t>
            </a:r>
            <a:r>
              <a:rPr lang="ar-EG" sz="2400" b="1" dirty="0" smtClean="0"/>
              <a:t> . </a:t>
            </a:r>
            <a:r>
              <a:rPr lang="ar-EG" sz="2400" dirty="0"/>
              <a:t>- </a:t>
            </a:r>
            <a:r>
              <a:rPr lang="en-US" sz="2400" b="1" dirty="0"/>
              <a:t>Photography Recording</a:t>
            </a:r>
            <a:endParaRPr lang="ar-EG" sz="2400" dirty="0"/>
          </a:p>
        </p:txBody>
      </p:sp>
      <p:sp>
        <p:nvSpPr>
          <p:cNvPr id="5" name="Rectangle 4"/>
          <p:cNvSpPr/>
          <p:nvPr/>
        </p:nvSpPr>
        <p:spPr>
          <a:xfrm>
            <a:off x="971600" y="3717032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400" b="1" dirty="0" smtClean="0"/>
              <a:t>3- الفحص </a:t>
            </a:r>
            <a:r>
              <a:rPr lang="ar-EG" sz="2400" b="1" dirty="0" err="1" smtClean="0"/>
              <a:t>العينى</a:t>
            </a:r>
            <a:r>
              <a:rPr lang="ar-EG" sz="2400" b="1" dirty="0" smtClean="0"/>
              <a:t> والوصف الدقيق لحالة التلف الراهنة</a:t>
            </a:r>
            <a:endParaRPr lang="ar-EG" sz="2400" dirty="0"/>
          </a:p>
        </p:txBody>
      </p:sp>
      <p:sp>
        <p:nvSpPr>
          <p:cNvPr id="6" name="Rectangle 5"/>
          <p:cNvSpPr/>
          <p:nvPr/>
        </p:nvSpPr>
        <p:spPr>
          <a:xfrm>
            <a:off x="1000359" y="4581128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400" b="1" dirty="0" smtClean="0"/>
              <a:t>4- دراسة تقنية الصناعة</a:t>
            </a: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3724456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797510"/>
            <a:ext cx="59584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dirty="0" err="1"/>
              <a:t>طلابى</a:t>
            </a:r>
            <a:r>
              <a:rPr lang="ar-EG" sz="3200" dirty="0"/>
              <a:t> الأعزاء استعينوا بالله وبهذه الشرائح القليلة وبالكتاب بداً من صفحة 25 (الكتاب بمركز الكتاب) </a:t>
            </a:r>
            <a:r>
              <a:rPr lang="ar-EG" sz="3200" dirty="0" err="1"/>
              <a:t>فى</a:t>
            </a:r>
            <a:r>
              <a:rPr lang="ar-EG" sz="3200" dirty="0"/>
              <a:t> فهم </a:t>
            </a:r>
            <a:r>
              <a:rPr lang="ar-EG" sz="3200" dirty="0" smtClean="0"/>
              <a:t>هذا </a:t>
            </a:r>
            <a:r>
              <a:rPr lang="ar-EG" sz="3200" dirty="0" err="1" smtClean="0"/>
              <a:t>الموضوغ</a:t>
            </a:r>
            <a:r>
              <a:rPr lang="ar-EG" sz="3200" dirty="0" smtClean="0"/>
              <a:t>....</a:t>
            </a:r>
            <a:r>
              <a:rPr lang="ar-EG" sz="3200" dirty="0"/>
              <a:t>حيث </a:t>
            </a:r>
            <a:r>
              <a:rPr lang="ar-EG" sz="3200" dirty="0" err="1"/>
              <a:t>اننى</a:t>
            </a:r>
            <a:r>
              <a:rPr lang="ar-EG" sz="3200" dirty="0"/>
              <a:t> لم اتمكن من شرح </a:t>
            </a:r>
            <a:r>
              <a:rPr lang="ar-EG" sz="3200" dirty="0" err="1"/>
              <a:t>صوتى</a:t>
            </a:r>
            <a:r>
              <a:rPr lang="ar-EG" sz="3200" dirty="0"/>
              <a:t> ..وان شاء الله المحاضرة التالية سوف تكون صوت وصورة ...حيث ان رفع المحاضرة كان على عجل جدا جدا</a:t>
            </a:r>
          </a:p>
        </p:txBody>
      </p:sp>
    </p:spTree>
    <p:extLst>
      <p:ext uri="{BB962C8B-B14F-4D97-AF65-F5344CB8AC3E}">
        <p14:creationId xmlns:p14="http://schemas.microsoft.com/office/powerpoint/2010/main" val="211422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0430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3568" y="332656"/>
            <a:ext cx="8028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400" b="1" dirty="0"/>
              <a:t>2 </a:t>
            </a:r>
            <a:r>
              <a:rPr lang="ar-EG" sz="2400" b="1" dirty="0" smtClean="0"/>
              <a:t>الفحص بالتصوير </a:t>
            </a:r>
            <a:r>
              <a:rPr lang="ar-EG" sz="2400" b="1" dirty="0" err="1" smtClean="0"/>
              <a:t>الاشعا</a:t>
            </a:r>
            <a:r>
              <a:rPr lang="ar-EG" sz="2400" b="1" dirty="0" smtClean="0"/>
              <a:t> </a:t>
            </a:r>
            <a:r>
              <a:rPr lang="ar-EG" sz="2400" b="1" dirty="0" err="1" smtClean="0"/>
              <a:t>عى</a:t>
            </a:r>
            <a:r>
              <a:rPr lang="ar-EG" sz="2400" b="1" dirty="0" smtClean="0"/>
              <a:t>) </a:t>
            </a:r>
            <a:r>
              <a:rPr lang="ar-EG" sz="2400" dirty="0" smtClean="0"/>
              <a:t>- </a:t>
            </a:r>
            <a:r>
              <a:rPr lang="en-US" sz="2400" b="1" dirty="0"/>
              <a:t>Investigation of Radiography</a:t>
            </a:r>
            <a:endParaRPr lang="ar-EG" sz="2400" dirty="0"/>
          </a:p>
        </p:txBody>
      </p:sp>
      <p:sp>
        <p:nvSpPr>
          <p:cNvPr id="7" name="Rectangle 6"/>
          <p:cNvSpPr/>
          <p:nvPr/>
        </p:nvSpPr>
        <p:spPr>
          <a:xfrm>
            <a:off x="539552" y="901169"/>
            <a:ext cx="8172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dirty="0">
                <a:cs typeface="+mj-cs"/>
              </a:rPr>
              <a:t>والفحص </a:t>
            </a:r>
            <a:r>
              <a:rPr lang="ar-SA" sz="2000" dirty="0" err="1">
                <a:cs typeface="+mj-cs"/>
              </a:rPr>
              <a:t>الراديوجرافى</a:t>
            </a:r>
            <a:r>
              <a:rPr lang="ar-SA" sz="2000" dirty="0">
                <a:cs typeface="+mj-cs"/>
              </a:rPr>
              <a:t> </a:t>
            </a:r>
            <a:r>
              <a:rPr lang="en-US" sz="2000" dirty="0">
                <a:cs typeface="+mj-cs"/>
              </a:rPr>
              <a:t>Radiographic Examination</a:t>
            </a:r>
            <a:r>
              <a:rPr lang="ar-SA" sz="2000" dirty="0">
                <a:cs typeface="+mj-cs"/>
              </a:rPr>
              <a:t>  للآثار يمكن أن ينفذ باستخدام العديد من المصادر مثل: أنابيب </a:t>
            </a:r>
            <a:r>
              <a:rPr lang="en-US" sz="2000" dirty="0">
                <a:cs typeface="+mj-cs"/>
              </a:rPr>
              <a:t>X-Ray</a:t>
            </a:r>
            <a:r>
              <a:rPr lang="ar-SA" sz="2000" dirty="0">
                <a:cs typeface="+mj-cs"/>
              </a:rPr>
              <a:t> , مصادر أشعة جاما  </a:t>
            </a:r>
            <a:r>
              <a:rPr lang="en-US" sz="2000" dirty="0">
                <a:cs typeface="+mj-cs"/>
              </a:rPr>
              <a:t>Gamma-Ray</a:t>
            </a:r>
            <a:r>
              <a:rPr lang="ar-SA" sz="2000" dirty="0">
                <a:cs typeface="+mj-cs"/>
              </a:rPr>
              <a:t> , الأشعة تحت الحمراء , الإشعاع </a:t>
            </a:r>
            <a:r>
              <a:rPr lang="ar-SA" sz="2000" dirty="0" err="1">
                <a:cs typeface="+mj-cs"/>
              </a:rPr>
              <a:t>النيتروني</a:t>
            </a:r>
            <a:r>
              <a:rPr lang="ar-SA" sz="2000" dirty="0">
                <a:cs typeface="+mj-cs"/>
              </a:rPr>
              <a:t> أو مصادر أخرى .</a:t>
            </a:r>
            <a:r>
              <a:rPr lang="en-US" sz="2000" baseline="30000" dirty="0">
                <a:cs typeface="+mj-cs"/>
              </a:rPr>
              <a:t>200</a:t>
            </a:r>
            <a:r>
              <a:rPr lang="ar-SA" sz="2000" dirty="0">
                <a:cs typeface="+mj-cs"/>
              </a:rPr>
              <a:t>(</a:t>
            </a:r>
            <a:r>
              <a:rPr lang="en-US" sz="2000" dirty="0">
                <a:cs typeface="+mj-cs"/>
              </a:rPr>
              <a:t>Scott, 2002, P, 292</a:t>
            </a:r>
            <a:r>
              <a:rPr lang="ar-SA" sz="2000" dirty="0">
                <a:cs typeface="+mj-cs"/>
              </a:rPr>
              <a:t>)</a:t>
            </a:r>
            <a:endParaRPr lang="en-US" sz="2000" dirty="0"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3568" y="1916832"/>
            <a:ext cx="802838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/>
              <a:t>الفحص </a:t>
            </a:r>
            <a:r>
              <a:rPr lang="ar-SA" b="1" dirty="0" err="1"/>
              <a:t>الراديوجرافى</a:t>
            </a:r>
            <a:r>
              <a:rPr lang="ar-SA" b="1" dirty="0"/>
              <a:t> </a:t>
            </a:r>
            <a:r>
              <a:rPr lang="ar-SA" b="1" dirty="0" err="1"/>
              <a:t>بالاشعة</a:t>
            </a:r>
            <a:r>
              <a:rPr lang="ar-SA" b="1" dirty="0"/>
              <a:t> السينية </a:t>
            </a:r>
            <a:r>
              <a:rPr lang="en-US" b="1" dirty="0"/>
              <a:t>X-Ray Radiography  </a:t>
            </a:r>
            <a:endParaRPr lang="en-US" dirty="0"/>
          </a:p>
          <a:p>
            <a:r>
              <a:rPr lang="ar-SA" b="1" dirty="0"/>
              <a:t>       </a:t>
            </a:r>
            <a:r>
              <a:rPr lang="ar-SA" sz="2000" dirty="0"/>
              <a:t>التصوير بالأشعة السينية يعتمد على اختراق الأشعة السينية للمواد معطيًا صور لها تستقبل على أفلام.</a:t>
            </a:r>
            <a:r>
              <a:rPr lang="en-US" sz="2000" dirty="0"/>
              <a:t>118</a:t>
            </a:r>
            <a:r>
              <a:rPr lang="ar-SA" sz="2000" dirty="0"/>
              <a:t>(</a:t>
            </a:r>
            <a:r>
              <a:rPr lang="en-US" sz="2000" dirty="0"/>
              <a:t>Jett, et </a:t>
            </a:r>
            <a:r>
              <a:rPr lang="en-US" sz="2000" dirty="0" err="1"/>
              <a:t>als</a:t>
            </a:r>
            <a:r>
              <a:rPr lang="en-US" sz="2000" dirty="0"/>
              <a:t>, 1985, p.115</a:t>
            </a:r>
            <a:r>
              <a:rPr lang="ar-SA" sz="2000" dirty="0"/>
              <a:t>), وهو يتيح لجسم الأثر </a:t>
            </a:r>
            <a:r>
              <a:rPr lang="ar-SA" sz="2000" dirty="0" err="1"/>
              <a:t>المعدنى</a:t>
            </a:r>
            <a:r>
              <a:rPr lang="ar-SA" sz="2000" dirty="0"/>
              <a:t> – خاصة التماثيل- المعلومات الكثيرة والبيانات الغزيرة والتي لا غنى عنها قبل وأثناء وبعد مراحل العلاج والصيانة. فمثلا</a:t>
            </a:r>
            <a:r>
              <a:rPr lang="ar-SA" sz="2000" dirty="0" smtClean="0"/>
              <a:t>:</a:t>
            </a:r>
            <a:endParaRPr lang="en-US" sz="20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683568" y="3643260"/>
            <a:ext cx="802838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000" dirty="0" smtClean="0"/>
              <a:t>1- </a:t>
            </a:r>
            <a:r>
              <a:rPr lang="ar-SA" sz="2000" dirty="0" smtClean="0"/>
              <a:t>تستخدم </a:t>
            </a:r>
            <a:r>
              <a:rPr lang="ar-SA" sz="2000" dirty="0"/>
              <a:t>أشعة اكس على الجسم الفلزي ويمكن بهذا الأسلوب التعرف على تقنية وأسلوب صناعته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2- </a:t>
            </a:r>
            <a:r>
              <a:rPr lang="ar-SA" sz="2000" dirty="0"/>
              <a:t> تستخدم تقنية التصوير </a:t>
            </a:r>
            <a:r>
              <a:rPr lang="ar-SA" sz="2000" dirty="0" err="1"/>
              <a:t>بالاشعه</a:t>
            </a:r>
            <a:r>
              <a:rPr lang="ar-SA" sz="2000" dirty="0"/>
              <a:t> السينية لجسم الأثر لتوضيح مناطق التآكل والشروخ بالجسم, والترميمات القديمة </a:t>
            </a:r>
            <a:r>
              <a:rPr lang="ar-SA" sz="2000" dirty="0" smtClean="0"/>
              <a:t>والحديثة</a:t>
            </a:r>
            <a:r>
              <a:rPr lang="en-US" sz="2000" dirty="0" smtClean="0"/>
              <a:t>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4349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6624736" cy="302433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827584" y="849486"/>
            <a:ext cx="69482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3- </a:t>
            </a:r>
            <a:r>
              <a:rPr lang="ar-SA" sz="2400" dirty="0" smtClean="0"/>
              <a:t>- يتيح التصوير بالأشعة السينية للجسم الفلزي كشف القلب </a:t>
            </a:r>
            <a:r>
              <a:rPr lang="ar-SA" sz="2400" dirty="0" err="1" smtClean="0"/>
              <a:t>الفلزى</a:t>
            </a:r>
            <a:r>
              <a:rPr lang="ar-EG" sz="2400" dirty="0" smtClean="0"/>
              <a:t>،</a:t>
            </a:r>
            <a:r>
              <a:rPr lang="ar-SA" sz="2400" dirty="0" smtClean="0"/>
              <a:t> أو السبيكة الفلزية والذى لم يتحول بعد إلى مركبات الصدأ</a:t>
            </a: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218985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صورة0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735" y="592606"/>
            <a:ext cx="5959179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71849" y="2725519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/>
              <a:t>صوره (6) كشف القلب الفلزي الذي لم يتحول إلى مركبات الصدأ</a:t>
            </a:r>
            <a:endParaRPr lang="en-US" dirty="0"/>
          </a:p>
          <a:p>
            <a:r>
              <a:rPr lang="ar-SA" dirty="0"/>
              <a:t>طبقاً لدرجة الإعتام في مناطق الجسم عن </a:t>
            </a:r>
            <a:r>
              <a:rPr lang="en-US" baseline="30000" dirty="0"/>
              <a:t>121</a:t>
            </a:r>
            <a:r>
              <a:rPr lang="ar-SA" dirty="0"/>
              <a:t>(</a:t>
            </a:r>
            <a:r>
              <a:rPr lang="en-US" dirty="0"/>
              <a:t>Jones, 2006, P, 4</a:t>
            </a:r>
            <a:r>
              <a:rPr lang="ar-SA" dirty="0"/>
              <a:t>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67942" y="3645024"/>
            <a:ext cx="44069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400" dirty="0" smtClean="0"/>
              <a:t>4- أيضًا التصوير بأشعة اكس قادر على إظهار الشكل وحدود الجسم المحجوب </a:t>
            </a:r>
            <a:r>
              <a:rPr lang="en-US" sz="2400" dirty="0" smtClean="0"/>
              <a:t>obscured </a:t>
            </a:r>
            <a:r>
              <a:rPr lang="ar-EG" sz="2400" dirty="0" smtClean="0"/>
              <a:t>تحت طبقات الصدأ ورواسب التربة, حيث الشكل الأصلي للقطعة يكون مرئيًا بسبب الفرق بين كثافة نواتج التآكل والسطح الأصلي</a:t>
            </a:r>
            <a:endParaRPr lang="ar-EG" sz="24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EG"/>
          </a:p>
        </p:txBody>
      </p:sp>
      <p:pic>
        <p:nvPicPr>
          <p:cNvPr id="1029" name="Picture 5" descr="صورة0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71850"/>
            <a:ext cx="3451225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6911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260648"/>
            <a:ext cx="8316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400" dirty="0" smtClean="0"/>
              <a:t>5</a:t>
            </a:r>
            <a:r>
              <a:rPr lang="ar-SA" sz="2400" dirty="0" smtClean="0"/>
              <a:t>- </a:t>
            </a:r>
            <a:r>
              <a:rPr lang="ar-SA" sz="2400" dirty="0"/>
              <a:t>أيضًا من مزايا استخدام الأشعة السينية الكشف عن النقوش والكتابات والزخارف غير الظاهرة</a:t>
            </a:r>
            <a:r>
              <a:rPr lang="ar-EG" sz="2400" dirty="0"/>
              <a:t>،</a:t>
            </a:r>
            <a:r>
              <a:rPr lang="ar-SA" sz="2400" dirty="0"/>
              <a:t>  والموجودة تحت الرواسب وطبقات الصدأ والأملاح, فإذا كان الأثر يحتوى على هذا دون علم المرمم يسبب ذلك ضرراً بالغًا بالأثر أثناء عمليات التنظيف </a:t>
            </a:r>
            <a:endParaRPr lang="ar-EG" sz="24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EG"/>
          </a:p>
        </p:txBody>
      </p:sp>
      <p:pic>
        <p:nvPicPr>
          <p:cNvPr id="2049" name="Picture 1" descr="صورة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1600000">
            <a:off x="1173166" y="1772816"/>
            <a:ext cx="3416300" cy="281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7797" y="4941168"/>
            <a:ext cx="6118225" cy="33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668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284748"/>
            <a:ext cx="86764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400" dirty="0" smtClean="0"/>
              <a:t>6</a:t>
            </a:r>
            <a:r>
              <a:rPr lang="ar-SA" sz="2400" dirty="0" smtClean="0"/>
              <a:t>- </a:t>
            </a:r>
            <a:r>
              <a:rPr lang="ar-SA" sz="2400" dirty="0"/>
              <a:t>أيضًا التعرف على تقنيات التجميع: برشمة, لحام بالقصدير, لحام بالنار</a:t>
            </a:r>
            <a:r>
              <a:rPr lang="ar-SA" sz="2400" dirty="0" smtClean="0"/>
              <a:t>.</a:t>
            </a:r>
            <a:endParaRPr lang="ar-EG" sz="2400" dirty="0" smtClean="0"/>
          </a:p>
          <a:p>
            <a:endParaRPr lang="en-US" sz="2400" dirty="0"/>
          </a:p>
          <a:p>
            <a:r>
              <a:rPr lang="ar-EG" sz="2400" dirty="0" smtClean="0"/>
              <a:t>7</a:t>
            </a:r>
            <a:r>
              <a:rPr lang="ar-SA" sz="2400" dirty="0" smtClean="0"/>
              <a:t> </a:t>
            </a:r>
            <a:r>
              <a:rPr lang="ar-SA" sz="2400" dirty="0"/>
              <a:t>– والتصوير </a:t>
            </a:r>
            <a:r>
              <a:rPr lang="ar-SA" sz="2400" dirty="0" err="1"/>
              <a:t>الاشعاعى</a:t>
            </a:r>
            <a:r>
              <a:rPr lang="ar-SA" sz="2400" dirty="0"/>
              <a:t> </a:t>
            </a:r>
            <a:r>
              <a:rPr lang="ar-SA" sz="2400" dirty="0" smtClean="0"/>
              <a:t>بالأشعة </a:t>
            </a:r>
            <a:r>
              <a:rPr lang="ar-SA" sz="2400" dirty="0"/>
              <a:t>السينية للتماثيل البرونزية المجوفة </a:t>
            </a:r>
            <a:r>
              <a:rPr lang="ar-SA" sz="2400" dirty="0" smtClean="0"/>
              <a:t>مهم </a:t>
            </a:r>
            <a:r>
              <a:rPr lang="ar-SA" sz="2400" dirty="0"/>
              <a:t>جدا حيث يمكنها كشف التجويف الداخلي. 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79512" y="185440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400" b="1" dirty="0" smtClean="0"/>
              <a:t>ثانيا: </a:t>
            </a:r>
            <a:r>
              <a:rPr lang="ar-SA" sz="2400" b="1" dirty="0" smtClean="0"/>
              <a:t>التصوير </a:t>
            </a:r>
            <a:r>
              <a:rPr lang="ar-SA" sz="2400" b="1" dirty="0"/>
              <a:t>الإشعاعي </a:t>
            </a:r>
            <a:r>
              <a:rPr lang="ar-SA" sz="2400" b="1" dirty="0" err="1"/>
              <a:t>النيتروني</a:t>
            </a:r>
            <a:r>
              <a:rPr lang="en-US" sz="2400" b="1" dirty="0"/>
              <a:t>Neutron Radiography </a:t>
            </a:r>
            <a:endParaRPr lang="en-US" sz="2400" dirty="0"/>
          </a:p>
          <a:p>
            <a:r>
              <a:rPr lang="ar-SA" sz="2400" dirty="0"/>
              <a:t>   إذا كان التصوير بالأشعة السينية </a:t>
            </a:r>
            <a:r>
              <a:rPr lang="en-US" sz="2400" dirty="0"/>
              <a:t>X-Ray Radiography</a:t>
            </a:r>
            <a:r>
              <a:rPr lang="ar-SA" sz="2400" dirty="0"/>
              <a:t> له المقدرة على كشف التجويف الداخلي لجسم الأثر البرونزي</a:t>
            </a:r>
            <a:r>
              <a:rPr lang="ar-EG" sz="2400" dirty="0"/>
              <a:t>،</a:t>
            </a:r>
            <a:r>
              <a:rPr lang="ar-SA" sz="2400" dirty="0"/>
              <a:t> فإن التصوير بالأشعة </a:t>
            </a:r>
            <a:r>
              <a:rPr lang="ar-SA" sz="2400" dirty="0" err="1"/>
              <a:t>النيترونية</a:t>
            </a:r>
            <a:r>
              <a:rPr lang="ar-SA" sz="2400" dirty="0"/>
              <a:t> </a:t>
            </a:r>
            <a:r>
              <a:rPr lang="en-US" sz="2400" dirty="0"/>
              <a:t>Neutron Radiography</a:t>
            </a:r>
            <a:r>
              <a:rPr lang="ar-SA" sz="2400" dirty="0"/>
              <a:t> يتيح كشف الأجسام الموجودة داخل التجويف الداخلي للتماثيل البرونزية المجوفة</a:t>
            </a:r>
            <a:r>
              <a:rPr lang="ar-EG" sz="2400" dirty="0"/>
              <a:t>،</a:t>
            </a:r>
            <a:r>
              <a:rPr lang="ar-SA" sz="2400" dirty="0"/>
              <a:t> أو على الأقل إعطاء صور لها درجة وضوح أعلي من الصور باستخدام تقنية الأشعة السينية.</a:t>
            </a:r>
            <a:endParaRPr lang="en-US" sz="2400" dirty="0"/>
          </a:p>
          <a:p>
            <a:r>
              <a:rPr lang="ar-SA" sz="2400" dirty="0"/>
              <a:t>ويفضل التصوير </a:t>
            </a:r>
            <a:r>
              <a:rPr lang="ar-SA" sz="2400" dirty="0" err="1"/>
              <a:t>النيتروني</a:t>
            </a:r>
            <a:r>
              <a:rPr lang="ar-SA" sz="2400" dirty="0"/>
              <a:t> (</a:t>
            </a:r>
            <a:r>
              <a:rPr lang="en-US" sz="2400" dirty="0"/>
              <a:t>NR</a:t>
            </a:r>
            <a:r>
              <a:rPr lang="ar-SA" sz="2400" dirty="0"/>
              <a:t>) عن التصوير بالأشعة السينية في حالة المواد التي تكون لها كثافة </a:t>
            </a:r>
            <a:r>
              <a:rPr lang="ar-SA" sz="2400" dirty="0" err="1"/>
              <a:t>عاليه</a:t>
            </a:r>
            <a:r>
              <a:rPr lang="ar-SA" sz="2400" dirty="0"/>
              <a:t> مثل: الذهب, الفضة, الرصاص, البرونز</a:t>
            </a:r>
            <a:r>
              <a:rPr lang="ar-EG" sz="2400" dirty="0"/>
              <a:t>،</a:t>
            </a:r>
            <a:r>
              <a:rPr lang="ar-SA" sz="2400" dirty="0"/>
              <a:t> أو المواد التي تم فحصها بأشعة اكس ولم تعطى نتائج مرضية .</a:t>
            </a:r>
            <a:endParaRPr lang="en-US" sz="2400" dirty="0"/>
          </a:p>
          <a:p>
            <a:r>
              <a:rPr lang="ar-SA" sz="2400" dirty="0"/>
              <a:t>كذلك النحاس والقصدير والحديد بالإضافة إلى البرونز يكون شفاف جدًا إلى التصوير </a:t>
            </a:r>
            <a:r>
              <a:rPr lang="ar-SA" sz="2400" dirty="0" err="1"/>
              <a:t>النيتروني</a:t>
            </a:r>
            <a:r>
              <a:rPr lang="ar-SA" sz="2400" dirty="0"/>
              <a:t>, بينما المعادن الصخرية والزجاج والسيراميك يكون أقل شفافية وكذلك </a:t>
            </a:r>
            <a:r>
              <a:rPr lang="ar-SA" sz="2400" dirty="0" err="1"/>
              <a:t>الاوانى</a:t>
            </a:r>
            <a:r>
              <a:rPr lang="ar-SA" sz="2400" dirty="0"/>
              <a:t> الفخارية.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7889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335846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/>
              <a:t>أيضًا الفحص بالتصوير </a:t>
            </a:r>
            <a:r>
              <a:rPr lang="ar-SA" sz="2400" dirty="0" err="1"/>
              <a:t>النيتروني</a:t>
            </a:r>
            <a:r>
              <a:rPr lang="ar-SA" sz="2400" dirty="0"/>
              <a:t> (</a:t>
            </a:r>
            <a:r>
              <a:rPr lang="en-US" sz="2400" dirty="0"/>
              <a:t>NR</a:t>
            </a:r>
            <a:r>
              <a:rPr lang="ar-SA" sz="2400" dirty="0"/>
              <a:t>) يكون حساس جدًا في حالة الأجسام الاثرية المجوفة والتي تحتوى على مواد هيدروجينية في داخلها مثل: السيراميك المشبع بالماء, مواد عضوية, خشب , نباتات, بذور, بقايا طعام, جلد ,أنسجة, رق, </a:t>
            </a:r>
            <a:r>
              <a:rPr lang="ar-SA" sz="2400" dirty="0" err="1"/>
              <a:t>راتنجات</a:t>
            </a:r>
            <a:r>
              <a:rPr lang="ar-SA" sz="2400" dirty="0"/>
              <a:t>, قطران. </a:t>
            </a:r>
            <a:r>
              <a:rPr lang="en-US" sz="2400" baseline="30000" dirty="0"/>
              <a:t>122</a:t>
            </a:r>
            <a:r>
              <a:rPr lang="ar-SA" sz="2400" dirty="0"/>
              <a:t>(</a:t>
            </a:r>
            <a:r>
              <a:rPr lang="en-US" sz="2400" dirty="0" err="1"/>
              <a:t>Jozˇe</a:t>
            </a:r>
            <a:r>
              <a:rPr lang="en-US" sz="2400" dirty="0"/>
              <a:t>, et </a:t>
            </a:r>
            <a:r>
              <a:rPr lang="en-US" sz="2400" dirty="0" err="1"/>
              <a:t>als</a:t>
            </a:r>
            <a:r>
              <a:rPr lang="en-US" sz="2400" dirty="0"/>
              <a:t>, 2006, Pp, 7</a:t>
            </a:r>
            <a:r>
              <a:rPr lang="en-US" sz="2400" b="1" dirty="0"/>
              <a:t>–</a:t>
            </a:r>
            <a:r>
              <a:rPr lang="en-US" sz="2400" dirty="0"/>
              <a:t>12 </a:t>
            </a:r>
            <a:r>
              <a:rPr lang="ar-SA" sz="2400" dirty="0" smtClean="0"/>
              <a:t>)</a:t>
            </a:r>
            <a:endParaRPr lang="ar-EG" sz="2400" dirty="0" smtClean="0"/>
          </a:p>
          <a:p>
            <a:endParaRPr lang="en-US" sz="2400" dirty="0"/>
          </a:p>
          <a:p>
            <a:r>
              <a:rPr lang="ar-SA" sz="2400" dirty="0"/>
              <a:t>والتصوير </a:t>
            </a:r>
            <a:r>
              <a:rPr lang="ar-SA" sz="2400" dirty="0" err="1"/>
              <a:t>النيتروني</a:t>
            </a:r>
            <a:r>
              <a:rPr lang="ar-SA" sz="2400" dirty="0"/>
              <a:t> لتمثال أو جسم برونزي مجوف مهم جدًا في حالة ما احتوى على مواد أخرى مثل مواد غير عضوية (أحجار- سيراميك)</a:t>
            </a:r>
            <a:r>
              <a:rPr lang="ar-EG" sz="2400" dirty="0"/>
              <a:t>،</a:t>
            </a:r>
            <a:r>
              <a:rPr lang="ar-SA" sz="2400" dirty="0"/>
              <a:t> أو مواد عضوية</a:t>
            </a:r>
            <a:r>
              <a:rPr lang="en-US" sz="2400" dirty="0"/>
              <a:t>organic material </a:t>
            </a:r>
            <a:r>
              <a:rPr lang="ar-SA" sz="2400" dirty="0"/>
              <a:t> مثل: الخشب, جلد, بقايا طعام </a:t>
            </a:r>
            <a:r>
              <a:rPr lang="en-US" sz="2400" dirty="0"/>
              <a:t>remains food</a:t>
            </a:r>
            <a:r>
              <a:rPr lang="ar-SA" sz="2400" dirty="0"/>
              <a:t>, عطور, أنسجة, عظام </a:t>
            </a:r>
            <a:r>
              <a:rPr lang="en-US" sz="2400" dirty="0"/>
              <a:t>bones </a:t>
            </a:r>
            <a:r>
              <a:rPr lang="ar-SA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5105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332656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/>
              <a:t>وتعتمد الصورة التي نحصل عليها من فيلم الاشعة السينية على ما يلي: </a:t>
            </a:r>
            <a:endParaRPr lang="en-US" sz="2800" dirty="0"/>
          </a:p>
          <a:p>
            <a:pPr lvl="0"/>
            <a:r>
              <a:rPr lang="ar-SA" sz="2800" dirty="0"/>
              <a:t>القطعة: التركيب الكيميائي لها, مساميتها , سمك مادتها, الكثافة.</a:t>
            </a:r>
            <a:endParaRPr lang="en-US" sz="2800" dirty="0"/>
          </a:p>
          <a:p>
            <a:pPr lvl="0"/>
            <a:r>
              <a:rPr lang="ar-SA" sz="2800" dirty="0"/>
              <a:t>فيض </a:t>
            </a:r>
            <a:r>
              <a:rPr lang="en-US" sz="2800" dirty="0"/>
              <a:t>flux</a:t>
            </a:r>
            <a:r>
              <a:rPr lang="ar-EG" sz="2800" dirty="0"/>
              <a:t> الأشعة السينية: المميز بالطول </a:t>
            </a:r>
            <a:r>
              <a:rPr lang="ar-EG" sz="2800" dirty="0" err="1"/>
              <a:t>الموجى</a:t>
            </a:r>
            <a:r>
              <a:rPr lang="ar-EG" sz="2800" dirty="0"/>
              <a:t> للأشعة والمعتمد على جهد الانبوبة (بالكيلو فولت </a:t>
            </a:r>
            <a:r>
              <a:rPr lang="en-US" sz="2800" dirty="0"/>
              <a:t>KV</a:t>
            </a:r>
            <a:r>
              <a:rPr lang="ar-EG" sz="2800" dirty="0"/>
              <a:t>), وعلى جرعة الأشعة التي تعتمد بدورها على كل من شدة التيار ( </a:t>
            </a:r>
            <a:r>
              <a:rPr lang="ar-EG" sz="2800" dirty="0" err="1"/>
              <a:t>بالملى</a:t>
            </a:r>
            <a:r>
              <a:rPr lang="ar-EG" sz="2800" dirty="0"/>
              <a:t> أمبير </a:t>
            </a:r>
            <a:r>
              <a:rPr lang="en-US" sz="2800" dirty="0"/>
              <a:t>mA</a:t>
            </a:r>
            <a:r>
              <a:rPr lang="ar-EG" sz="2800" dirty="0"/>
              <a:t>) وزمن التعرض (بالثانية). </a:t>
            </a:r>
            <a:endParaRPr lang="en-US" sz="2800" dirty="0"/>
          </a:p>
          <a:p>
            <a:pPr lvl="0"/>
            <a:r>
              <a:rPr lang="ar-EG" sz="2800" dirty="0"/>
              <a:t>والمناطق الفاتحة في صورة الأشعة السينية دليل على شدة امتصاص الجسم للأشعة السينية, في حين تكون المناطق الداكنة علامة على ضعف الامتصاص. (</a:t>
            </a:r>
            <a:r>
              <a:rPr lang="ar-EG" sz="2800" dirty="0" err="1"/>
              <a:t>ريجيس</a:t>
            </a:r>
            <a:r>
              <a:rPr lang="ar-EG" sz="2800" dirty="0"/>
              <a:t> </a:t>
            </a:r>
            <a:r>
              <a:rPr lang="ar-EG" sz="2800" dirty="0" err="1"/>
              <a:t>برتولون</a:t>
            </a:r>
            <a:r>
              <a:rPr lang="ar-EG" sz="2800" dirty="0"/>
              <a:t>, كارولين </a:t>
            </a:r>
            <a:r>
              <a:rPr lang="ar-EG" sz="2800" dirty="0" err="1"/>
              <a:t>رولييه</a:t>
            </a:r>
            <a:r>
              <a:rPr lang="ar-EG" sz="2800" dirty="0"/>
              <a:t>, 2002, ص 261)</a:t>
            </a:r>
            <a:r>
              <a:rPr lang="ar-EG" sz="2800" baseline="30000" dirty="0"/>
              <a:t>9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3859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720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توثيق وفحص وتحليل الاثار الفلزية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yousri.salem.arch</dc:creator>
  <cp:lastModifiedBy>yousri.salem.arch</cp:lastModifiedBy>
  <cp:revision>19</cp:revision>
  <dcterms:created xsi:type="dcterms:W3CDTF">2020-03-16T14:35:13Z</dcterms:created>
  <dcterms:modified xsi:type="dcterms:W3CDTF">2020-03-17T10:26:10Z</dcterms:modified>
</cp:coreProperties>
</file>