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77CF0D3-41C2-44F5-A024-84A123E6375F}" type="datetimeFigureOut">
              <a:rPr lang="en-US" smtClean="0"/>
              <a:t>3/17/2020</a:t>
            </a:fld>
            <a:endParaRPr lang="en-US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B8687D5-8FEE-43A1-8CFA-CD9C54CCE86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EG" dirty="0" smtClean="0"/>
              <a:t>تدريبات اللغة المصرية القديمة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ar-EG" dirty="0" smtClean="0"/>
              <a:t>الفرقة الثانية آثار مصرية</a:t>
            </a:r>
          </a:p>
          <a:p>
            <a:pPr algn="ctr"/>
            <a:r>
              <a:rPr lang="ar-EG" dirty="0" smtClean="0"/>
              <a:t>اعداد</a:t>
            </a:r>
          </a:p>
          <a:p>
            <a:pPr algn="ctr"/>
            <a:r>
              <a:rPr lang="ar-EG" dirty="0" smtClean="0"/>
              <a:t>حسين عبده خليفة</a:t>
            </a:r>
          </a:p>
          <a:p>
            <a:pPr algn="ctr"/>
            <a:r>
              <a:rPr lang="ar-EG" dirty="0" smtClean="0"/>
              <a:t>مدرس مساعد بقسم الآثار المصرية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70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>
                <a:solidFill>
                  <a:srgbClr val="4F271C">
                    <a:satMod val="130000"/>
                  </a:srgbClr>
                </a:solidFill>
              </a:rPr>
              <a:t>السطر </a:t>
            </a:r>
            <a:r>
              <a:rPr lang="ar-EG" dirty="0" smtClean="0">
                <a:solidFill>
                  <a:srgbClr val="4F271C">
                    <a:satMod val="130000"/>
                  </a:srgbClr>
                </a:solidFill>
              </a:rPr>
              <a:t>الثامن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r">
              <a:buNone/>
            </a:pPr>
            <a:r>
              <a:rPr lang="ar-EG" dirty="0"/>
              <a:t>النطق الصوتي:</a:t>
            </a:r>
            <a:endParaRPr lang="en-US" dirty="0">
              <a:latin typeface="Transliteration" pitchFamily="34" charset="0"/>
            </a:endParaRPr>
          </a:p>
          <a:p>
            <a:pPr marL="82296" indent="0" algn="ctr">
              <a:buNone/>
            </a:pPr>
            <a:r>
              <a:rPr lang="en-US" dirty="0" err="1" smtClean="0">
                <a:latin typeface="Transliteration" pitchFamily="34" charset="0"/>
              </a:rPr>
              <a:t>nhw</a:t>
            </a:r>
            <a:r>
              <a:rPr lang="en-US" dirty="0" smtClean="0">
                <a:latin typeface="Transliteration" pitchFamily="34" charset="0"/>
              </a:rPr>
              <a:t> n </a:t>
            </a:r>
            <a:r>
              <a:rPr lang="en-US" dirty="0" err="1" smtClean="0">
                <a:latin typeface="Transliteration" pitchFamily="34" charset="0"/>
              </a:rPr>
              <a:t>mSa.n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pH.n.n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>
              <a:buNone/>
            </a:pPr>
            <a:r>
              <a:rPr lang="ar-EG" dirty="0"/>
              <a:t>معاني بعض الكلمات:</a:t>
            </a:r>
            <a:endParaRPr lang="en-US" dirty="0"/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nhw</a:t>
            </a:r>
            <a:r>
              <a:rPr lang="ar-EG" dirty="0" smtClean="0">
                <a:latin typeface="Transliteration" pitchFamily="34" charset="0"/>
              </a:rPr>
              <a:t> بمعني نقص او خسارة</a:t>
            </a: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mSa</a:t>
            </a:r>
            <a:r>
              <a:rPr lang="ar-EG" dirty="0" smtClean="0">
                <a:latin typeface="Transliteration" pitchFamily="34" charset="0"/>
              </a:rPr>
              <a:t> بمعني </a:t>
            </a:r>
            <a:r>
              <a:rPr lang="ar-EG" dirty="0" smtClean="0">
                <a:latin typeface="Transliteration" pitchFamily="34" charset="0"/>
              </a:rPr>
              <a:t>جنود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 smtClean="0">
              <a:latin typeface="Transliteration" pitchFamily="34" charset="0"/>
            </a:endParaRP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قم بعمل ترجمة للنص وتعليق مستعينا بالقاموس وما درسته من قواعد.</a:t>
            </a: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تقدم الترجمة والتعليق لكامل النص مكتوبا بعد استئناف المحاضرات إن شاء الله.</a:t>
            </a:r>
            <a:r>
              <a:rPr lang="ar-EG" sz="1800" b="1" dirty="0">
                <a:solidFill>
                  <a:prstClr val="black"/>
                </a:solidFill>
              </a:rPr>
              <a:t> </a:t>
            </a:r>
            <a:endParaRPr lang="en-US" sz="1800" b="1" dirty="0">
              <a:solidFill>
                <a:prstClr val="black"/>
              </a:solidFill>
            </a:endParaRPr>
          </a:p>
          <a:p>
            <a:pPr marL="82296" indent="0" algn="r" rtl="1">
              <a:buNone/>
            </a:pPr>
            <a:endParaRPr lang="en-US" dirty="0">
              <a:latin typeface="Transliteration" pitchFamily="34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638175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137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>
                <a:solidFill>
                  <a:srgbClr val="4F271C">
                    <a:satMod val="130000"/>
                  </a:srgbClr>
                </a:solidFill>
              </a:rPr>
              <a:t>السطر </a:t>
            </a:r>
            <a:r>
              <a:rPr lang="ar-EG" dirty="0" smtClean="0">
                <a:solidFill>
                  <a:srgbClr val="4F271C">
                    <a:satMod val="130000"/>
                  </a:srgbClr>
                </a:solidFill>
              </a:rPr>
              <a:t>التاسع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r" rtl="1">
              <a:buNone/>
            </a:pPr>
            <a:r>
              <a:rPr lang="ar-EG" dirty="0"/>
              <a:t>النطق الصوتي:</a:t>
            </a:r>
            <a:endParaRPr lang="en-US" dirty="0">
              <a:latin typeface="Transliteration" pitchFamily="34" charset="0"/>
            </a:endParaRPr>
          </a:p>
          <a:p>
            <a:pPr marL="82296" indent="0" algn="ctr" rtl="1">
              <a:buNone/>
            </a:pPr>
            <a:r>
              <a:rPr lang="en-US" dirty="0" err="1" smtClean="0">
                <a:latin typeface="Transliteration" pitchFamily="34" charset="0"/>
              </a:rPr>
              <a:t>pHwy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wAwAt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sn.n.n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r>
              <a:rPr lang="ar-EG" dirty="0"/>
              <a:t>معاني بعض الكلمات:</a:t>
            </a:r>
            <a:endParaRPr lang="en-US" dirty="0"/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pHwy</a:t>
            </a:r>
            <a:r>
              <a:rPr lang="ar-EG" dirty="0" smtClean="0">
                <a:latin typeface="Transliteration" pitchFamily="34" charset="0"/>
              </a:rPr>
              <a:t> بمعني حدود او نهاية</a:t>
            </a: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sn</a:t>
            </a:r>
            <a:r>
              <a:rPr lang="ar-EG" dirty="0" smtClean="0">
                <a:latin typeface="Transliteration" pitchFamily="34" charset="0"/>
              </a:rPr>
              <a:t> بمعني يعبر او </a:t>
            </a:r>
            <a:r>
              <a:rPr lang="ar-EG" dirty="0" smtClean="0">
                <a:latin typeface="Transliteration" pitchFamily="34" charset="0"/>
              </a:rPr>
              <a:t>يتجاوز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 smtClean="0">
              <a:latin typeface="Transliteration" pitchFamily="34" charset="0"/>
            </a:endParaRP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قم بعمل ترجمة للنص وتعليق مستعينا بالقاموس وما درسته من قواعد.</a:t>
            </a: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تقدم الترجمة والتعليق لكامل النص مكتوبا بعد استئناف المحاضرات إن شاء الله.</a:t>
            </a:r>
            <a:r>
              <a:rPr lang="ar-EG" sz="1800" b="1" dirty="0">
                <a:solidFill>
                  <a:prstClr val="black"/>
                </a:solidFill>
              </a:rPr>
              <a:t> </a:t>
            </a:r>
            <a:endParaRPr lang="en-US" sz="1800" b="1" dirty="0">
              <a:solidFill>
                <a:prstClr val="black"/>
              </a:solidFill>
            </a:endParaRPr>
          </a:p>
          <a:p>
            <a:pPr marL="82296" indent="0" algn="r" rtl="1">
              <a:buNone/>
            </a:pPr>
            <a:endParaRPr lang="en-US" dirty="0">
              <a:latin typeface="Transliteration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76400"/>
            <a:ext cx="581025" cy="43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255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>
                <a:solidFill>
                  <a:srgbClr val="4F271C">
                    <a:satMod val="130000"/>
                  </a:srgbClr>
                </a:solidFill>
              </a:rPr>
              <a:t>السطر </a:t>
            </a:r>
            <a:r>
              <a:rPr lang="ar-EG" dirty="0" smtClean="0">
                <a:solidFill>
                  <a:srgbClr val="4F271C">
                    <a:satMod val="130000"/>
                  </a:srgbClr>
                </a:solidFill>
              </a:rPr>
              <a:t>العاشر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r" rtl="1">
              <a:buNone/>
            </a:pPr>
            <a:r>
              <a:rPr lang="ar-EG" dirty="0"/>
              <a:t>النطق الصوتي:</a:t>
            </a:r>
            <a:endParaRPr lang="en-US" dirty="0">
              <a:latin typeface="Transliteration" pitchFamily="34" charset="0"/>
            </a:endParaRPr>
          </a:p>
          <a:p>
            <a:pPr marL="82296" indent="0" algn="ctr">
              <a:buNone/>
            </a:pPr>
            <a:r>
              <a:rPr lang="en-US" dirty="0" err="1" smtClean="0">
                <a:latin typeface="Transliteration" pitchFamily="34" charset="0"/>
              </a:rPr>
              <a:t>snmwt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mk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rf.n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ii.n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r>
              <a:rPr lang="ar-EG" dirty="0"/>
              <a:t>معاني بعض الكلمات</a:t>
            </a:r>
            <a:r>
              <a:rPr lang="ar-EG" dirty="0" smtClean="0"/>
              <a:t>: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snmwt</a:t>
            </a:r>
            <a:r>
              <a:rPr lang="ar-EG" dirty="0" smtClean="0">
                <a:latin typeface="Transliteration" pitchFamily="34" charset="0"/>
              </a:rPr>
              <a:t> اسم مدينة</a:t>
            </a: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rf</a:t>
            </a:r>
            <a:r>
              <a:rPr lang="ar-EG" dirty="0" smtClean="0">
                <a:latin typeface="Transliteration" pitchFamily="34" charset="0"/>
              </a:rPr>
              <a:t> هي اداة غير </a:t>
            </a:r>
            <a:r>
              <a:rPr lang="ar-EG" dirty="0" smtClean="0">
                <a:latin typeface="Transliteration" pitchFamily="34" charset="0"/>
              </a:rPr>
              <a:t>محشورة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 smtClean="0">
              <a:latin typeface="Transliteration" pitchFamily="34" charset="0"/>
            </a:endParaRP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قم بعمل ترجمة للنص وتعليق مستعينا بالقاموس وما درسته من قواعد.</a:t>
            </a: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تقدم الترجمة والتعليق لكامل النص مكتوبا بعد استئناف المحاضرات إن شاء الله.</a:t>
            </a:r>
            <a:r>
              <a:rPr lang="ar-EG" sz="1800" b="1" dirty="0">
                <a:solidFill>
                  <a:prstClr val="black"/>
                </a:solidFill>
              </a:rPr>
              <a:t> </a:t>
            </a:r>
            <a:endParaRPr lang="en-US" sz="1800" b="1" dirty="0">
              <a:solidFill>
                <a:prstClr val="black"/>
              </a:solidFill>
            </a:endParaRPr>
          </a:p>
          <a:p>
            <a:pPr marL="82296" indent="0" algn="r" rtl="1">
              <a:buNone/>
            </a:pP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657225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749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>
                <a:solidFill>
                  <a:srgbClr val="4F271C">
                    <a:satMod val="130000"/>
                  </a:srgbClr>
                </a:solidFill>
              </a:rPr>
              <a:t>السطر </a:t>
            </a:r>
            <a:r>
              <a:rPr lang="ar-EG" dirty="0" smtClean="0">
                <a:solidFill>
                  <a:srgbClr val="4F271C">
                    <a:satMod val="130000"/>
                  </a:srgbClr>
                </a:solidFill>
              </a:rPr>
              <a:t>الحادي عشر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r" rtl="1">
              <a:buNone/>
            </a:pPr>
            <a:r>
              <a:rPr lang="ar-EG" dirty="0"/>
              <a:t>النطق الصوتي:</a:t>
            </a:r>
            <a:endParaRPr lang="en-US" dirty="0">
              <a:latin typeface="Transliteration" pitchFamily="34" charset="0"/>
            </a:endParaRPr>
          </a:p>
          <a:p>
            <a:pPr marL="82296" indent="0" algn="ctr">
              <a:buNone/>
            </a:pPr>
            <a:r>
              <a:rPr lang="en-US" dirty="0" smtClean="0">
                <a:latin typeface="Transliteration" pitchFamily="34" charset="0"/>
              </a:rPr>
              <a:t>m </a:t>
            </a:r>
            <a:r>
              <a:rPr lang="en-US" dirty="0" err="1" smtClean="0">
                <a:latin typeface="Transliteration" pitchFamily="34" charset="0"/>
              </a:rPr>
              <a:t>Htp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tA.n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pH.n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sw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>
              <a:buNone/>
            </a:pPr>
            <a:r>
              <a:rPr lang="ar-EG" dirty="0"/>
              <a:t>معاني بعض الكلمات:</a:t>
            </a:r>
            <a:endParaRPr lang="en-US" dirty="0">
              <a:latin typeface="Transliteration" pitchFamily="34" charset="0"/>
            </a:endParaRP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Htp</a:t>
            </a:r>
            <a:r>
              <a:rPr lang="ar-EG" dirty="0">
                <a:latin typeface="Transliteration" pitchFamily="34" charset="0"/>
              </a:rPr>
              <a:t> </a:t>
            </a:r>
            <a:r>
              <a:rPr lang="ar-EG" dirty="0" smtClean="0">
                <a:latin typeface="Transliteration" pitchFamily="34" charset="0"/>
              </a:rPr>
              <a:t>بمعني سلام او امان</a:t>
            </a: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tA</a:t>
            </a:r>
            <a:r>
              <a:rPr lang="ar-EG" dirty="0" smtClean="0">
                <a:latin typeface="Transliteration" pitchFamily="34" charset="0"/>
              </a:rPr>
              <a:t> بمعني </a:t>
            </a:r>
            <a:r>
              <a:rPr lang="ar-EG" dirty="0" smtClean="0">
                <a:latin typeface="Transliteration" pitchFamily="34" charset="0"/>
              </a:rPr>
              <a:t>أرض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 smtClean="0">
              <a:latin typeface="Transliteration" pitchFamily="34" charset="0"/>
            </a:endParaRP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قم بعمل ترجمة للنص وتعليق مستعينا بالقاموس وما درسته من قواعد.</a:t>
            </a: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تقدم الترجمة والتعليق لكامل النص مكتوبا بعد استئناف المحاضرات إن شاء الله.</a:t>
            </a:r>
            <a:r>
              <a:rPr lang="ar-EG" sz="1800" b="1" dirty="0">
                <a:solidFill>
                  <a:prstClr val="black"/>
                </a:solidFill>
              </a:rPr>
              <a:t> </a:t>
            </a:r>
            <a:endParaRPr lang="en-US" sz="1800" b="1" dirty="0">
              <a:solidFill>
                <a:prstClr val="black"/>
              </a:solidFill>
            </a:endParaRPr>
          </a:p>
          <a:p>
            <a:pPr marL="82296" indent="0" algn="r" rtl="1">
              <a:buNone/>
            </a:pPr>
            <a:endParaRPr lang="en-US" dirty="0" smtClean="0">
              <a:latin typeface="Transliteration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24000"/>
            <a:ext cx="57150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396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EG" dirty="0" smtClean="0"/>
              <a:t>بردية نجاة الملاح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EG" dirty="0" smtClean="0"/>
              <a:t>ترجع قصة نجاة الملاح الي عصر الدولة الوسطي وهي تحكي عن رحلة مصرية قديمة ارسلها ملك مصر الي مناجم الملك.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77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 smtClean="0"/>
              <a:t>السطر الأول</a:t>
            </a:r>
            <a:endParaRPr lang="en-US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r">
              <a:buNone/>
            </a:pPr>
            <a:r>
              <a:rPr lang="ar-EG" dirty="0" smtClean="0"/>
              <a:t>النطق الصوتي:</a:t>
            </a:r>
          </a:p>
          <a:p>
            <a:pPr marL="82296" indent="0" algn="ctr">
              <a:buNone/>
            </a:pPr>
            <a:r>
              <a:rPr lang="en-US" dirty="0" err="1" smtClean="0">
                <a:latin typeface="Transliteration" pitchFamily="34" charset="0"/>
              </a:rPr>
              <a:t>Dd</a:t>
            </a:r>
            <a:r>
              <a:rPr lang="en-US" dirty="0" smtClean="0">
                <a:latin typeface="Transliteration" pitchFamily="34" charset="0"/>
              </a:rPr>
              <a:t> in </a:t>
            </a:r>
            <a:r>
              <a:rPr lang="en-US" dirty="0" err="1" smtClean="0">
                <a:latin typeface="Transliteration" pitchFamily="34" charset="0"/>
              </a:rPr>
              <a:t>Smsw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iqr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wDA</a:t>
            </a:r>
            <a:endParaRPr lang="en-US" dirty="0" smtClean="0"/>
          </a:p>
          <a:p>
            <a:pPr marL="82296" indent="0" algn="r" rtl="1">
              <a:buNone/>
            </a:pPr>
            <a:r>
              <a:rPr lang="ar-EG" dirty="0" smtClean="0"/>
              <a:t>معاني بعض الكلمات:</a:t>
            </a: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Smsw</a:t>
            </a:r>
            <a:r>
              <a:rPr lang="ar-EG" dirty="0" smtClean="0">
                <a:latin typeface="Transliteration" pitchFamily="34" charset="0"/>
              </a:rPr>
              <a:t> بمعني تابع</a:t>
            </a: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wDA</a:t>
            </a:r>
            <a:r>
              <a:rPr lang="ar-EG" dirty="0" smtClean="0">
                <a:latin typeface="Transliteration" pitchFamily="34" charset="0"/>
              </a:rPr>
              <a:t> بمعني يسعد</a:t>
            </a:r>
          </a:p>
          <a:p>
            <a:pPr marL="82296" indent="0" algn="r" rtl="1">
              <a:buNone/>
            </a:pPr>
            <a:endParaRPr lang="en-US" sz="1800" b="1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sz="1800" b="1" dirty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sz="1800" b="1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r>
              <a:rPr lang="ar-EG" sz="1800" b="1" dirty="0" smtClean="0">
                <a:latin typeface="Transliteration" pitchFamily="34" charset="0"/>
              </a:rPr>
              <a:t>قم </a:t>
            </a:r>
            <a:r>
              <a:rPr lang="ar-EG" sz="1800" b="1" dirty="0">
                <a:latin typeface="Transliteration" pitchFamily="34" charset="0"/>
              </a:rPr>
              <a:t>بعمل ترجمة للنص وتعليق مستعينا بالقاموس وما درسته من قواعد.</a:t>
            </a:r>
          </a:p>
          <a:p>
            <a:pPr marL="82296" indent="0" algn="r" rtl="1">
              <a:buNone/>
            </a:pPr>
            <a:r>
              <a:rPr lang="ar-EG" sz="1800" b="1" dirty="0">
                <a:latin typeface="Transliteration" pitchFamily="34" charset="0"/>
              </a:rPr>
              <a:t>تقدم الترجمة والتعليق لكامل النص مكتوبا بعد استئناف المحاضرات إن شاء الله</a:t>
            </a:r>
            <a:r>
              <a:rPr lang="ar-EG" sz="1800" b="1" dirty="0" smtClean="0">
                <a:latin typeface="Transliteration" pitchFamily="34" charset="0"/>
              </a:rPr>
              <a:t>.</a:t>
            </a:r>
            <a:r>
              <a:rPr lang="ar-EG" sz="1800" b="1" dirty="0" smtClean="0"/>
              <a:t> </a:t>
            </a:r>
            <a:endParaRPr lang="en-US" sz="1800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1143000"/>
            <a:ext cx="552450" cy="517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326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EG" dirty="0"/>
              <a:t>السطر </a:t>
            </a:r>
            <a:r>
              <a:rPr lang="ar-EG" dirty="0" smtClean="0"/>
              <a:t>الثاني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r" rtl="1">
              <a:buNone/>
            </a:pPr>
            <a:r>
              <a:rPr lang="ar-EG" dirty="0"/>
              <a:t>النطق الصوتي:</a:t>
            </a:r>
          </a:p>
          <a:p>
            <a:pPr marL="82296" indent="0" algn="ctr">
              <a:buNone/>
            </a:pPr>
            <a:r>
              <a:rPr lang="en-US" dirty="0" err="1" smtClean="0">
                <a:latin typeface="Transliteration" pitchFamily="34" charset="0"/>
              </a:rPr>
              <a:t>ib.k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H</a:t>
            </a:r>
            <a:r>
              <a:rPr lang="en-US" dirty="0" err="1">
                <a:latin typeface="Transliteration" pitchFamily="34" charset="0"/>
              </a:rPr>
              <a:t>A</a:t>
            </a:r>
            <a:r>
              <a:rPr lang="en-US" dirty="0" err="1" smtClean="0">
                <a:latin typeface="Transliteration" pitchFamily="34" charset="0"/>
              </a:rPr>
              <a:t>ty</a:t>
            </a:r>
            <a:r>
              <a:rPr lang="en-US" dirty="0" smtClean="0">
                <a:latin typeface="Transliteration" pitchFamily="34" charset="0"/>
              </a:rPr>
              <a:t>-a </a:t>
            </a:r>
            <a:r>
              <a:rPr lang="en-US" dirty="0" err="1" smtClean="0">
                <a:latin typeface="Transliteration" pitchFamily="34" charset="0"/>
              </a:rPr>
              <a:t>mk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pH.n.n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>
              <a:buNone/>
            </a:pPr>
            <a:r>
              <a:rPr lang="ar-EG" dirty="0"/>
              <a:t>معاني بعض الكلمات:</a:t>
            </a:r>
          </a:p>
          <a:p>
            <a:pPr marL="82296" indent="0" algn="r" rtl="1">
              <a:buNone/>
            </a:pPr>
            <a:r>
              <a:rPr lang="ar-EG" sz="2800" dirty="0" smtClean="0">
                <a:latin typeface="Transliteration" pitchFamily="34" charset="0"/>
              </a:rPr>
              <a:t> </a:t>
            </a:r>
            <a:r>
              <a:rPr lang="en-US" sz="2400" dirty="0" err="1" smtClean="0">
                <a:latin typeface="Transliteration" pitchFamily="34" charset="0"/>
              </a:rPr>
              <a:t>HAty</a:t>
            </a:r>
            <a:r>
              <a:rPr lang="en-US" sz="2400" dirty="0" smtClean="0">
                <a:latin typeface="Transliteration" pitchFamily="34" charset="0"/>
              </a:rPr>
              <a:t>-a</a:t>
            </a:r>
            <a:r>
              <a:rPr lang="ar-EG" sz="2400" dirty="0" smtClean="0">
                <a:latin typeface="Transliteration" pitchFamily="34" charset="0"/>
              </a:rPr>
              <a:t> بمعني الأمير الوراثي – حاكم الإقليم- مسئول رفيع</a:t>
            </a:r>
          </a:p>
          <a:p>
            <a:pPr marL="82296" indent="0" algn="r" rtl="1">
              <a:buNone/>
            </a:pPr>
            <a:r>
              <a:rPr lang="en-US" dirty="0" smtClean="0">
                <a:latin typeface="Transliteration" pitchFamily="34" charset="0"/>
              </a:rPr>
              <a:t>pH</a:t>
            </a:r>
            <a:r>
              <a:rPr lang="ar-EG" dirty="0" smtClean="0">
                <a:latin typeface="Transliteration" pitchFamily="34" charset="0"/>
              </a:rPr>
              <a:t> بمعني </a:t>
            </a:r>
            <a:r>
              <a:rPr lang="ar-EG" dirty="0" smtClean="0">
                <a:latin typeface="Transliteration" pitchFamily="34" charset="0"/>
              </a:rPr>
              <a:t>يصل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 smtClean="0">
              <a:latin typeface="Transliteration" pitchFamily="34" charset="0"/>
            </a:endParaRP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قم بعمل ترجمة للنص وتعليق مستعينا بالقاموس وما درسته من قواعد.</a:t>
            </a: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تقدم الترجمة والتعليق لكامل النص مكتوبا بعد استئناف المحاضرات إن شاء الله.</a:t>
            </a:r>
            <a:r>
              <a:rPr lang="ar-EG" sz="1800" b="1" dirty="0">
                <a:solidFill>
                  <a:prstClr val="black"/>
                </a:solidFill>
              </a:rPr>
              <a:t> </a:t>
            </a:r>
            <a:endParaRPr lang="en-US" sz="1800" b="1" dirty="0">
              <a:solidFill>
                <a:prstClr val="black"/>
              </a:solidFill>
            </a:endParaRPr>
          </a:p>
          <a:p>
            <a:pPr marL="82296" indent="0" algn="r" rtl="1">
              <a:buNone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704850" cy="455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98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/>
              <a:t>السطر </a:t>
            </a:r>
            <a:r>
              <a:rPr lang="ar-EG" dirty="0" smtClean="0"/>
              <a:t>الثالث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r" rtl="1">
              <a:buNone/>
            </a:pPr>
            <a:r>
              <a:rPr lang="ar-EG" dirty="0"/>
              <a:t>النطق </a:t>
            </a:r>
            <a:r>
              <a:rPr lang="ar-EG" dirty="0" smtClean="0"/>
              <a:t>الصوتي: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ctr">
              <a:buNone/>
            </a:pPr>
            <a:r>
              <a:rPr lang="en-US" dirty="0" err="1" smtClean="0">
                <a:latin typeface="Transliteration" pitchFamily="34" charset="0"/>
              </a:rPr>
              <a:t>Xnw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Ssp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xrpw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>
              <a:buNone/>
            </a:pPr>
            <a:r>
              <a:rPr lang="ar-EG" dirty="0"/>
              <a:t>معاني بعض الكلمات:</a:t>
            </a: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Xnw</a:t>
            </a:r>
            <a:r>
              <a:rPr lang="ar-EG" dirty="0" smtClean="0">
                <a:latin typeface="Transliteration" pitchFamily="34" charset="0"/>
              </a:rPr>
              <a:t> بمعني العاصمة</a:t>
            </a: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xrpw</a:t>
            </a:r>
            <a:r>
              <a:rPr lang="ar-EG" dirty="0" smtClean="0">
                <a:latin typeface="Transliteration" pitchFamily="34" charset="0"/>
              </a:rPr>
              <a:t> بمعني المطرقة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ctr">
              <a:buNone/>
            </a:pPr>
            <a:endParaRPr lang="en-US" dirty="0" smtClean="0">
              <a:latin typeface="Transliteration" pitchFamily="34" charset="0"/>
            </a:endParaRPr>
          </a:p>
          <a:p>
            <a:pPr marL="82296" indent="0" algn="ctr">
              <a:buNone/>
            </a:pPr>
            <a:endParaRPr lang="en-US" dirty="0" smtClean="0">
              <a:latin typeface="Transliteration" pitchFamily="34" charset="0"/>
            </a:endParaRP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قم بعمل ترجمة للنص وتعليق مستعينا بالقاموس وما درسته من قواعد.</a:t>
            </a: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تقدم الترجمة والتعليق لكامل النص مكتوبا بعد استئناف المحاضرات إن شاء الله.</a:t>
            </a:r>
            <a:r>
              <a:rPr lang="ar-EG" sz="1800" b="1" dirty="0">
                <a:solidFill>
                  <a:prstClr val="black"/>
                </a:solidFill>
              </a:rPr>
              <a:t> </a:t>
            </a:r>
            <a:endParaRPr lang="en-US" sz="1800" b="1" dirty="0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24000"/>
            <a:ext cx="704850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569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EG" dirty="0"/>
              <a:t>السطر </a:t>
            </a:r>
            <a:r>
              <a:rPr lang="ar-EG" dirty="0" smtClean="0"/>
              <a:t>الرابع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82840" cy="4550736"/>
          </a:xfrm>
        </p:spPr>
        <p:txBody>
          <a:bodyPr>
            <a:normAutofit/>
          </a:bodyPr>
          <a:lstStyle/>
          <a:p>
            <a:pPr algn="r"/>
            <a:r>
              <a:rPr lang="ar-EG" dirty="0"/>
              <a:t>النطق الصوتي:</a:t>
            </a:r>
            <a:endParaRPr lang="en-US" dirty="0">
              <a:latin typeface="Transliteration" pitchFamily="34" charset="0"/>
            </a:endParaRPr>
          </a:p>
          <a:p>
            <a:pPr algn="ctr"/>
            <a:r>
              <a:rPr lang="en-US" dirty="0" err="1" smtClean="0">
                <a:latin typeface="Transliteration" pitchFamily="34" charset="0"/>
              </a:rPr>
              <a:t>Hw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mnit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HAtt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rdi.ti</a:t>
            </a:r>
            <a:endParaRPr lang="en-US" dirty="0" smtClean="0">
              <a:latin typeface="Transliteration" pitchFamily="34" charset="0"/>
            </a:endParaRPr>
          </a:p>
          <a:p>
            <a:pPr algn="r" rtl="1"/>
            <a:r>
              <a:rPr lang="ar-EG" dirty="0" smtClean="0"/>
              <a:t>معاني </a:t>
            </a:r>
            <a:r>
              <a:rPr lang="ar-EG" dirty="0"/>
              <a:t>بعض الكلمات</a:t>
            </a:r>
            <a:r>
              <a:rPr lang="ar-EG" dirty="0" smtClean="0"/>
              <a:t>:</a:t>
            </a:r>
            <a:endParaRPr lang="en-US" dirty="0" smtClean="0"/>
          </a:p>
          <a:p>
            <a:pPr algn="r" rtl="1"/>
            <a:r>
              <a:rPr lang="en-US" dirty="0" err="1" smtClean="0">
                <a:latin typeface="Transliteration" pitchFamily="34" charset="0"/>
              </a:rPr>
              <a:t>Hw</a:t>
            </a:r>
            <a:r>
              <a:rPr lang="ar-EG" dirty="0" smtClean="0">
                <a:latin typeface="Transliteration" pitchFamily="34" charset="0"/>
              </a:rPr>
              <a:t> بمعني يدفع او يحرك</a:t>
            </a:r>
          </a:p>
          <a:p>
            <a:pPr algn="r" rtl="1"/>
            <a:r>
              <a:rPr lang="en-US" dirty="0" err="1" smtClean="0">
                <a:latin typeface="Transliteration" pitchFamily="34" charset="0"/>
              </a:rPr>
              <a:t>Mnit</a:t>
            </a:r>
            <a:r>
              <a:rPr lang="ar-EG" dirty="0" smtClean="0">
                <a:latin typeface="Transliteration" pitchFamily="34" charset="0"/>
              </a:rPr>
              <a:t> بمعني </a:t>
            </a:r>
            <a:r>
              <a:rPr lang="ar-EG" dirty="0" err="1" smtClean="0">
                <a:latin typeface="Transliteration" pitchFamily="34" charset="0"/>
              </a:rPr>
              <a:t>المرسي</a:t>
            </a:r>
            <a:endParaRPr lang="en-US" dirty="0" smtClean="0">
              <a:latin typeface="Transliteration" pitchFamily="34" charset="0"/>
            </a:endParaRPr>
          </a:p>
          <a:p>
            <a:pPr algn="r" rtl="1"/>
            <a:endParaRPr lang="en-US" dirty="0" smtClean="0">
              <a:latin typeface="Transliteration" pitchFamily="34" charset="0"/>
            </a:endParaRPr>
          </a:p>
          <a:p>
            <a:pPr algn="r" rtl="1"/>
            <a:endParaRPr lang="en-US" dirty="0" smtClean="0">
              <a:latin typeface="Transliteration" pitchFamily="34" charset="0"/>
            </a:endParaRPr>
          </a:p>
          <a:p>
            <a:pPr algn="r" rtl="1"/>
            <a:endParaRPr lang="en-US" dirty="0">
              <a:latin typeface="Transliteration" pitchFamily="34" charset="0"/>
            </a:endParaRPr>
          </a:p>
          <a:p>
            <a:pPr marL="82296" lvl="0" algn="r" rtl="1">
              <a:buClr>
                <a:srgbClr val="3891A7"/>
              </a:buClr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قم بعمل ترجمة للنص وتعليق مستعينا بالقاموس وما درسته من قواعد.</a:t>
            </a:r>
          </a:p>
          <a:p>
            <a:pPr marL="82296" lvl="0" algn="r" rtl="1">
              <a:buClr>
                <a:srgbClr val="3891A7"/>
              </a:buClr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تقدم الترجمة والتعليق لكامل النص مكتوبا بعد استئناف المحاضرات إن شاء الله.</a:t>
            </a:r>
            <a:r>
              <a:rPr lang="ar-EG" sz="1800" b="1" dirty="0">
                <a:solidFill>
                  <a:prstClr val="black"/>
                </a:solidFill>
              </a:rPr>
              <a:t> </a:t>
            </a:r>
            <a:endParaRPr lang="en-US" sz="1800" b="1" dirty="0">
              <a:solidFill>
                <a:prstClr val="black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6572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4012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/>
              <a:t>السطر </a:t>
            </a:r>
            <a:r>
              <a:rPr lang="ar-EG" dirty="0" smtClean="0"/>
              <a:t>الخامس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r">
              <a:buNone/>
            </a:pPr>
            <a:r>
              <a:rPr lang="ar-EG" dirty="0"/>
              <a:t>النطق الصوتي:</a:t>
            </a:r>
            <a:endParaRPr lang="en-US" dirty="0">
              <a:latin typeface="Transliteration" pitchFamily="34" charset="0"/>
            </a:endParaRPr>
          </a:p>
          <a:p>
            <a:pPr marL="82296" indent="0" algn="ctr">
              <a:buNone/>
            </a:pPr>
            <a:r>
              <a:rPr lang="en-US" dirty="0" err="1" smtClean="0">
                <a:latin typeface="Transliteration" pitchFamily="34" charset="0"/>
              </a:rPr>
              <a:t>Hr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tA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rdi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Hknw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nTr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dwA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>
              <a:buNone/>
            </a:pPr>
            <a:r>
              <a:rPr lang="ar-EG" dirty="0"/>
              <a:t>معاني بعض الكلمات:</a:t>
            </a:r>
            <a:endParaRPr lang="en-US" dirty="0"/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Hknw</a:t>
            </a:r>
            <a:r>
              <a:rPr lang="ar-EG" dirty="0" smtClean="0">
                <a:latin typeface="Transliteration" pitchFamily="34" charset="0"/>
              </a:rPr>
              <a:t> بمعني المديح او التهليل</a:t>
            </a: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dwA</a:t>
            </a:r>
            <a:r>
              <a:rPr lang="ar-EG" dirty="0" smtClean="0">
                <a:latin typeface="Transliteration" pitchFamily="34" charset="0"/>
              </a:rPr>
              <a:t> بمعني </a:t>
            </a:r>
            <a:r>
              <a:rPr lang="ar-EG" dirty="0" smtClean="0">
                <a:latin typeface="Transliteration" pitchFamily="34" charset="0"/>
              </a:rPr>
              <a:t>يعبد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 smtClean="0">
              <a:latin typeface="Transliteration" pitchFamily="34" charset="0"/>
            </a:endParaRP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قم بعمل ترجمة للنص وتعليق مستعينا بالقاموس وما درسته من قواعد.</a:t>
            </a: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تقدم الترجمة والتعليق لكامل النص مكتوبا بعد استئناف المحاضرات إن شاء الله.</a:t>
            </a:r>
            <a:r>
              <a:rPr lang="ar-EG" sz="1800" b="1" dirty="0">
                <a:solidFill>
                  <a:prstClr val="black"/>
                </a:solidFill>
              </a:rPr>
              <a:t> </a:t>
            </a:r>
            <a:endParaRPr lang="en-US" sz="1800" b="1" dirty="0">
              <a:solidFill>
                <a:prstClr val="black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0"/>
            <a:ext cx="600075" cy="467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289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>
                <a:solidFill>
                  <a:srgbClr val="4F271C">
                    <a:satMod val="130000"/>
                  </a:srgbClr>
                </a:solidFill>
              </a:rPr>
              <a:t>السطر </a:t>
            </a:r>
            <a:r>
              <a:rPr lang="ar-EG" dirty="0" smtClean="0">
                <a:solidFill>
                  <a:srgbClr val="4F271C">
                    <a:satMod val="130000"/>
                  </a:srgbClr>
                </a:solidFill>
              </a:rPr>
              <a:t>السادس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r" rtl="1">
              <a:buNone/>
            </a:pPr>
            <a:r>
              <a:rPr lang="ar-EG" dirty="0"/>
              <a:t>النطق الصوتي:</a:t>
            </a:r>
            <a:endParaRPr lang="en-US" dirty="0">
              <a:latin typeface="Transliteration" pitchFamily="34" charset="0"/>
            </a:endParaRPr>
          </a:p>
          <a:p>
            <a:pPr marL="82296" indent="0" algn="ctr" rtl="1">
              <a:buNone/>
            </a:pPr>
            <a:r>
              <a:rPr lang="en-US" dirty="0" smtClean="0">
                <a:latin typeface="Transliteration" pitchFamily="34" charset="0"/>
              </a:rPr>
              <a:t>s </a:t>
            </a:r>
            <a:r>
              <a:rPr lang="en-US" dirty="0" err="1" smtClean="0">
                <a:latin typeface="Transliteration" pitchFamily="34" charset="0"/>
              </a:rPr>
              <a:t>nb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Hr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Hpt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sn-nw.f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r>
              <a:rPr lang="ar-EG" dirty="0"/>
              <a:t>معاني بعض الكلمات:</a:t>
            </a:r>
            <a:endParaRPr lang="en-US" dirty="0"/>
          </a:p>
          <a:p>
            <a:pPr marL="82296" indent="0" algn="r" rtl="1">
              <a:buNone/>
            </a:pPr>
            <a:r>
              <a:rPr lang="en-US" dirty="0" smtClean="0">
                <a:latin typeface="Transliteration" pitchFamily="34" charset="0"/>
              </a:rPr>
              <a:t>s</a:t>
            </a:r>
            <a:r>
              <a:rPr lang="ar-EG" dirty="0" smtClean="0">
                <a:latin typeface="Transliteration" pitchFamily="34" charset="0"/>
              </a:rPr>
              <a:t> بمعني رجل</a:t>
            </a: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Hpt</a:t>
            </a:r>
            <a:r>
              <a:rPr lang="ar-EG" dirty="0" smtClean="0">
                <a:latin typeface="Transliteration" pitchFamily="34" charset="0"/>
              </a:rPr>
              <a:t> بمعني يحتضن او يعانق</a:t>
            </a:r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sn-nw</a:t>
            </a:r>
            <a:r>
              <a:rPr lang="ar-EG" dirty="0" smtClean="0">
                <a:latin typeface="Transliteration" pitchFamily="34" charset="0"/>
              </a:rPr>
              <a:t> بمعني </a:t>
            </a:r>
            <a:r>
              <a:rPr lang="ar-EG" dirty="0" smtClean="0">
                <a:latin typeface="Transliteration" pitchFamily="34" charset="0"/>
              </a:rPr>
              <a:t>رفيق</a:t>
            </a:r>
            <a:endParaRPr lang="en-US" dirty="0" smtClean="0">
              <a:latin typeface="Transliteration" pitchFamily="34" charset="0"/>
            </a:endParaRPr>
          </a:p>
          <a:p>
            <a:pPr marL="82296" lvl="0" indent="0" algn="r" rtl="1">
              <a:buClr>
                <a:srgbClr val="3891A7"/>
              </a:buClr>
              <a:buNone/>
            </a:pPr>
            <a:endParaRPr lang="en-US" sz="1800" b="1" dirty="0">
              <a:solidFill>
                <a:prstClr val="black"/>
              </a:solidFill>
              <a:latin typeface="Transliteration" pitchFamily="34" charset="0"/>
            </a:endParaRPr>
          </a:p>
          <a:p>
            <a:pPr marL="82296" lvl="0" indent="0" algn="r" rtl="1">
              <a:buClr>
                <a:srgbClr val="3891A7"/>
              </a:buClr>
              <a:buNone/>
            </a:pPr>
            <a:endParaRPr lang="en-US" sz="1800" b="1" dirty="0" smtClean="0">
              <a:solidFill>
                <a:prstClr val="black"/>
              </a:solidFill>
              <a:latin typeface="Transliteration" pitchFamily="34" charset="0"/>
            </a:endParaRP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 smtClean="0">
                <a:solidFill>
                  <a:prstClr val="black"/>
                </a:solidFill>
                <a:latin typeface="Transliteration" pitchFamily="34" charset="0"/>
              </a:rPr>
              <a:t>قم </a:t>
            </a: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بعمل ترجمة للنص وتعليق مستعينا بالقاموس وما درسته من قواعد.</a:t>
            </a: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تقدم الترجمة والتعليق لكامل النص مكتوبا بعد استئناف المحاضرات إن شاء الله.</a:t>
            </a:r>
            <a:r>
              <a:rPr lang="ar-EG" sz="1800" b="1" dirty="0">
                <a:solidFill>
                  <a:prstClr val="black"/>
                </a:solidFill>
              </a:rPr>
              <a:t> </a:t>
            </a:r>
            <a:endParaRPr lang="en-US" sz="1800" b="1" dirty="0">
              <a:solidFill>
                <a:prstClr val="black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371600"/>
            <a:ext cx="619125" cy="516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201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EG" dirty="0">
                <a:solidFill>
                  <a:srgbClr val="4F271C">
                    <a:satMod val="130000"/>
                  </a:srgbClr>
                </a:solidFill>
              </a:rPr>
              <a:t>السطر </a:t>
            </a:r>
            <a:r>
              <a:rPr lang="ar-EG" dirty="0" smtClean="0">
                <a:solidFill>
                  <a:srgbClr val="4F271C">
                    <a:satMod val="130000"/>
                  </a:srgbClr>
                </a:solidFill>
              </a:rPr>
              <a:t>السابع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r">
              <a:buNone/>
            </a:pPr>
            <a:r>
              <a:rPr lang="ar-EG" dirty="0"/>
              <a:t>النطق الصوتي:</a:t>
            </a:r>
            <a:endParaRPr lang="en-US" dirty="0">
              <a:latin typeface="Transliteration" pitchFamily="34" charset="0"/>
            </a:endParaRPr>
          </a:p>
          <a:p>
            <a:pPr marL="82296" indent="0" algn="ctr">
              <a:buNone/>
            </a:pPr>
            <a:r>
              <a:rPr lang="en-US" dirty="0" err="1" smtClean="0">
                <a:latin typeface="Transliteration" pitchFamily="34" charset="0"/>
              </a:rPr>
              <a:t>iswt.n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ii.ti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ad.ti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nn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>
              <a:buNone/>
            </a:pPr>
            <a:r>
              <a:rPr lang="ar-EG" dirty="0"/>
              <a:t>معاني بعض الكلمات:</a:t>
            </a:r>
            <a:endParaRPr lang="en-US" dirty="0"/>
          </a:p>
          <a:p>
            <a:pPr marL="82296" indent="0" algn="r" rtl="1">
              <a:buNone/>
            </a:pPr>
            <a:r>
              <a:rPr lang="en-US" dirty="0" err="1" smtClean="0">
                <a:latin typeface="Transliteration" pitchFamily="34" charset="0"/>
              </a:rPr>
              <a:t>iswt</a:t>
            </a:r>
            <a:r>
              <a:rPr lang="ar-EG" dirty="0" smtClean="0">
                <a:latin typeface="Transliteration" pitchFamily="34" charset="0"/>
              </a:rPr>
              <a:t> بمعني طاقم السفينة</a:t>
            </a:r>
          </a:p>
          <a:p>
            <a:pPr marL="82296" indent="0" algn="r" rtl="1">
              <a:buNone/>
            </a:pPr>
            <a:r>
              <a:rPr lang="en-US" dirty="0" smtClean="0">
                <a:latin typeface="Transliteration" pitchFamily="34" charset="0"/>
              </a:rPr>
              <a:t>a</a:t>
            </a:r>
            <a:r>
              <a:rPr lang="en-US" dirty="0">
                <a:latin typeface="Transliteration" pitchFamily="34" charset="0"/>
              </a:rPr>
              <a:t>d</a:t>
            </a:r>
            <a:r>
              <a:rPr lang="ar-EG" dirty="0" smtClean="0">
                <a:latin typeface="Transliteration" pitchFamily="34" charset="0"/>
              </a:rPr>
              <a:t> بمعني يكون </a:t>
            </a:r>
            <a:r>
              <a:rPr lang="ar-EG" dirty="0" smtClean="0">
                <a:latin typeface="Transliteration" pitchFamily="34" charset="0"/>
              </a:rPr>
              <a:t>آمن</a:t>
            </a: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>
              <a:latin typeface="Transliteration" pitchFamily="34" charset="0"/>
            </a:endParaRP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قم بعمل ترجمة للنص وتعليق مستعينا بالقاموس وما درسته من قواعد.</a:t>
            </a:r>
          </a:p>
          <a:p>
            <a:pPr marL="82296" lvl="0" indent="0" algn="r" rtl="1">
              <a:buClr>
                <a:srgbClr val="3891A7"/>
              </a:buClr>
              <a:buNone/>
            </a:pPr>
            <a:r>
              <a:rPr lang="ar-EG" sz="1800" b="1" dirty="0">
                <a:solidFill>
                  <a:prstClr val="black"/>
                </a:solidFill>
                <a:latin typeface="Transliteration" pitchFamily="34" charset="0"/>
              </a:rPr>
              <a:t>تقدم الترجمة والتعليق لكامل النص مكتوبا بعد استئناف المحاضرات إن شاء الله.</a:t>
            </a:r>
            <a:r>
              <a:rPr lang="ar-EG" sz="1800" b="1" dirty="0">
                <a:solidFill>
                  <a:prstClr val="black"/>
                </a:solidFill>
              </a:rPr>
              <a:t> </a:t>
            </a:r>
            <a:endParaRPr lang="ar-EG" dirty="0" smtClean="0">
              <a:latin typeface="Transliteration" pitchFamily="34" charset="0"/>
            </a:endParaRPr>
          </a:p>
          <a:p>
            <a:pPr marL="82296" indent="0" algn="r" rtl="1">
              <a:buNone/>
            </a:pPr>
            <a:endParaRPr lang="en-US" dirty="0">
              <a:latin typeface="Transliteration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581025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254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106</TotalTime>
  <Words>557</Words>
  <Application>Microsoft Office PowerPoint</Application>
  <PresentationFormat>عرض على الشاشة (3:4)‏</PresentationFormat>
  <Paragraphs>120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انقلاب</vt:lpstr>
      <vt:lpstr>تدريبات اللغة المصرية القديمة</vt:lpstr>
      <vt:lpstr>بردية نجاة الملاح</vt:lpstr>
      <vt:lpstr>السطر الأول</vt:lpstr>
      <vt:lpstr>السطر الثاني</vt:lpstr>
      <vt:lpstr>السطر الثالث</vt:lpstr>
      <vt:lpstr>السطر الرابع</vt:lpstr>
      <vt:lpstr>السطر الخامس</vt:lpstr>
      <vt:lpstr>السطر السادس</vt:lpstr>
      <vt:lpstr>السطر السابع</vt:lpstr>
      <vt:lpstr>السطر الثامن</vt:lpstr>
      <vt:lpstr>السطر التاسع</vt:lpstr>
      <vt:lpstr>السطر العاشر</vt:lpstr>
      <vt:lpstr>السطر الحادي عشر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تدريبات اللغة المصرية القديمة</dc:title>
  <dc:creator>hussien.abdo.arch</dc:creator>
  <cp:lastModifiedBy>hussien.abdo.arch</cp:lastModifiedBy>
  <cp:revision>24</cp:revision>
  <dcterms:created xsi:type="dcterms:W3CDTF">2020-03-17T11:19:22Z</dcterms:created>
  <dcterms:modified xsi:type="dcterms:W3CDTF">2020-03-17T13:16:15Z</dcterms:modified>
</cp:coreProperties>
</file>