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77CF0D3-41C2-44F5-A024-84A123E6375F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B8687D5-8FEE-43A1-8CFA-CD9C54CCE86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EG" dirty="0" smtClean="0"/>
              <a:t>تدريبات اللغة المصرية القديمة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219200" y="1850064"/>
            <a:ext cx="7620000" cy="4550736"/>
          </a:xfrm>
        </p:spPr>
        <p:txBody>
          <a:bodyPr>
            <a:normAutofit/>
          </a:bodyPr>
          <a:lstStyle/>
          <a:p>
            <a:pPr algn="ctr" rtl="1"/>
            <a:r>
              <a:rPr lang="ar-EG" dirty="0" smtClean="0"/>
              <a:t>الفرقة </a:t>
            </a:r>
            <a:r>
              <a:rPr lang="ar-EG" dirty="0" smtClean="0"/>
              <a:t>الثانية آثار </a:t>
            </a:r>
            <a:r>
              <a:rPr lang="ar-EG" dirty="0" smtClean="0"/>
              <a:t>مصرية</a:t>
            </a:r>
          </a:p>
          <a:p>
            <a:pPr algn="ctr" rtl="1"/>
            <a:endParaRPr lang="en-US" dirty="0" smtClean="0"/>
          </a:p>
          <a:p>
            <a:pPr algn="ctr" rtl="1"/>
            <a:r>
              <a:rPr lang="ar-EG" dirty="0" smtClean="0"/>
              <a:t>الأسبوع الثاني</a:t>
            </a:r>
          </a:p>
          <a:p>
            <a:pPr algn="ctr" rtl="1"/>
            <a:endParaRPr lang="ar-EG" dirty="0" smtClean="0"/>
          </a:p>
          <a:p>
            <a:pPr algn="ctr"/>
            <a:r>
              <a:rPr lang="ar-EG" dirty="0" smtClean="0"/>
              <a:t>اعداد</a:t>
            </a:r>
          </a:p>
          <a:p>
            <a:pPr algn="ctr"/>
            <a:r>
              <a:rPr lang="ar-EG" dirty="0" smtClean="0"/>
              <a:t>حسين عبده خليفة</a:t>
            </a:r>
          </a:p>
          <a:p>
            <a:pPr algn="ctr"/>
            <a:r>
              <a:rPr lang="ar-EG" dirty="0" smtClean="0"/>
              <a:t>مدرس مساعد بقسم الآثار المصرية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0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التاسع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smtClean="0">
                <a:latin typeface="Transliteration" pitchFamily="34" charset="0"/>
              </a:rPr>
              <a:t>-.f </a:t>
            </a:r>
            <a:r>
              <a:rPr lang="en-US" dirty="0" err="1" smtClean="0">
                <a:latin typeface="Transliteration" pitchFamily="34" charset="0"/>
              </a:rPr>
              <a:t>di.f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TAm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n.f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Hr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/>
              <a:t>معاني بعض الكلمات:</a:t>
            </a:r>
            <a:endParaRPr lang="en-US" dirty="0"/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TAm</a:t>
            </a:r>
            <a:r>
              <a:rPr lang="ar-EG" dirty="0" smtClean="0">
                <a:latin typeface="Transliteration" pitchFamily="34" charset="0"/>
              </a:rPr>
              <a:t> بمعني وشاح او حجاب او قناع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477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4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63"/>
    </mc:Choice>
    <mc:Fallback>
      <p:transition spd="slow" advTm="2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العشرون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 rtl="1">
              <a:buNone/>
            </a:pPr>
            <a:r>
              <a:rPr lang="en-US" dirty="0" err="1" smtClean="0">
                <a:latin typeface="Transliteration" pitchFamily="34" charset="0"/>
              </a:rPr>
              <a:t>ir.k</a:t>
            </a:r>
            <a:r>
              <a:rPr lang="en-US" dirty="0" smtClean="0">
                <a:latin typeface="Transliteration" pitchFamily="34" charset="0"/>
              </a:rPr>
              <a:t> m </a:t>
            </a:r>
            <a:r>
              <a:rPr lang="en-US" dirty="0" err="1" smtClean="0">
                <a:latin typeface="Transliteration" pitchFamily="34" charset="0"/>
              </a:rPr>
              <a:t>xrt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ib.k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swr</a:t>
            </a:r>
            <a:r>
              <a:rPr lang="en-US" dirty="0" smtClean="0">
                <a:latin typeface="Transliteration" pitchFamily="34" charset="0"/>
              </a:rPr>
              <a:t>-d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ar-EG" dirty="0"/>
              <a:t>معاني بعض الكلمات:</a:t>
            </a:r>
            <a:endParaRPr lang="en-US" dirty="0"/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xrt-ib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رغبة او امنية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swrd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مرهق او متعب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199"/>
            <a:ext cx="63817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5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0"/>
    </mc:Choice>
    <mc:Fallback>
      <p:transition spd="slow" advTm="2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الحادي والعشرون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smtClean="0">
                <a:latin typeface="Transliteration" pitchFamily="34" charset="0"/>
              </a:rPr>
              <a:t>-d pw </a:t>
            </a:r>
            <a:r>
              <a:rPr lang="en-US" dirty="0" err="1" smtClean="0">
                <a:latin typeface="Transliteration" pitchFamily="34" charset="0"/>
              </a:rPr>
              <a:t>Dd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n.k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sDd.i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rf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ar-EG" dirty="0"/>
              <a:t>معاني بعض الكلمات</a:t>
            </a:r>
            <a:r>
              <a:rPr lang="ar-EG" dirty="0" smtClean="0"/>
              <a:t>: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sDd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يحكي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rf</a:t>
            </a:r>
            <a:r>
              <a:rPr lang="ar-EG" dirty="0" smtClean="0">
                <a:latin typeface="Transliteration" pitchFamily="34" charset="0"/>
              </a:rPr>
              <a:t> هي اداة غير محشورة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  <a:p>
            <a:pPr marL="82296" indent="0" algn="r" rtl="1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1413164"/>
            <a:ext cx="6572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9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2"/>
    </mc:Choice>
    <mc:Fallback>
      <p:transition spd="slow" advTm="2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الثاني والعشرون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err="1" smtClean="0">
                <a:latin typeface="Transliteration" pitchFamily="34" charset="0"/>
              </a:rPr>
              <a:t>n.k</a:t>
            </a:r>
            <a:r>
              <a:rPr lang="en-US" dirty="0" smtClean="0">
                <a:latin typeface="Transliteration" pitchFamily="34" charset="0"/>
              </a:rPr>
              <a:t> mitt </a:t>
            </a:r>
            <a:r>
              <a:rPr lang="en-US" dirty="0" err="1" smtClean="0">
                <a:latin typeface="Transliteration" pitchFamily="34" charset="0"/>
              </a:rPr>
              <a:t>iry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xpr</a:t>
            </a:r>
            <a:r>
              <a:rPr lang="en-US" dirty="0" smtClean="0">
                <a:latin typeface="Transliteration" pitchFamily="34" charset="0"/>
              </a:rPr>
              <a:t>(.w) m-</a:t>
            </a:r>
            <a:r>
              <a:rPr lang="en-US" dirty="0" err="1" smtClean="0">
                <a:latin typeface="Transliteration" pitchFamily="34" charset="0"/>
              </a:rPr>
              <a:t>a.i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/>
              <a:t>معاني بعض الكلمات:</a:t>
            </a: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smtClean="0">
                <a:latin typeface="Transliteration" pitchFamily="34" charset="0"/>
              </a:rPr>
              <a:t>mitt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شبيه او مماثل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xpr</a:t>
            </a:r>
            <a:r>
              <a:rPr lang="ar-EG" dirty="0" smtClean="0">
                <a:latin typeface="Transliteration" pitchFamily="34" charset="0"/>
              </a:rPr>
              <a:t> بمعني يحدث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5905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30"/>
    </mc:Choice>
    <mc:Fallback>
      <p:transition spd="slow" advTm="5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240302"/>
          </a:xfrm>
        </p:spPr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الثالث </a:t>
            </a:r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والعشرون</a:t>
            </a:r>
            <a:endParaRPr lang="en-US" dirty="0">
              <a:solidFill>
                <a:srgbClr val="4F271C">
                  <a:satMod val="130000"/>
                </a:srgbClr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4398336"/>
          </a:xfrm>
        </p:spPr>
        <p:txBody>
          <a:bodyPr>
            <a:normAutofit lnSpcReduction="10000"/>
          </a:bodyPr>
          <a:lstStyle/>
          <a:p>
            <a:pPr algn="r"/>
            <a:r>
              <a:rPr lang="ar-EG" sz="3200" dirty="0">
                <a:solidFill>
                  <a:schemeClr val="tx1"/>
                </a:solidFill>
              </a:rPr>
              <a:t>النطق الصوتي</a:t>
            </a:r>
            <a:r>
              <a:rPr lang="ar-EG" sz="3200" dirty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ransliteration" pitchFamily="34" charset="0"/>
              </a:rPr>
              <a:t>Ds.i</a:t>
            </a:r>
            <a:r>
              <a:rPr lang="en-US" sz="3200" dirty="0">
                <a:solidFill>
                  <a:schemeClr val="tx1"/>
                </a:solidFill>
                <a:latin typeface="Transliteration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ransliteration" pitchFamily="34" charset="0"/>
              </a:rPr>
              <a:t>Sm.kwi</a:t>
            </a:r>
            <a:r>
              <a:rPr lang="en-US" sz="3200" dirty="0">
                <a:solidFill>
                  <a:schemeClr val="tx1"/>
                </a:solidFill>
                <a:latin typeface="Transliteration" pitchFamily="34" charset="0"/>
              </a:rPr>
              <a:t> r bi</a:t>
            </a:r>
            <a:r>
              <a:rPr lang="ar-EG" sz="3200" dirty="0">
                <a:solidFill>
                  <a:schemeClr val="tx1"/>
                </a:solidFill>
                <a:latin typeface="Transliteration" pitchFamily="34" charset="0"/>
              </a:rPr>
              <a:t>-</a:t>
            </a:r>
            <a:r>
              <a:rPr lang="en-US" sz="3200" dirty="0">
                <a:solidFill>
                  <a:schemeClr val="tx1"/>
                </a:solidFill>
                <a:latin typeface="Transliteration" pitchFamily="34" charset="0"/>
              </a:rPr>
              <a:t>Aw</a:t>
            </a:r>
          </a:p>
          <a:p>
            <a:pPr algn="r"/>
            <a:r>
              <a:rPr lang="ar-EG" sz="3200" dirty="0">
                <a:solidFill>
                  <a:schemeClr val="tx1"/>
                </a:solidFill>
              </a:rPr>
              <a:t>معاني بعض الكلمات:</a:t>
            </a:r>
            <a:endParaRPr lang="en-US" sz="3200" dirty="0">
              <a:solidFill>
                <a:schemeClr val="tx1"/>
              </a:solidFill>
            </a:endParaRPr>
          </a:p>
          <a:p>
            <a:pPr algn="r" rtl="1"/>
            <a:r>
              <a:rPr lang="en-US" sz="3200" dirty="0" err="1">
                <a:solidFill>
                  <a:schemeClr val="tx1"/>
                </a:solidFill>
                <a:latin typeface="Transliteration" pitchFamily="34" charset="0"/>
              </a:rPr>
              <a:t>Ds.i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sz="3200" dirty="0">
                <a:solidFill>
                  <a:schemeClr val="tx1"/>
                </a:solidFill>
                <a:latin typeface="Transliteration" pitchFamily="34" charset="0"/>
              </a:rPr>
              <a:t>ضمير منعكس بمعني بنفسي</a:t>
            </a:r>
          </a:p>
          <a:p>
            <a:pPr algn="r" rtl="1"/>
            <a:r>
              <a:rPr lang="en-US" sz="3200" dirty="0" err="1">
                <a:solidFill>
                  <a:schemeClr val="tx1"/>
                </a:solidFill>
                <a:latin typeface="Transliteration" pitchFamily="34" charset="0"/>
              </a:rPr>
              <a:t>biAw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sz="3200" dirty="0">
                <a:solidFill>
                  <a:schemeClr val="tx1"/>
                </a:solidFill>
                <a:latin typeface="Transliteration" pitchFamily="34" charset="0"/>
              </a:rPr>
              <a:t>بمعني منطقة </a:t>
            </a:r>
            <a:r>
              <a:rPr lang="ar-EG" sz="3200" dirty="0" smtClean="0">
                <a:solidFill>
                  <a:schemeClr val="tx1"/>
                </a:solidFill>
                <a:latin typeface="Transliteration" pitchFamily="34" charset="0"/>
              </a:rPr>
              <a:t>تعدين</a:t>
            </a:r>
          </a:p>
          <a:p>
            <a:pPr algn="r" rtl="1"/>
            <a:endParaRPr lang="ar-EG" sz="3200" dirty="0" smtClean="0">
              <a:solidFill>
                <a:schemeClr val="tx1"/>
              </a:solidFill>
              <a:latin typeface="Transliteration" pitchFamily="34" charset="0"/>
            </a:endParaRPr>
          </a:p>
          <a:p>
            <a:pPr algn="r" rtl="1"/>
            <a:endParaRPr lang="ar-EG" sz="3200" dirty="0">
              <a:solidFill>
                <a:schemeClr val="tx1"/>
              </a:solidFill>
              <a:latin typeface="Transliteration" pitchFamily="34" charset="0"/>
            </a:endParaRPr>
          </a:p>
          <a:p>
            <a:pPr marL="82296" lvl="0" algn="r" rtl="1">
              <a:buClr>
                <a:srgbClr val="3891A7"/>
              </a:buClr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algn="r" rtl="1">
              <a:buClr>
                <a:srgbClr val="3891A7"/>
              </a:buClr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5524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09"/>
    </mc:Choice>
    <mc:Fallback>
      <p:transition spd="slow" advTm="4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278562"/>
          </a:xfrm>
        </p:spPr>
        <p:txBody>
          <a:bodyPr/>
          <a:lstStyle/>
          <a:p>
            <a:pPr algn="ctr"/>
            <a:r>
              <a:rPr lang="ar-EG" dirty="0" smtClean="0"/>
              <a:t>تم بحمد الله</a:t>
            </a:r>
            <a:endParaRPr lang="en-US" dirty="0"/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4"/>
    </mc:Choice>
    <mc:Fallback>
      <p:transition spd="slow" advTm="21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EG" dirty="0" smtClean="0"/>
              <a:t>بردية نجاة الملاح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EG" dirty="0" smtClean="0"/>
              <a:t>سوف نقوم باستكمال بردية نجاة الملاح وهي من النصوص الادبية الهامة </a:t>
            </a:r>
            <a:r>
              <a:rPr lang="ar-EG" dirty="0"/>
              <a:t>في العصر الوسيط (2140 ق.م الي </a:t>
            </a:r>
            <a:r>
              <a:rPr lang="ar-EG" dirty="0" smtClean="0"/>
              <a:t>1360ق.م)</a:t>
            </a:r>
            <a:r>
              <a:rPr lang="ar-EG" dirty="0" smtClean="0"/>
              <a:t> </a:t>
            </a:r>
            <a:r>
              <a:rPr lang="ar-EG" dirty="0" smtClean="0"/>
              <a:t>وهي تحكي عن رحلة مصرية قديمة ارسلها ملك مصر الي مناجم الملك.</a:t>
            </a:r>
            <a:endParaRPr lang="en-US" dirty="0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7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93"/>
    </mc:Choice>
    <mc:Fallback>
      <p:transition spd="slow" advTm="5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EG" dirty="0" smtClean="0"/>
              <a:t>السطر </a:t>
            </a:r>
            <a:r>
              <a:rPr lang="ar-EG" dirty="0" smtClean="0"/>
              <a:t>الثاني عشر</a:t>
            </a:r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 algn="r">
              <a:buNone/>
            </a:pPr>
            <a:r>
              <a:rPr lang="ar-EG" dirty="0" smtClean="0"/>
              <a:t>النطق الصوتي:</a:t>
            </a:r>
          </a:p>
          <a:p>
            <a:pPr marL="82296" indent="0" algn="ctr">
              <a:buNone/>
            </a:pPr>
            <a:r>
              <a:rPr lang="en-US" dirty="0" err="1" smtClean="0">
                <a:latin typeface="Transliteration" pitchFamily="34" charset="0"/>
              </a:rPr>
              <a:t>sDm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rk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n.i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HAty</a:t>
            </a:r>
            <a:r>
              <a:rPr lang="en-US" dirty="0" smtClean="0">
                <a:latin typeface="Transliteration" pitchFamily="34" charset="0"/>
              </a:rPr>
              <a:t>-a ink </a:t>
            </a:r>
            <a:r>
              <a:rPr lang="en-US" dirty="0" err="1" smtClean="0">
                <a:latin typeface="Transliteration" pitchFamily="34" charset="0"/>
              </a:rPr>
              <a:t>Sw</a:t>
            </a:r>
            <a:endParaRPr lang="en-US" dirty="0" smtClean="0"/>
          </a:p>
          <a:p>
            <a:pPr marL="82296" indent="0" algn="r" rtl="1">
              <a:buNone/>
            </a:pPr>
            <a:r>
              <a:rPr lang="ar-EG" dirty="0" smtClean="0"/>
              <a:t>معاني بعض الكلمات:</a:t>
            </a: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rk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هي اداة محشورة لا تترجم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Sw</a:t>
            </a:r>
            <a:r>
              <a:rPr lang="ar-EG" dirty="0" smtClean="0">
                <a:latin typeface="Transliteration" pitchFamily="34" charset="0"/>
              </a:rPr>
              <a:t> فعل بمعني </a:t>
            </a:r>
            <a:r>
              <a:rPr lang="ar-EG" dirty="0" smtClean="0">
                <a:latin typeface="Transliteration" pitchFamily="34" charset="0"/>
              </a:rPr>
              <a:t>خالي او فارغ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sz="1800" b="1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sz="1800" b="1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sz="1800" b="1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ar-EG" sz="1800" b="1" dirty="0" smtClean="0">
                <a:latin typeface="Transliteration" pitchFamily="34" charset="0"/>
              </a:rPr>
              <a:t>قم </a:t>
            </a:r>
            <a:r>
              <a:rPr lang="ar-EG" sz="1800" b="1" dirty="0">
                <a:latin typeface="Transliteration" pitchFamily="34" charset="0"/>
              </a:rPr>
              <a:t>بعمل ترجمة للنص وتعليق مستعينا بالقاموس وما درسته من قواعد.</a:t>
            </a:r>
          </a:p>
          <a:p>
            <a:pPr marL="82296" indent="0" algn="r" rtl="1">
              <a:buNone/>
            </a:pPr>
            <a:r>
              <a:rPr lang="ar-EG" sz="1800" b="1" dirty="0">
                <a:latin typeface="Transliteration" pitchFamily="34" charset="0"/>
              </a:rPr>
              <a:t>تقدم الترجمة والتعليق لكامل النص مكتوبا بعد استئناف المحاضرات إن شاء الله</a:t>
            </a:r>
            <a:r>
              <a:rPr lang="ar-EG" sz="1800" b="1" dirty="0" smtClean="0">
                <a:latin typeface="Transliteration" pitchFamily="34" charset="0"/>
              </a:rPr>
              <a:t>.</a:t>
            </a:r>
            <a:r>
              <a:rPr lang="ar-EG" sz="1800" b="1" dirty="0" smtClean="0"/>
              <a:t> </a:t>
            </a:r>
            <a:endParaRPr lang="en-US" sz="1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77" y="1295400"/>
            <a:ext cx="50482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6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61"/>
    </mc:Choice>
    <mc:Fallback>
      <p:transition spd="slow" advTm="8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EG" dirty="0"/>
              <a:t>السطر </a:t>
            </a:r>
            <a:r>
              <a:rPr lang="ar-EG" dirty="0" smtClean="0"/>
              <a:t>الثالث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الصوتي:</a:t>
            </a:r>
          </a:p>
          <a:p>
            <a:pPr marL="82296" indent="0" algn="ctr">
              <a:buNone/>
            </a:pPr>
            <a:r>
              <a:rPr lang="en-US" dirty="0" err="1" smtClean="0">
                <a:latin typeface="Transliteration" pitchFamily="34" charset="0"/>
              </a:rPr>
              <a:t>HAw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ia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tw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imi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 smtClean="0"/>
              <a:t>معاني </a:t>
            </a:r>
            <a:r>
              <a:rPr lang="ar-EG" dirty="0"/>
              <a:t>بعض الكلمات:</a:t>
            </a:r>
          </a:p>
          <a:p>
            <a:pPr marL="82296" indent="0" algn="r" rtl="1">
              <a:buNone/>
            </a:pPr>
            <a:r>
              <a:rPr lang="ar-EG" sz="2800" dirty="0" smtClean="0">
                <a:latin typeface="Transliteration" pitchFamily="34" charset="0"/>
              </a:rPr>
              <a:t> </a:t>
            </a:r>
            <a:r>
              <a:rPr lang="en-US" sz="2400" dirty="0" err="1" smtClean="0">
                <a:latin typeface="Transliteration" pitchFamily="34" charset="0"/>
              </a:rPr>
              <a:t>HAw</a:t>
            </a:r>
            <a:r>
              <a:rPr lang="ar-EG" sz="2400" dirty="0" smtClean="0">
                <a:latin typeface="Transliteration" pitchFamily="34" charset="0"/>
              </a:rPr>
              <a:t> </a:t>
            </a:r>
            <a:r>
              <a:rPr lang="ar-EG" sz="2400" dirty="0" smtClean="0">
                <a:latin typeface="Transliteration" pitchFamily="34" charset="0"/>
              </a:rPr>
              <a:t>بمعني </a:t>
            </a:r>
            <a:r>
              <a:rPr lang="ar-EG" sz="2400" dirty="0" smtClean="0">
                <a:latin typeface="Transliteration" pitchFamily="34" charset="0"/>
              </a:rPr>
              <a:t>الزيادة او المبالغة</a:t>
            </a:r>
            <a:endParaRPr lang="ar-EG" sz="2400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ia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يغسل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  <a:p>
            <a:pPr marL="82296" indent="0" algn="r" rtl="1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42925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30"/>
    </mc:Choice>
    <mc:Fallback>
      <p:transition spd="slow" advTm="89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السطر </a:t>
            </a:r>
            <a:r>
              <a:rPr lang="ar-EG" dirty="0" smtClean="0"/>
              <a:t>الرابع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</a:t>
            </a:r>
            <a:r>
              <a:rPr lang="ar-EG" dirty="0" smtClean="0"/>
              <a:t>الصوتي: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smtClean="0">
                <a:latin typeface="Transliteration" pitchFamily="34" charset="0"/>
              </a:rPr>
              <a:t>mw </a:t>
            </a:r>
            <a:r>
              <a:rPr lang="en-US" dirty="0" err="1" smtClean="0">
                <a:latin typeface="Transliteration" pitchFamily="34" charset="0"/>
              </a:rPr>
              <a:t>Hr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Dbaw.k</a:t>
            </a:r>
            <a:r>
              <a:rPr lang="en-US" dirty="0" smtClean="0">
                <a:latin typeface="Transliteration" pitchFamily="34" charset="0"/>
              </a:rPr>
              <a:t> ix </a:t>
            </a:r>
            <a:r>
              <a:rPr lang="en-US" dirty="0" err="1" smtClean="0">
                <a:latin typeface="Transliteration" pitchFamily="34" charset="0"/>
              </a:rPr>
              <a:t>wSb.k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/>
              <a:t>معاني بعض الكلمات:</a:t>
            </a:r>
          </a:p>
          <a:p>
            <a:pPr marL="82296" indent="0" algn="r" rtl="1">
              <a:buNone/>
            </a:pPr>
            <a:r>
              <a:rPr lang="en-US" dirty="0" err="1">
                <a:latin typeface="Transliteration" pitchFamily="34" charset="0"/>
              </a:rPr>
              <a:t>Dbaw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اصابع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>
                <a:latin typeface="Transliteration" pitchFamily="34" charset="0"/>
              </a:rPr>
              <a:t>wSb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يجيب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ctr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indent="0" algn="ctr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1676400"/>
            <a:ext cx="61912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9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27"/>
    </mc:Choice>
    <mc:Fallback>
      <p:transition spd="slow" advTm="6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EG" dirty="0"/>
              <a:t>السطر </a:t>
            </a:r>
            <a:r>
              <a:rPr lang="ar-EG" dirty="0" smtClean="0"/>
              <a:t>الخامس عشر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82840" cy="4550736"/>
          </a:xfrm>
        </p:spPr>
        <p:txBody>
          <a:bodyPr>
            <a:normAutofit/>
          </a:bodyPr>
          <a:lstStyle/>
          <a:p>
            <a:pPr algn="r"/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algn="ctr"/>
            <a:r>
              <a:rPr lang="en-US" dirty="0" smtClean="0">
                <a:latin typeface="Transliteration" pitchFamily="34" charset="0"/>
              </a:rPr>
              <a:t>wSd.t(w).k </a:t>
            </a:r>
            <a:r>
              <a:rPr lang="en-US" dirty="0" err="1" smtClean="0">
                <a:latin typeface="Transliteration" pitchFamily="34" charset="0"/>
              </a:rPr>
              <a:t>mdw.k</a:t>
            </a:r>
            <a:r>
              <a:rPr lang="en-US" dirty="0" smtClean="0">
                <a:latin typeface="Transliteration" pitchFamily="34" charset="0"/>
              </a:rPr>
              <a:t> n</a:t>
            </a:r>
            <a:endParaRPr lang="en-US" dirty="0" smtClean="0">
              <a:latin typeface="Transliteration" pitchFamily="34" charset="0"/>
            </a:endParaRPr>
          </a:p>
          <a:p>
            <a:pPr algn="r" rtl="1"/>
            <a:r>
              <a:rPr lang="ar-EG" dirty="0" smtClean="0"/>
              <a:t>معاني </a:t>
            </a:r>
            <a:r>
              <a:rPr lang="ar-EG" dirty="0"/>
              <a:t>بعض الكلمات</a:t>
            </a:r>
            <a:r>
              <a:rPr lang="ar-EG" dirty="0" smtClean="0"/>
              <a:t>:</a:t>
            </a:r>
            <a:endParaRPr lang="en-US" dirty="0" smtClean="0"/>
          </a:p>
          <a:p>
            <a:pPr algn="r" rtl="1"/>
            <a:r>
              <a:rPr lang="en-US" dirty="0" err="1">
                <a:latin typeface="Transliteration" pitchFamily="34" charset="0"/>
              </a:rPr>
              <a:t>wSd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>
                <a:latin typeface="Transliteration" pitchFamily="34" charset="0"/>
              </a:rPr>
              <a:t>سُئل </a:t>
            </a:r>
            <a:r>
              <a:rPr lang="ar-EG" dirty="0" smtClean="0">
                <a:latin typeface="Transliteration" pitchFamily="34" charset="0"/>
              </a:rPr>
              <a:t>او طُلب </a:t>
            </a:r>
            <a:r>
              <a:rPr lang="ar-EG" dirty="0">
                <a:latin typeface="Transliteration" pitchFamily="34" charset="0"/>
              </a:rPr>
              <a:t>للحديث </a:t>
            </a:r>
            <a:endParaRPr lang="ar-EG" dirty="0" smtClean="0">
              <a:latin typeface="Transliteration" pitchFamily="34" charset="0"/>
            </a:endParaRPr>
          </a:p>
          <a:p>
            <a:pPr algn="r" rtl="1"/>
            <a:r>
              <a:rPr lang="en-US" dirty="0" err="1" smtClean="0">
                <a:latin typeface="Transliteration" pitchFamily="34" charset="0"/>
              </a:rPr>
              <a:t>mdw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يتحدث</a:t>
            </a:r>
            <a:endParaRPr lang="en-US" dirty="0" smtClean="0">
              <a:latin typeface="Transliteration" pitchFamily="34" charset="0"/>
            </a:endParaRPr>
          </a:p>
          <a:p>
            <a:pPr algn="r" rtl="1"/>
            <a:endParaRPr lang="en-US" dirty="0" smtClean="0">
              <a:latin typeface="Transliteration" pitchFamily="34" charset="0"/>
            </a:endParaRPr>
          </a:p>
          <a:p>
            <a:pPr algn="r" rtl="1"/>
            <a:endParaRPr lang="en-US" dirty="0" smtClean="0">
              <a:latin typeface="Transliteration" pitchFamily="34" charset="0"/>
            </a:endParaRPr>
          </a:p>
          <a:p>
            <a:pPr algn="r" rtl="1"/>
            <a:endParaRPr lang="en-US" dirty="0">
              <a:latin typeface="Transliteration" pitchFamily="34" charset="0"/>
            </a:endParaRPr>
          </a:p>
          <a:p>
            <a:pPr marL="82296" lvl="0" algn="r" rtl="1">
              <a:buClr>
                <a:srgbClr val="3891A7"/>
              </a:buClr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algn="r" rtl="1">
              <a:buClr>
                <a:srgbClr val="3891A7"/>
              </a:buClr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524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صو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10"/>
    </mc:Choice>
    <mc:Fallback>
      <p:transition spd="slow" advTm="5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السطر </a:t>
            </a:r>
            <a:r>
              <a:rPr lang="ar-EG" dirty="0" smtClean="0"/>
              <a:t>السادس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err="1" smtClean="0">
                <a:latin typeface="Transliteration" pitchFamily="34" charset="0"/>
              </a:rPr>
              <a:t>nsw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ib.k</a:t>
            </a:r>
            <a:r>
              <a:rPr lang="en-US" dirty="0" smtClean="0">
                <a:latin typeface="Transliteration" pitchFamily="34" charset="0"/>
              </a:rPr>
              <a:t> m-a .k </a:t>
            </a:r>
            <a:r>
              <a:rPr lang="en-US" dirty="0" err="1" smtClean="0">
                <a:latin typeface="Transliteration" pitchFamily="34" charset="0"/>
              </a:rPr>
              <a:t>wS</a:t>
            </a:r>
            <a:r>
              <a:rPr lang="en-US" dirty="0" smtClean="0">
                <a:latin typeface="Transliteration" pitchFamily="34" charset="0"/>
              </a:rPr>
              <a:t>-b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/>
              <a:t>معاني بعض الكلمات:</a:t>
            </a:r>
            <a:endParaRPr lang="en-US" dirty="0"/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nsw</a:t>
            </a:r>
            <a:r>
              <a:rPr lang="ar-EG" dirty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الملك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ib</a:t>
            </a:r>
            <a:r>
              <a:rPr lang="ar-EG" dirty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قلب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810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صو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7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31"/>
    </mc:Choice>
    <mc:Fallback>
      <p:transition spd="slow" advTm="8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السابع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 rtl="1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 rtl="1">
              <a:buNone/>
            </a:pPr>
            <a:r>
              <a:rPr lang="en-US" dirty="0" smtClean="0">
                <a:latin typeface="Transliteration" pitchFamily="34" charset="0"/>
              </a:rPr>
              <a:t>-</a:t>
            </a:r>
            <a:r>
              <a:rPr lang="en-US" dirty="0" err="1" smtClean="0">
                <a:latin typeface="Transliteration" pitchFamily="34" charset="0"/>
              </a:rPr>
              <a:t>b.k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nn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nitit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iw</a:t>
            </a:r>
            <a:r>
              <a:rPr lang="en-US" dirty="0" smtClean="0">
                <a:latin typeface="Transliteration" pitchFamily="34" charset="0"/>
              </a:rPr>
              <a:t> r n s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ar-EG" dirty="0"/>
              <a:t>معاني بعض الكلمات:</a:t>
            </a:r>
            <a:endParaRPr lang="en-US" dirty="0"/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wSb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يجيب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nitit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تلعثم او تأتأة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r>
              <a:rPr lang="en-US" dirty="0" smtClean="0">
                <a:latin typeface="Transliteration" pitchFamily="34" charset="0"/>
              </a:rPr>
              <a:t>r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فم</a:t>
            </a: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endParaRPr lang="en-US" sz="1800" b="1" dirty="0">
              <a:solidFill>
                <a:prstClr val="black"/>
              </a:solidFill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endParaRPr lang="en-US" sz="1800" b="1" dirty="0" smtClean="0">
              <a:solidFill>
                <a:prstClr val="black"/>
              </a:solidFill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 smtClean="0">
                <a:solidFill>
                  <a:prstClr val="black"/>
                </a:solidFill>
                <a:latin typeface="Transliteration" pitchFamily="34" charset="0"/>
              </a:rPr>
              <a:t>قم </a:t>
            </a: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096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32"/>
    </mc:Choice>
    <mc:Fallback>
      <p:transition spd="slow" advTm="6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EG" dirty="0">
                <a:solidFill>
                  <a:srgbClr val="4F271C">
                    <a:satMod val="130000"/>
                  </a:srgbClr>
                </a:solidFill>
              </a:rPr>
              <a:t>السطر </a:t>
            </a:r>
            <a:r>
              <a:rPr lang="ar-EG" dirty="0" smtClean="0">
                <a:solidFill>
                  <a:srgbClr val="4F271C">
                    <a:satMod val="130000"/>
                  </a:srgbClr>
                </a:solidFill>
              </a:rPr>
              <a:t>الثامن عشر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r">
              <a:buNone/>
            </a:pPr>
            <a:r>
              <a:rPr lang="ar-EG" dirty="0"/>
              <a:t>النطق الصوتي:</a:t>
            </a:r>
            <a:endParaRPr lang="en-US" dirty="0">
              <a:latin typeface="Transliteration" pitchFamily="34" charset="0"/>
            </a:endParaRPr>
          </a:p>
          <a:p>
            <a:pPr marL="82296" indent="0" algn="ctr">
              <a:buNone/>
            </a:pPr>
            <a:r>
              <a:rPr lang="en-US" dirty="0" err="1" smtClean="0">
                <a:latin typeface="Transliteration" pitchFamily="34" charset="0"/>
              </a:rPr>
              <a:t>nHm.f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sw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iw</a:t>
            </a:r>
            <a:r>
              <a:rPr lang="en-US" dirty="0" smtClean="0">
                <a:latin typeface="Transliteration" pitchFamily="34" charset="0"/>
              </a:rPr>
              <a:t> </a:t>
            </a:r>
            <a:r>
              <a:rPr lang="en-US" dirty="0" err="1" smtClean="0">
                <a:latin typeface="Transliteration" pitchFamily="34" charset="0"/>
              </a:rPr>
              <a:t>mdw</a:t>
            </a:r>
            <a:endParaRPr lang="en-US" dirty="0" smtClean="0">
              <a:latin typeface="Transliteration" pitchFamily="34" charset="0"/>
            </a:endParaRPr>
          </a:p>
          <a:p>
            <a:pPr marL="82296" indent="0" algn="r">
              <a:buNone/>
            </a:pPr>
            <a:r>
              <a:rPr lang="ar-EG" dirty="0"/>
              <a:t>معاني بعض الكلمات:</a:t>
            </a:r>
            <a:endParaRPr lang="en-US" dirty="0"/>
          </a:p>
          <a:p>
            <a:pPr marL="82296" indent="0" algn="r" rtl="1">
              <a:buNone/>
            </a:pPr>
            <a:r>
              <a:rPr lang="en-US" dirty="0" err="1" smtClean="0">
                <a:latin typeface="Transliteration" pitchFamily="34" charset="0"/>
              </a:rPr>
              <a:t>nHm</a:t>
            </a:r>
            <a:r>
              <a:rPr lang="ar-EG" dirty="0" smtClean="0">
                <a:latin typeface="Transliteration" pitchFamily="34" charset="0"/>
              </a:rPr>
              <a:t> </a:t>
            </a:r>
            <a:r>
              <a:rPr lang="ar-EG" dirty="0" smtClean="0">
                <a:latin typeface="Transliteration" pitchFamily="34" charset="0"/>
              </a:rPr>
              <a:t>بمعني </a:t>
            </a:r>
            <a:r>
              <a:rPr lang="ar-EG" dirty="0" smtClean="0">
                <a:latin typeface="Transliteration" pitchFamily="34" charset="0"/>
              </a:rPr>
              <a:t>ينقذ او يحمي</a:t>
            </a:r>
            <a:endParaRPr lang="ar-EG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  <a:p>
            <a:pPr marL="82296" indent="0" algn="r" rtl="1">
              <a:buNone/>
            </a:pPr>
            <a:endParaRPr lang="en-US" dirty="0" smtClean="0">
              <a:latin typeface="Transliteration" pitchFamily="34" charset="0"/>
            </a:endParaRP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قم بعمل ترجمة للنص وتعليق مستعينا بالقاموس وما درسته من قواعد.</a:t>
            </a:r>
          </a:p>
          <a:p>
            <a:pPr marL="82296" lvl="0" indent="0" algn="r" rtl="1">
              <a:buClr>
                <a:srgbClr val="3891A7"/>
              </a:buClr>
              <a:buNone/>
            </a:pPr>
            <a:r>
              <a:rPr lang="ar-EG" sz="1800" b="1" dirty="0">
                <a:solidFill>
                  <a:prstClr val="black"/>
                </a:solidFill>
                <a:latin typeface="Transliteration" pitchFamily="34" charset="0"/>
              </a:rPr>
              <a:t>تقدم الترجمة والتعليق لكامل النص مكتوبا بعد استئناف المحاضرات إن شاء الله.</a:t>
            </a:r>
            <a:r>
              <a:rPr lang="ar-EG" sz="1800" b="1" dirty="0">
                <a:solidFill>
                  <a:prstClr val="black"/>
                </a:solidFill>
              </a:rPr>
              <a:t> </a:t>
            </a:r>
            <a:endParaRPr lang="en-US" sz="1800" b="1" dirty="0">
              <a:solidFill>
                <a:prstClr val="black"/>
              </a:solidFill>
            </a:endParaRPr>
          </a:p>
          <a:p>
            <a:pPr marL="82296" indent="0" algn="r" rtl="1">
              <a:buNone/>
            </a:pPr>
            <a:endParaRPr lang="en-US" dirty="0">
              <a:latin typeface="Transliteration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1912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7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73"/>
    </mc:Choice>
    <mc:Fallback>
      <p:transition spd="slow" advTm="3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271</TotalTime>
  <Words>647</Words>
  <Application>Microsoft Office PowerPoint</Application>
  <PresentationFormat>عرض على الشاشة (3:4)‏</PresentationFormat>
  <Paragraphs>134</Paragraphs>
  <Slides>15</Slides>
  <Notes>0</Notes>
  <HiddenSlides>0</HiddenSlides>
  <MMClips>14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انقلاب</vt:lpstr>
      <vt:lpstr>تدريبات اللغة المصرية القديمة</vt:lpstr>
      <vt:lpstr>بردية نجاة الملاح</vt:lpstr>
      <vt:lpstr>السطر الثاني عشر</vt:lpstr>
      <vt:lpstr>السطر الثالث عشر</vt:lpstr>
      <vt:lpstr>السطر الرابع عشر</vt:lpstr>
      <vt:lpstr>السطر الخامس عشر</vt:lpstr>
      <vt:lpstr>السطر السادس عشر</vt:lpstr>
      <vt:lpstr>السطر السابع عشر</vt:lpstr>
      <vt:lpstr>السطر الثامن عشر</vt:lpstr>
      <vt:lpstr>السطر التاسع عشر</vt:lpstr>
      <vt:lpstr>السطر العشرون</vt:lpstr>
      <vt:lpstr>السطر الحادي والعشرون</vt:lpstr>
      <vt:lpstr>السطر الثاني والعشرون</vt:lpstr>
      <vt:lpstr>السطر الثالث والعشرون</vt:lpstr>
      <vt:lpstr>تم بحمد الله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تدريبات اللغة المصرية القديمة</dc:title>
  <dc:creator>hussien.abdo.arch</dc:creator>
  <cp:lastModifiedBy>hussien.abdo.arch</cp:lastModifiedBy>
  <cp:revision>63</cp:revision>
  <dcterms:created xsi:type="dcterms:W3CDTF">2020-03-17T11:19:22Z</dcterms:created>
  <dcterms:modified xsi:type="dcterms:W3CDTF">2020-03-21T13:37:06Z</dcterms:modified>
</cp:coreProperties>
</file>