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FD7A0-2643-4AB1-9D3C-CDB894154DBE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677D1-637A-48BE-9039-75BB17E65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643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FD7A0-2643-4AB1-9D3C-CDB894154DBE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677D1-637A-48BE-9039-75BB17E65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780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FD7A0-2643-4AB1-9D3C-CDB894154DBE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677D1-637A-48BE-9039-75BB17E65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344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FD7A0-2643-4AB1-9D3C-CDB894154DBE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677D1-637A-48BE-9039-75BB17E65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543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FD7A0-2643-4AB1-9D3C-CDB894154DBE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677D1-637A-48BE-9039-75BB17E65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869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FD7A0-2643-4AB1-9D3C-CDB894154DBE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677D1-637A-48BE-9039-75BB17E65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621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FD7A0-2643-4AB1-9D3C-CDB894154DBE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677D1-637A-48BE-9039-75BB17E65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69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FD7A0-2643-4AB1-9D3C-CDB894154DBE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677D1-637A-48BE-9039-75BB17E65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397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FD7A0-2643-4AB1-9D3C-CDB894154DBE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677D1-637A-48BE-9039-75BB17E65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799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FD7A0-2643-4AB1-9D3C-CDB894154DBE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677D1-637A-48BE-9039-75BB17E65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59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FD7A0-2643-4AB1-9D3C-CDB894154DBE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677D1-637A-48BE-9039-75BB17E65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703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FD7A0-2643-4AB1-9D3C-CDB894154DBE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677D1-637A-48BE-9039-75BB17E65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2096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EG" dirty="0" smtClean="0"/>
              <a:t>علاج وصيانة الفخار والخزف والسيراميك والزجاج الاثري</a:t>
            </a: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EG" b="1" i="0" u="none" strike="noStrike" baseline="0" dirty="0" smtClean="0">
                <a:latin typeface="SimplifiedArabic-Bold"/>
              </a:rPr>
              <a:t>عوامل </a:t>
            </a:r>
            <a:r>
              <a:rPr lang="ar-EG" b="1" i="0" u="none" strike="noStrike" baseline="0" dirty="0" smtClean="0">
                <a:latin typeface="SimplifiedArabic-Bold"/>
              </a:rPr>
              <a:t>التلف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8630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r"/>
            <a:r>
              <a:rPr lang="ar-EG" b="1" dirty="0"/>
              <a:t>-</a:t>
            </a:r>
            <a:r>
              <a:rPr lang="ar-EG" b="1" dirty="0" err="1"/>
              <a:t>الإنفجار</a:t>
            </a:r>
            <a:r>
              <a:rPr lang="ar-EG" b="1" dirty="0"/>
              <a:t>:</a:t>
            </a:r>
          </a:p>
          <a:p>
            <a:pPr algn="r"/>
            <a:r>
              <a:rPr lang="ar-EG" b="1" dirty="0"/>
              <a:t>إنه قد تحدث </a:t>
            </a:r>
            <a:r>
              <a:rPr lang="ar-EG" b="1" dirty="0" smtClean="0"/>
              <a:t>ظاهرة انفجار </a:t>
            </a:r>
            <a:r>
              <a:rPr lang="ar-EG" b="1" dirty="0"/>
              <a:t>للجسم الفخاري أثناء الحرق نتيجة ارتفاع درجة حرارة الحرق</a:t>
            </a:r>
          </a:p>
          <a:p>
            <a:pPr algn="r"/>
            <a:r>
              <a:rPr lang="ar-EG" b="1" dirty="0"/>
              <a:t>بسرعة كبيرة جدا وفجائياً، وهو ما يعرف بالصدمات الحرارية حيث سوف يتحول الماء إلي</a:t>
            </a:r>
          </a:p>
          <a:p>
            <a:pPr algn="r"/>
            <a:r>
              <a:rPr lang="ar-EG" b="1" dirty="0"/>
              <a:t>بخار ماء، فضلاً عن تولد العديد من الغازات الناتجة عن تحلل المواد العضوية مثل</a:t>
            </a:r>
          </a:p>
          <a:p>
            <a:pPr algn="r"/>
            <a:r>
              <a:rPr lang="ar-EG" b="1" dirty="0"/>
              <a:t>الكربونات </a:t>
            </a:r>
            <a:r>
              <a:rPr lang="ar-EG" b="1" dirty="0" err="1"/>
              <a:t>والكبريتات</a:t>
            </a:r>
            <a:r>
              <a:rPr lang="ar-EG" b="1" dirty="0"/>
              <a:t> وغيرها، وإذا لم تتح الفرصة لتلك الأبخرة أو الغازات في الخروج من</a:t>
            </a:r>
          </a:p>
          <a:p>
            <a:pPr algn="r"/>
            <a:r>
              <a:rPr lang="ar-EG" b="1" dirty="0"/>
              <a:t>خلال المسام أو القنوات الشعرية، فإنها ستتراكم حتى تصل إلي قيم حرجة ولا يستطيع</a:t>
            </a:r>
          </a:p>
          <a:p>
            <a:pPr algn="r"/>
            <a:r>
              <a:rPr lang="ar-EG" b="1" dirty="0"/>
              <a:t>الجسم تحمل تلك الضغوط الناشئة عن التمدد الحراري لها، فتحدث ظاهرة انفجار أو تشرخ</a:t>
            </a:r>
          </a:p>
          <a:p>
            <a:pPr algn="r"/>
            <a:r>
              <a:rPr lang="ar-EG" b="1" dirty="0"/>
              <a:t>للجسم والتي قد تؤدي إلي تلف قطع أخري مجاورة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625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ar-EG" b="1" dirty="0"/>
              <a:t>–الحفر</a:t>
            </a:r>
          </a:p>
          <a:p>
            <a:pPr algn="r"/>
            <a:r>
              <a:rPr lang="ar-EG" b="1" dirty="0"/>
              <a:t>عبارة عن حفر صغيرة </a:t>
            </a:r>
            <a:r>
              <a:rPr lang="ar-EG" b="1" dirty="0" err="1"/>
              <a:t>فى</a:t>
            </a:r>
            <a:r>
              <a:rPr lang="ar-EG" b="1" dirty="0"/>
              <a:t> سطح الفخار تشبه فتحات </a:t>
            </a:r>
            <a:r>
              <a:rPr lang="ar-EG" b="1" dirty="0" smtClean="0"/>
              <a:t>الإبرة </a:t>
            </a:r>
            <a:r>
              <a:rPr lang="ar-EG" b="1" dirty="0"/>
              <a:t>والأسطح الأفقية عرضة لتكون</a:t>
            </a:r>
          </a:p>
          <a:p>
            <a:pPr algn="r"/>
            <a:r>
              <a:rPr lang="ar-EG" b="1" dirty="0"/>
              <a:t>الحفر أكثر من الأسطح الراسية وتنتج هذه الفتحات من </a:t>
            </a:r>
            <a:r>
              <a:rPr lang="ar-EG" b="1" dirty="0" smtClean="0"/>
              <a:t>انفجار </a:t>
            </a:r>
            <a:r>
              <a:rPr lang="ar-EG" b="1" dirty="0"/>
              <a:t>الفقاعات عند فوهاتها ، وقد</a:t>
            </a:r>
          </a:p>
          <a:p>
            <a:pPr algn="r"/>
            <a:r>
              <a:rPr lang="ar-EG" b="1" dirty="0"/>
              <a:t>تكون الحفر كبيرة أو صغيرة ، وهناك ظروف عديدة تتسبب </a:t>
            </a:r>
            <a:r>
              <a:rPr lang="ar-EG" b="1" dirty="0" err="1"/>
              <a:t>فى</a:t>
            </a:r>
            <a:r>
              <a:rPr lang="ar-EG" b="1" dirty="0"/>
              <a:t> وجود هذه الحفر مثل وجود</a:t>
            </a:r>
          </a:p>
          <a:p>
            <a:pPr algn="r"/>
            <a:r>
              <a:rPr lang="ar-EG" b="1" dirty="0"/>
              <a:t>الجيوب الهوائية 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0605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/>
            <a:r>
              <a:rPr lang="en-US" b="1" dirty="0"/>
              <a:t>" Function </a:t>
            </a:r>
            <a:r>
              <a:rPr lang="ar-EG" b="1" dirty="0"/>
              <a:t>عوامل تلف مرتبطة بالاستخدام" الوظيفة</a:t>
            </a:r>
          </a:p>
          <a:p>
            <a:pPr algn="r"/>
            <a:r>
              <a:rPr lang="ar-EG" b="1" dirty="0"/>
              <a:t>أو الأنشطة الدينية </a:t>
            </a:r>
            <a:r>
              <a:rPr lang="en-US" b="1" dirty="0" smtClean="0"/>
              <a:t>Daily</a:t>
            </a:r>
            <a:r>
              <a:rPr lang="ar-EG" b="1" dirty="0" smtClean="0"/>
              <a:t> </a:t>
            </a:r>
            <a:r>
              <a:rPr lang="en-US" b="1" dirty="0" smtClean="0"/>
              <a:t>Life </a:t>
            </a:r>
            <a:r>
              <a:rPr lang="ar-EG" b="1" dirty="0"/>
              <a:t>ولقد استخدم الفخار في أغراض الحياة اليومية</a:t>
            </a:r>
          </a:p>
          <a:p>
            <a:pPr algn="r"/>
            <a:r>
              <a:rPr lang="ar-EG" b="1" dirty="0"/>
              <a:t>حيث استخدم </a:t>
            </a:r>
            <a:r>
              <a:rPr lang="en-US" b="1" dirty="0" smtClean="0"/>
              <a:t>Funerary</a:t>
            </a:r>
            <a:r>
              <a:rPr lang="ar-EG" b="1" dirty="0" smtClean="0"/>
              <a:t> </a:t>
            </a:r>
            <a:r>
              <a:rPr lang="en-US" b="1" dirty="0" smtClean="0"/>
              <a:t>Practices </a:t>
            </a:r>
            <a:r>
              <a:rPr lang="ar-EG" b="1" dirty="0"/>
              <a:t>أو الممارسات الجنائزية </a:t>
            </a:r>
            <a:r>
              <a:rPr lang="en-US" b="1" dirty="0" smtClean="0">
                <a:solidFill>
                  <a:srgbClr val="FF0000"/>
                </a:solidFill>
              </a:rPr>
              <a:t>Religious</a:t>
            </a:r>
            <a:r>
              <a:rPr lang="ar-EG" b="1" dirty="0" smtClean="0"/>
              <a:t> </a:t>
            </a:r>
            <a:r>
              <a:rPr lang="en-US" b="1" dirty="0" smtClean="0"/>
              <a:t>Activities</a:t>
            </a:r>
            <a:endParaRPr lang="en-US" b="1" dirty="0"/>
          </a:p>
          <a:p>
            <a:pPr algn="r"/>
            <a:r>
              <a:rPr lang="ar-EG" b="1" dirty="0"/>
              <a:t>الفخار في حفظ السوائل المختلفة </a:t>
            </a:r>
            <a:r>
              <a:rPr lang="ar-EG" b="1" dirty="0" smtClean="0"/>
              <a:t>أو الطعام </a:t>
            </a:r>
            <a:r>
              <a:rPr lang="ar-EG" b="1" dirty="0"/>
              <a:t>أو الحبوب أو العطور أو العديد من الزيوت،</a:t>
            </a:r>
          </a:p>
          <a:p>
            <a:pPr algn="r"/>
            <a:r>
              <a:rPr lang="ar-EG" b="1" dirty="0"/>
              <a:t>واستخدم في أغراض الطهي </a:t>
            </a:r>
            <a:r>
              <a:rPr lang="ar-EG" b="1" dirty="0" smtClean="0"/>
              <a:t>المختلفة وحفظ </a:t>
            </a:r>
            <a:r>
              <a:rPr lang="ar-EG" b="1" dirty="0"/>
              <a:t>أحشاء المتوفى، ومن أهم مظاهر التلف الناتجة</a:t>
            </a:r>
          </a:p>
          <a:p>
            <a:pPr algn="r"/>
            <a:r>
              <a:rPr lang="ar-EG" b="1" dirty="0"/>
              <a:t>عن الاستخدام الوظيفي مثل التبقع </a:t>
            </a:r>
            <a:r>
              <a:rPr lang="ar-EG" b="1" dirty="0" err="1"/>
              <a:t>والتشرخ</a:t>
            </a:r>
            <a:r>
              <a:rPr lang="ar-EG" b="1" dirty="0"/>
              <a:t> والتقشر والكسر.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1962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ar-EG" b="1" dirty="0"/>
              <a:t>-التلف الناتج عن الدفن :</a:t>
            </a:r>
          </a:p>
          <a:p>
            <a:pPr algn="r"/>
            <a:r>
              <a:rPr lang="ar-EG" b="1" dirty="0"/>
              <a:t>رغم أن الفخار من المواد ذات المقاومة المرتفعة للتلف </a:t>
            </a:r>
            <a:r>
              <a:rPr lang="ar-EG" b="1" dirty="0" err="1"/>
              <a:t>الكيميائى</a:t>
            </a:r>
            <a:r>
              <a:rPr lang="ar-EG" b="1" dirty="0"/>
              <a:t> إلا أنه أقل مقاومة للتلف</a:t>
            </a:r>
          </a:p>
          <a:p>
            <a:pPr algn="r"/>
            <a:r>
              <a:rPr lang="ar-EG" b="1" dirty="0" err="1"/>
              <a:t>الميكانيكى</a:t>
            </a:r>
            <a:r>
              <a:rPr lang="ar-EG" b="1" dirty="0"/>
              <a:t> خاصة عند الدفن </a:t>
            </a:r>
            <a:r>
              <a:rPr lang="ar-EG" b="1" dirty="0" err="1"/>
              <a:t>فى</a:t>
            </a:r>
            <a:r>
              <a:rPr lang="ar-EG" b="1" dirty="0"/>
              <a:t> التربة (أو عند تعرضها لصدمة أو ضغط)</a:t>
            </a:r>
          </a:p>
          <a:p>
            <a:pPr algn="r"/>
            <a:r>
              <a:rPr lang="ar-EG" b="1" dirty="0"/>
              <a:t>وتتنوع التربة إلى تربة رملية </a:t>
            </a:r>
            <a:r>
              <a:rPr lang="ar-EG" b="1" dirty="0" err="1"/>
              <a:t>وغرينية</a:t>
            </a:r>
            <a:r>
              <a:rPr lang="ar-EG" b="1" dirty="0"/>
              <a:t> وطينية وجيرية وذلك حسب تركيبها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0584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r>
              <a:rPr lang="ar-EG" sz="2000" b="1" dirty="0"/>
              <a:t>-التلف الناتج عن المياه الأرضية ببيئة الدفن .</a:t>
            </a:r>
          </a:p>
          <a:p>
            <a:pPr algn="r"/>
            <a:r>
              <a:rPr lang="ar-EG" sz="2000" b="1" dirty="0"/>
              <a:t>إن المياه الأرضية ذات خطورة بالغة نظراً لما تحمله من أملاح ذائبة، ومركبات كيميائية</a:t>
            </a:r>
          </a:p>
          <a:p>
            <a:pPr algn="r"/>
            <a:r>
              <a:rPr lang="ar-EG" sz="2000" b="1" dirty="0"/>
              <a:t>معقدة، وغازات وأحماض مختلفة، والتي غالبا ما تسبب مظاهر تلف </a:t>
            </a:r>
            <a:r>
              <a:rPr lang="ar-EG" sz="2000" b="1" dirty="0" err="1"/>
              <a:t>فيزوكيميائية</a:t>
            </a:r>
            <a:r>
              <a:rPr lang="ar-EG" sz="2000" b="1" dirty="0"/>
              <a:t> نظراً لعدم</a:t>
            </a:r>
          </a:p>
          <a:p>
            <a:pPr algn="r"/>
            <a:r>
              <a:rPr lang="ar-EG" sz="2000" b="1" dirty="0"/>
              <a:t>وجود بيئة دفن نقية وتتوقف كيميائية المياه الأرضية علي خواصها ومحتواها من الأملاح</a:t>
            </a:r>
          </a:p>
          <a:p>
            <a:pPr algn="r"/>
            <a:r>
              <a:rPr lang="ar-EG" sz="2000" b="1" dirty="0"/>
              <a:t>الذائبة والمواد العضوية وغير العضوية الذائبة، حيث للماء قدرة كبيرة علي إذابة كثير من</a:t>
            </a:r>
          </a:p>
          <a:p>
            <a:pPr algn="r"/>
            <a:r>
              <a:rPr lang="ar-EG" sz="2000" b="1" dirty="0"/>
              <a:t>المواد، ولذلك يصعب الحصول عليه نقياً، وتتوقف كيميائية المياه الأرضية علي طول الرحلة</a:t>
            </a:r>
          </a:p>
          <a:p>
            <a:pPr algn="r"/>
            <a:r>
              <a:rPr lang="ar-EG" sz="2000" b="1" dirty="0"/>
              <a:t>خلال الطبقات الصخرية، وعلي مدة بقاء هذه المياه في الصخور المختلفة وكذلك تتأثر</a:t>
            </a:r>
          </a:p>
          <a:p>
            <a:pPr algn="r"/>
            <a:r>
              <a:rPr lang="ar-EG" sz="2000" b="1" dirty="0"/>
              <a:t>كيميائية المياه الأرضية بما أضيف إليها من المياه الجوية لاحتوائها علي بعض المركبات</a:t>
            </a:r>
          </a:p>
          <a:p>
            <a:pPr algn="r"/>
            <a:r>
              <a:rPr lang="ar-EG" sz="2000" b="1" dirty="0"/>
              <a:t>الكيميائية الذائبة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975292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r"/>
            <a:r>
              <a:rPr lang="ar-EG" b="1" i="0" u="none" strike="noStrike" baseline="0" dirty="0" smtClean="0">
                <a:latin typeface="SimplifiedArabic-Bold"/>
              </a:rPr>
              <a:t>التلف الناتج عن الأملاح القابلة للذوبان في الماء في بيئة الدفن</a:t>
            </a:r>
          </a:p>
          <a:p>
            <a:pPr algn="r"/>
            <a:r>
              <a:rPr lang="en-US" b="1" i="0" u="none" strike="noStrike" baseline="0" dirty="0" smtClean="0">
                <a:latin typeface="SimplifiedArabic-Bold"/>
              </a:rPr>
              <a:t>The Deterioration due to Soluble Salts in the Burial</a:t>
            </a:r>
            <a:r>
              <a:rPr lang="ar-EG" b="1" i="0" u="none" strike="noStrike" baseline="0" dirty="0" smtClean="0">
                <a:latin typeface="SimplifiedArabic-Bold"/>
              </a:rPr>
              <a:t> </a:t>
            </a:r>
            <a:r>
              <a:rPr lang="en-US" b="1" i="0" u="none" strike="noStrike" baseline="0" dirty="0" smtClean="0">
                <a:latin typeface="SimplifiedArabic-Bold"/>
              </a:rPr>
              <a:t>Environment .</a:t>
            </a:r>
          </a:p>
          <a:p>
            <a:pPr algn="r"/>
            <a:r>
              <a:rPr lang="ar-EG" b="1" i="0" u="none" strike="noStrike" baseline="0" dirty="0" smtClean="0">
                <a:latin typeface="SimplifiedArabic-Bold"/>
              </a:rPr>
              <a:t>إن دراسة الأملاح وتأثيرها على المواد الأثرية من الدراسات الهامة جدا </a:t>
            </a:r>
            <a:r>
              <a:rPr lang="ar-EG" b="1" i="0" u="none" strike="noStrike" baseline="0" dirty="0" err="1" smtClean="0">
                <a:latin typeface="SimplifiedArabic-Bold"/>
              </a:rPr>
              <a:t>فى</a:t>
            </a:r>
            <a:r>
              <a:rPr lang="ar-EG" b="1" i="0" u="none" strike="noStrike" baseline="0" dirty="0" smtClean="0">
                <a:latin typeface="SimplifiedArabic-Bold"/>
              </a:rPr>
              <a:t> مجال صيانة</a:t>
            </a:r>
          </a:p>
          <a:p>
            <a:pPr algn="r"/>
            <a:r>
              <a:rPr lang="ar-EG" b="1" i="0" u="none" strike="noStrike" baseline="0" dirty="0" smtClean="0">
                <a:latin typeface="SimplifiedArabic-Bold"/>
              </a:rPr>
              <a:t>وترميم الآثار وذلك بسبب الدور الخطير الذى تلعبه </a:t>
            </a:r>
            <a:r>
              <a:rPr lang="ar-EG" b="1" i="0" u="none" strike="noStrike" baseline="0" dirty="0" err="1" smtClean="0">
                <a:latin typeface="SimplifiedArabic-Bold"/>
              </a:rPr>
              <a:t>فى</a:t>
            </a:r>
            <a:r>
              <a:rPr lang="ar-EG" b="1" i="0" u="none" strike="noStrike" baseline="0" dirty="0" smtClean="0">
                <a:latin typeface="SimplifiedArabic-Bold"/>
              </a:rPr>
              <a:t> تلف وتدمير الآثار . ومن المعروف</a:t>
            </a:r>
          </a:p>
          <a:p>
            <a:pPr algn="r"/>
            <a:r>
              <a:rPr lang="ar-EG" b="1" i="0" u="none" strike="noStrike" baseline="0" dirty="0" smtClean="0">
                <a:latin typeface="SimplifiedArabic-Bold"/>
              </a:rPr>
              <a:t>أن هذه الأملاح لا تبقى على وتيرة واحدة وإنما </a:t>
            </a:r>
            <a:r>
              <a:rPr lang="ar-EG" b="1" i="0" u="none" strike="noStrike" baseline="0" dirty="0" err="1" smtClean="0">
                <a:latin typeface="SimplifiedArabic-Bold"/>
              </a:rPr>
              <a:t>هى</a:t>
            </a:r>
            <a:r>
              <a:rPr lang="ar-EG" b="1" i="0" u="none" strike="noStrike" baseline="0" dirty="0" smtClean="0">
                <a:latin typeface="SimplifiedArabic-Bold"/>
              </a:rPr>
              <a:t> دائمة التغير وخاصة من حيث درجة</a:t>
            </a:r>
          </a:p>
          <a:p>
            <a:pPr algn="r"/>
            <a:r>
              <a:rPr lang="ar-EG" b="1" i="0" u="none" strike="noStrike" baseline="0" dirty="0" smtClean="0">
                <a:latin typeface="SimplifiedArabic-Bold"/>
              </a:rPr>
              <a:t>تركيزها ومكوناتها ، والتربة المصرية بحكم أصلها لا تخلو من الأملاح</a:t>
            </a:r>
            <a:r>
              <a:rPr lang="ar-EG" sz="1600" b="1" i="0" u="none" strike="noStrike" baseline="0" dirty="0" smtClean="0">
                <a:latin typeface="SimplifiedArabic-Bold"/>
              </a:rPr>
              <a:t>)</a:t>
            </a:r>
          </a:p>
          <a:p>
            <a:pPr algn="r"/>
            <a:r>
              <a:rPr lang="ar-EG" b="1" i="0" u="none" strike="noStrike" baseline="0" dirty="0" smtClean="0">
                <a:latin typeface="SimplifiedArabic-Bold"/>
              </a:rPr>
              <a:t>وتعد الأملاح والماء </a:t>
            </a:r>
            <a:r>
              <a:rPr lang="ar-EG" b="1" i="0" u="none" strike="noStrike" baseline="0" dirty="0" err="1" smtClean="0">
                <a:latin typeface="SimplifiedArabic-Bold"/>
              </a:rPr>
              <a:t>هى</a:t>
            </a:r>
            <a:r>
              <a:rPr lang="ar-EG" b="1" i="0" u="none" strike="noStrike" baseline="0" dirty="0" smtClean="0">
                <a:latin typeface="SimplifiedArabic-Bold"/>
              </a:rPr>
              <a:t> أحد أهم المشاكل </a:t>
            </a:r>
            <a:r>
              <a:rPr lang="ar-EG" b="1" i="0" u="none" strike="noStrike" baseline="0" dirty="0" err="1" smtClean="0">
                <a:latin typeface="SimplifiedArabic-Bold"/>
              </a:rPr>
              <a:t>التى</a:t>
            </a:r>
            <a:r>
              <a:rPr lang="ar-EG" b="1" i="0" u="none" strike="noStrike" baseline="0" dirty="0" smtClean="0">
                <a:latin typeface="SimplifiedArabic-Bold"/>
              </a:rPr>
              <a:t> تواجه عمليات الترميم اليوم،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502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ar-EG" b="1" dirty="0"/>
              <a:t>التلف الناتج عن تجمد المياه ببيئة الدفن .</a:t>
            </a:r>
          </a:p>
          <a:p>
            <a:pPr algn="r"/>
            <a:r>
              <a:rPr lang="ar-EG" b="1" dirty="0"/>
              <a:t>تظهر ظاهرة تجمد المياه </a:t>
            </a:r>
            <a:r>
              <a:rPr lang="ar-EG" b="1" dirty="0" smtClean="0"/>
              <a:t>وما تسببه </a:t>
            </a:r>
            <a:r>
              <a:rPr lang="ar-EG" b="1" dirty="0"/>
              <a:t>من تلف للآثار الفخارية المدفونة في التربة في البلاد</a:t>
            </a:r>
          </a:p>
          <a:p>
            <a:pPr algn="r"/>
            <a:r>
              <a:rPr lang="ar-EG" b="1" dirty="0"/>
              <a:t>التي تنخفض فيها </a:t>
            </a:r>
            <a:r>
              <a:rPr lang="ar-EG" b="1" dirty="0" smtClean="0"/>
              <a:t>درجة الحرارة </a:t>
            </a:r>
            <a:r>
              <a:rPr lang="ar-EG" b="1" dirty="0"/>
              <a:t>تحت الصفر خاصة في فصل الشتاء، حيث تتكون بلورات</a:t>
            </a:r>
          </a:p>
          <a:p>
            <a:pPr algn="r"/>
            <a:r>
              <a:rPr lang="ar-EG" b="1" dirty="0"/>
              <a:t>الثلج داخل المسام، ويتولد عن ذلك ضغوط ناتجة عن زيادة حجم البلورات الثلجية حوالي</a:t>
            </a:r>
          </a:p>
          <a:p>
            <a:pPr algn="r"/>
            <a:r>
              <a:rPr lang="ar-EG" b="1" dirty="0"/>
              <a:t>، ٪٩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142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/>
            <a:r>
              <a:rPr lang="ar-EG" b="1" dirty="0"/>
              <a:t>-التلف الناتج عن التآكل </a:t>
            </a:r>
            <a:r>
              <a:rPr lang="ar-EG" b="1" dirty="0" smtClean="0"/>
              <a:t>ببيئة الدفن</a:t>
            </a:r>
            <a:endParaRPr lang="ar-EG" b="1" dirty="0"/>
          </a:p>
          <a:p>
            <a:pPr algn="r"/>
            <a:r>
              <a:rPr lang="en-US" b="1" dirty="0"/>
              <a:t>Abrasion in the Burial Environment .</a:t>
            </a:r>
          </a:p>
          <a:p>
            <a:pPr algn="r"/>
            <a:r>
              <a:rPr lang="ar-EG" b="1" dirty="0"/>
              <a:t>التلف الناتج عن التآكل ببيئة الدفن إلي </a:t>
            </a:r>
            <a:r>
              <a:rPr lang="ar-EG" b="1" dirty="0" smtClean="0"/>
              <a:t> ترجع الي طبيعة </a:t>
            </a:r>
            <a:r>
              <a:rPr lang="ar-EG" b="1" dirty="0"/>
              <a:t>بيئة </a:t>
            </a:r>
          </a:p>
          <a:p>
            <a:pPr algn="r"/>
            <a:r>
              <a:rPr lang="ar-EG" b="1" dirty="0"/>
              <a:t>الدفن سواء كانت رملية أو طينية قلوية أو حمضية علي شدة المياه الأرضية أو السطحية</a:t>
            </a:r>
          </a:p>
          <a:p>
            <a:pPr algn="r"/>
            <a:r>
              <a:rPr lang="ar-EG" b="1" dirty="0"/>
              <a:t>وعلي مدة التعرض لتلك المياه ، وأيضا علي تأثير تقنيات الصناعة ، فالأواني التي تأثرت</a:t>
            </a:r>
          </a:p>
          <a:p>
            <a:pPr algn="r"/>
            <a:r>
              <a:rPr lang="ar-EG" b="1" dirty="0"/>
              <a:t>بعيوب الحرق، أو الاستخدام الوظيفي أكثر عرضه لهذا النوع من التلف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0271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r"/>
            <a:r>
              <a:rPr lang="ar-EG" b="1" i="0" u="none" strike="noStrike" baseline="0" dirty="0" smtClean="0">
                <a:latin typeface="SimplifiedArabic-Bold"/>
              </a:rPr>
              <a:t>التلف الناتج عن الكائنات الحية الدقيقة بالتربة.</a:t>
            </a:r>
          </a:p>
          <a:p>
            <a:pPr algn="r"/>
            <a:r>
              <a:rPr lang="ar-EG" b="1" i="0" u="none" strike="noStrike" baseline="0" dirty="0" smtClean="0">
                <a:latin typeface="SimplifiedArabic-Bold"/>
              </a:rPr>
              <a:t>تناول عدد كبير من العلماء التلف الناتج عن الكائنات الحية الدقيقة، وهو تلف ذو طبيعة</a:t>
            </a:r>
          </a:p>
          <a:p>
            <a:pPr algn="r"/>
            <a:r>
              <a:rPr lang="ar-EG" b="1" i="0" u="none" strike="noStrike" baseline="0" dirty="0" smtClean="0">
                <a:latin typeface="SimplifiedArabic-Bold"/>
              </a:rPr>
              <a:t>فيزيائية وكيميائية حيث تفرز الكائنات الحية العديد من الأحماض تبعاً لأنواع وأجناس</a:t>
            </a:r>
          </a:p>
          <a:p>
            <a:pPr algn="r"/>
            <a:r>
              <a:rPr lang="ar-EG" b="1" i="0" u="none" strike="noStrike" baseline="0" dirty="0" smtClean="0">
                <a:latin typeface="SimplifiedArabic-Bold"/>
              </a:rPr>
              <a:t>الكائنات الحية الدقيقة وتنمو البكتيريا في وسط قلوي ضعيف وتهاجم الفخار الرديء الحرق</a:t>
            </a:r>
          </a:p>
          <a:p>
            <a:pPr algn="r"/>
            <a:r>
              <a:rPr lang="ar-EG" b="1" i="0" u="none" strike="noStrike" baseline="0" dirty="0" smtClean="0">
                <a:latin typeface="SimplifiedArabic-Bold"/>
              </a:rPr>
              <a:t>المحتوي علي بقايا عضوية، وتحدث به تلفا شديداً حيث تفرز البكتيريا العديد من الأحماض</a:t>
            </a:r>
          </a:p>
          <a:p>
            <a:pPr algn="r"/>
            <a:r>
              <a:rPr lang="ar-EG" b="1" i="0" u="none" strike="noStrike" baseline="0" dirty="0" smtClean="0">
                <a:latin typeface="SimplifiedArabic-Bold"/>
              </a:rPr>
              <a:t>ذات التركيزات المختلفة مثل حمض الكبريتيك و </a:t>
            </a:r>
            <a:r>
              <a:rPr lang="ar-EG" b="1" i="0" u="none" strike="noStrike" baseline="0" dirty="0" err="1" smtClean="0">
                <a:latin typeface="SimplifiedArabic-Bold"/>
              </a:rPr>
              <a:t>النتيريك</a:t>
            </a:r>
            <a:r>
              <a:rPr lang="ar-EG" b="1" i="0" u="none" strike="noStrike" baseline="0" dirty="0" smtClean="0">
                <a:latin typeface="SimplifiedArabic-Bold"/>
              </a:rPr>
              <a:t> </a:t>
            </a:r>
            <a:r>
              <a:rPr lang="ar-EG" b="1" i="0" u="none" strike="noStrike" baseline="0" dirty="0" err="1" smtClean="0">
                <a:latin typeface="SimplifiedArabic-Bold"/>
              </a:rPr>
              <a:t>والأوكساليك</a:t>
            </a:r>
            <a:r>
              <a:rPr lang="ar-EG" b="1" i="0" u="none" strike="noStrike" baseline="0" dirty="0" smtClean="0">
                <a:latin typeface="SimplifiedArabic-Bold"/>
              </a:rPr>
              <a:t> </a:t>
            </a:r>
            <a:r>
              <a:rPr lang="ar-EG" b="1" i="0" u="none" strike="noStrike" baseline="0" dirty="0" err="1" smtClean="0">
                <a:latin typeface="SimplifiedArabic-Bold"/>
              </a:rPr>
              <a:t>واللاكتيك</a:t>
            </a:r>
            <a:r>
              <a:rPr lang="ar-EG" b="1" i="0" u="none" strike="noStrike" baseline="0" dirty="0" smtClean="0">
                <a:latin typeface="SimplifiedArabic-Bold"/>
              </a:rPr>
              <a:t> </a:t>
            </a:r>
            <a:r>
              <a:rPr lang="ar-EG" b="1" i="0" u="none" strike="noStrike" baseline="0" dirty="0" err="1" smtClean="0">
                <a:latin typeface="SimplifiedArabic-Bold"/>
              </a:rPr>
              <a:t>والجلوكونيك</a:t>
            </a:r>
            <a:endParaRPr lang="ar-EG" b="1" i="0" u="none" strike="noStrike" baseline="0" dirty="0" smtClean="0">
              <a:latin typeface="SimplifiedArabic-Bold"/>
            </a:endParaRPr>
          </a:p>
          <a:p>
            <a:pPr algn="r"/>
            <a:r>
              <a:rPr lang="ar-EG" b="1" i="0" u="none" strike="noStrike" baseline="0" dirty="0" smtClean="0">
                <a:latin typeface="SimplifiedArabic-Bold"/>
              </a:rPr>
              <a:t>والستريك، حيث تتفاعل هذه الأحماض مع مكونات الجسم الفخاري وتكون العديد من الأملاح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0487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/>
            <a:r>
              <a:rPr lang="ar-EG" b="1" dirty="0"/>
              <a:t>–التلف الناتج عن الكشف ببيئة التعرض بمواقع الحفائر</a:t>
            </a:r>
          </a:p>
          <a:p>
            <a:pPr algn="r"/>
            <a:r>
              <a:rPr lang="ar-EG" b="1" dirty="0"/>
              <a:t>يعد الكشف عن الآثار الفخارية بصفة خاصة من أخطر المشاكل </a:t>
            </a:r>
            <a:r>
              <a:rPr lang="ar-EG" b="1" dirty="0" err="1"/>
              <a:t>التى</a:t>
            </a:r>
            <a:r>
              <a:rPr lang="ar-EG" b="1" dirty="0"/>
              <a:t> تتعرض لها ، وذلك</a:t>
            </a:r>
          </a:p>
          <a:p>
            <a:pPr algn="r"/>
            <a:r>
              <a:rPr lang="ar-EG" b="1" dirty="0"/>
              <a:t>نتيجة التغير المفاجئ والكبير </a:t>
            </a:r>
            <a:r>
              <a:rPr lang="ar-EG" b="1" dirty="0" err="1"/>
              <a:t>فى</a:t>
            </a:r>
            <a:r>
              <a:rPr lang="ar-EG" b="1" dirty="0"/>
              <a:t> </a:t>
            </a:r>
            <a:r>
              <a:rPr lang="ar-EG" b="1" dirty="0" smtClean="0"/>
              <a:t>درجة الحرارة </a:t>
            </a:r>
            <a:r>
              <a:rPr lang="ar-EG" b="1" dirty="0"/>
              <a:t>والرطوبة بين البيئة </a:t>
            </a:r>
            <a:r>
              <a:rPr lang="ar-EG" b="1" dirty="0" err="1"/>
              <a:t>التى</a:t>
            </a:r>
            <a:r>
              <a:rPr lang="ar-EG" b="1" dirty="0"/>
              <a:t> يوجد بها وبين</a:t>
            </a:r>
          </a:p>
          <a:p>
            <a:pPr algn="r"/>
            <a:r>
              <a:rPr lang="ar-EG" b="1" dirty="0"/>
              <a:t>الجو </a:t>
            </a:r>
            <a:r>
              <a:rPr lang="ar-EG" b="1" dirty="0" err="1"/>
              <a:t>الخارجى</a:t>
            </a:r>
            <a:r>
              <a:rPr lang="ar-EG" b="1" dirty="0"/>
              <a:t> ويمكن تقسيم عوامل التلف </a:t>
            </a:r>
            <a:r>
              <a:rPr lang="ar-EG" b="1" dirty="0" err="1"/>
              <a:t>التى</a:t>
            </a:r>
            <a:r>
              <a:rPr lang="ar-EG" b="1" dirty="0"/>
              <a:t> تتعرض لها الآثار الفخارية بعد الكشف عنها</a:t>
            </a:r>
          </a:p>
          <a:p>
            <a:pPr algn="r"/>
            <a:r>
              <a:rPr lang="ar-EG" b="1" dirty="0"/>
              <a:t>إلى</a:t>
            </a:r>
          </a:p>
          <a:p>
            <a:pPr algn="r"/>
            <a:r>
              <a:rPr lang="ar-EG" b="1" dirty="0"/>
              <a:t>–تلف ناتج عن اختلاف بيئة التعريض عن بيئة الدفن .</a:t>
            </a:r>
          </a:p>
          <a:p>
            <a:pPr algn="r"/>
            <a:r>
              <a:rPr lang="ar-EG" b="1" dirty="0"/>
              <a:t>–تلف ناتج عن أعمال الترميم الخاطئ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03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ar-EG" b="1" i="0" u="none" strike="noStrike" baseline="0" dirty="0" smtClean="0">
                <a:latin typeface="SimplifiedArabic-Bold"/>
              </a:rPr>
              <a:t>ويمكن تقسيم عوامل تلف </a:t>
            </a:r>
            <a:r>
              <a:rPr lang="ar-EG" b="1" i="0" u="none" strike="noStrike" baseline="0" dirty="0" err="1" smtClean="0">
                <a:latin typeface="SimplifiedArabic-Bold"/>
              </a:rPr>
              <a:t>الآثارالفخاريةإلىأربعة</a:t>
            </a:r>
            <a:r>
              <a:rPr lang="ar-EG" b="1" i="0" u="none" strike="noStrike" baseline="0" dirty="0" smtClean="0">
                <a:latin typeface="SimplifiedArabic-Bold"/>
              </a:rPr>
              <a:t> مراحل </a:t>
            </a:r>
            <a:r>
              <a:rPr lang="ar-EG" b="1" i="0" u="none" strike="noStrike" baseline="0" dirty="0" err="1" smtClean="0">
                <a:latin typeface="SimplifiedArabic-Bold"/>
              </a:rPr>
              <a:t>هى</a:t>
            </a:r>
            <a:r>
              <a:rPr lang="ar-EG" b="1" i="0" u="none" strike="noStrike" baseline="0" dirty="0" smtClean="0">
                <a:latin typeface="SimplifiedArabic-Bold"/>
              </a:rPr>
              <a:t> -:</a:t>
            </a:r>
          </a:p>
          <a:p>
            <a:pPr algn="r"/>
            <a:r>
              <a:rPr lang="ar-EG" b="1" i="0" u="none" strike="noStrike" baseline="0" dirty="0" smtClean="0">
                <a:latin typeface="SimplifiedArabic-Bold"/>
              </a:rPr>
              <a:t>–عوامل تلف مرتبطة بالصناعة .</a:t>
            </a:r>
          </a:p>
          <a:p>
            <a:pPr algn="r"/>
            <a:r>
              <a:rPr lang="ar-EG" b="1" i="0" u="none" strike="noStrike" baseline="0" dirty="0" smtClean="0">
                <a:latin typeface="SimplifiedArabic-Bold"/>
              </a:rPr>
              <a:t>–عوامل تلف مرتبطة بالاستخدام " الوظيفة ."</a:t>
            </a:r>
          </a:p>
          <a:p>
            <a:pPr algn="r"/>
            <a:r>
              <a:rPr lang="ar-EG" b="1" i="0" u="none" strike="noStrike" baseline="0" dirty="0" smtClean="0">
                <a:latin typeface="SimplifiedArabic-Bold"/>
              </a:rPr>
              <a:t>–عوامل تلف ناتجة عن الدفن </a:t>
            </a:r>
            <a:r>
              <a:rPr lang="ar-EG" b="1" i="0" u="none" strike="noStrike" baseline="0" dirty="0" err="1" smtClean="0">
                <a:latin typeface="SimplifiedArabic-Bold"/>
              </a:rPr>
              <a:t>فى</a:t>
            </a:r>
            <a:r>
              <a:rPr lang="ar-EG" b="1" i="0" u="none" strike="noStrike" baseline="0" dirty="0" smtClean="0">
                <a:latin typeface="SimplifiedArabic-Bold"/>
              </a:rPr>
              <a:t> التربة .</a:t>
            </a:r>
          </a:p>
          <a:p>
            <a:pPr algn="r"/>
            <a:r>
              <a:rPr lang="ar-EG" b="1" i="0" u="none" strike="noStrike" baseline="0" dirty="0" smtClean="0">
                <a:latin typeface="SimplifiedArabic-Bold"/>
              </a:rPr>
              <a:t>–عوامل تلف يتعرض لها الأثر بعد الكشف عنه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8075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ar-EG" b="1" i="0" u="none" strike="noStrike" baseline="0" dirty="0" smtClean="0">
                <a:latin typeface="SimplifiedArabic-Bold"/>
              </a:rPr>
              <a:t>التلوث الجوي-:</a:t>
            </a:r>
          </a:p>
          <a:p>
            <a:pPr algn="r"/>
            <a:r>
              <a:rPr lang="ar-EG" b="1" i="0" u="none" strike="noStrike" baseline="0" dirty="0" smtClean="0">
                <a:latin typeface="SimplifiedArabic-Bold"/>
              </a:rPr>
              <a:t>على الرغم من إن ظاهرة التلوث الجوي في بعض المناطق إلا انه لا يمكن تجاهله نظرا لأن</a:t>
            </a:r>
          </a:p>
          <a:p>
            <a:pPr algn="r"/>
            <a:r>
              <a:rPr lang="ar-EG" b="1" i="0" u="none" strike="noStrike" baseline="0" dirty="0" smtClean="0">
                <a:latin typeface="SimplifiedArabic-Bold"/>
              </a:rPr>
              <a:t>الرياح تقوم بحمل هذه الملوثات من المناطق الصناعية المجاورة أو البعيدة ثم تقوم</a:t>
            </a:r>
          </a:p>
          <a:p>
            <a:pPr algn="r"/>
            <a:r>
              <a:rPr lang="ar-EG" b="1" i="0" u="none" strike="noStrike" baseline="0" dirty="0" smtClean="0">
                <a:latin typeface="SimplifiedArabic-Bold"/>
              </a:rPr>
              <a:t>بترسيبها إلى أسطح الأثر مما يؤدي إلى العديد من المشاكل عند توفر الظروف المناسبة،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727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r"/>
            <a:r>
              <a:rPr lang="ar-EG" b="1" i="0" u="none" strike="noStrike" baseline="0" dirty="0" smtClean="0">
                <a:latin typeface="SimplifiedArabic-Bold"/>
              </a:rPr>
              <a:t>العيوب الناتجة عن عملية الحرق</a:t>
            </a:r>
          </a:p>
          <a:p>
            <a:pPr algn="r"/>
            <a:r>
              <a:rPr lang="ar-EG" b="1" i="0" u="none" strike="noStrike" baseline="0" dirty="0" smtClean="0">
                <a:latin typeface="SimplifiedArabic-Bold"/>
              </a:rPr>
              <a:t>وغالبا ما يصاحب عملية الحرق تغيرات فيزيائية وكيميائية مثل تحول الماء إلي بخار ماء، أو</a:t>
            </a:r>
          </a:p>
          <a:p>
            <a:pPr algn="r"/>
            <a:r>
              <a:rPr lang="ar-EG" b="1" i="0" u="none" strike="noStrike" baseline="0" dirty="0" smtClean="0">
                <a:latin typeface="SimplifiedArabic-Bold"/>
              </a:rPr>
              <a:t>والتي يتواجد عندها ،</a:t>
            </a:r>
            <a:r>
              <a:rPr lang="en-US" b="1" i="0" u="none" strike="noStrike" baseline="0" dirty="0" smtClean="0">
                <a:latin typeface="SimplifiedArabic-Bold"/>
              </a:rPr>
              <a:t>º </a:t>
            </a:r>
            <a:r>
              <a:rPr lang="ar-EG" b="1" i="0" u="none" strike="noStrike" baseline="0" dirty="0" smtClean="0">
                <a:latin typeface="SimplifiedArabic-Bold"/>
              </a:rPr>
              <a:t>فقد الماء المتحد كيميائيا، وغالبا ما تظهر تلك التغيرات عند ٥٧٣ م</a:t>
            </a:r>
          </a:p>
          <a:p>
            <a:pPr algn="r"/>
            <a:r>
              <a:rPr lang="ar-EG" b="1" i="0" u="none" strike="noStrike" baseline="0" dirty="0" smtClean="0">
                <a:latin typeface="SimplifiedArabic-Bold"/>
              </a:rPr>
              <a:t>مركب أو أكثر ذو تركيب معدني يختلف عن المركب الأصلي، مثل احتراق المادة العضوية إلي</a:t>
            </a:r>
          </a:p>
          <a:p>
            <a:pPr algn="r"/>
            <a:r>
              <a:rPr lang="ar-EG" b="1" i="0" u="none" strike="noStrike" baseline="0" dirty="0" smtClean="0">
                <a:latin typeface="SimplifiedArabic-Bold"/>
              </a:rPr>
              <a:t>أو تحول الكوارتز إلي ألفا أو بيتا كوارتز، أو تكون ، </a:t>
            </a:r>
            <a:r>
              <a:rPr lang="en-US" b="1" i="0" u="none" strike="noStrike" baseline="0" dirty="0" smtClean="0">
                <a:latin typeface="SimplifiedArabic-Bold"/>
              </a:rPr>
              <a:t>CO </a:t>
            </a:r>
            <a:r>
              <a:rPr lang="ar-EG" b="1" i="0" u="none" strike="noStrike" baseline="0" dirty="0" smtClean="0">
                <a:latin typeface="SimplifiedArabic-Bold"/>
              </a:rPr>
              <a:t>ثاني أكسيد الكربون </a:t>
            </a:r>
            <a:r>
              <a:rPr lang="ar-EG" sz="1600" b="1" i="0" u="none" strike="noStrike" baseline="0" dirty="0" smtClean="0">
                <a:latin typeface="SimplifiedArabic-Bold"/>
              </a:rPr>
              <a:t>2</a:t>
            </a:r>
          </a:p>
          <a:p>
            <a:pPr algn="r"/>
            <a:r>
              <a:rPr lang="ar-EG" b="1" i="0" u="none" strike="noStrike" baseline="0" dirty="0" smtClean="0">
                <a:latin typeface="SimplifiedArabic-Bold"/>
              </a:rPr>
              <a:t>أطوار زجاجية مختلفة ويتوقف تأثير عملية الحرق علي عدة عوامل مثل التركيب المعدني</a:t>
            </a:r>
          </a:p>
          <a:p>
            <a:pPr algn="r"/>
            <a:r>
              <a:rPr lang="ar-EG" b="1" i="0" u="none" strike="noStrike" baseline="0" dirty="0" smtClean="0">
                <a:latin typeface="SimplifiedArabic-Bold"/>
              </a:rPr>
              <a:t>والكيميائي، وحجم الحبيبات، و توزيعها، ودرجة حرارة الحرق، وجو الحرق، ومدة الحرق</a:t>
            </a:r>
          </a:p>
          <a:p>
            <a:pPr algn="r"/>
            <a:r>
              <a:rPr lang="ar-EG" b="1" i="0" u="none" strike="noStrike" baseline="0" dirty="0" smtClean="0">
                <a:latin typeface="SimplifiedArabic-Bold"/>
              </a:rPr>
              <a:t>فعدم تجانس المادة الخام وهي الطفلة واحتواءها علي العديد من الشوائب بالإضافة إلي</a:t>
            </a:r>
          </a:p>
          <a:p>
            <a:pPr algn="r"/>
            <a:r>
              <a:rPr lang="ar-EG" b="1" i="0" u="none" strike="noStrike" baseline="0" dirty="0" smtClean="0">
                <a:latin typeface="SimplifiedArabic-Bold"/>
              </a:rPr>
              <a:t>المواد المالئة العضوية وغير العضوية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862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r"/>
            <a:r>
              <a:rPr lang="en-US" b="1" i="0" u="none" strike="noStrike" baseline="0" dirty="0" smtClean="0">
                <a:latin typeface="SimplifiedArabic-Bold"/>
              </a:rPr>
              <a:t>Cracks –</a:t>
            </a:r>
            <a:r>
              <a:rPr lang="ar-EG" b="1" i="0" u="none" strike="noStrike" baseline="0" dirty="0" smtClean="0">
                <a:latin typeface="SimplifiedArabic-Bold"/>
              </a:rPr>
              <a:t>الشروخ</a:t>
            </a:r>
          </a:p>
          <a:p>
            <a:pPr algn="r"/>
            <a:r>
              <a:rPr lang="ar-EG" b="1" i="0" u="none" strike="noStrike" baseline="0" dirty="0" smtClean="0">
                <a:latin typeface="SimplifiedArabic-Bold"/>
              </a:rPr>
              <a:t>وتنتج الشروخ </a:t>
            </a:r>
            <a:r>
              <a:rPr lang="ar-EG" b="1" i="0" u="none" strike="noStrike" baseline="0" dirty="0" err="1" smtClean="0">
                <a:latin typeface="SimplifiedArabic-Bold"/>
              </a:rPr>
              <a:t>فى</a:t>
            </a:r>
            <a:r>
              <a:rPr lang="ar-EG" b="1" i="0" u="none" strike="noStrike" baseline="0" dirty="0" smtClean="0">
                <a:latin typeface="SimplifiedArabic-Bold"/>
              </a:rPr>
              <a:t> القطعة من الضغوط الميكانيكية وكذلك من التمدد والانكماش وتظهر</a:t>
            </a:r>
          </a:p>
          <a:p>
            <a:pPr algn="r"/>
            <a:r>
              <a:rPr lang="ar-EG" b="1" i="0" u="none" strike="noStrike" baseline="0" dirty="0" smtClean="0">
                <a:latin typeface="SimplifiedArabic-Bold"/>
              </a:rPr>
              <a:t>الشروخ عندما تكون الضغوط أكبر مما تتحمله القطعة ،إن العديد من الشروخ تنشأ نتيجة</a:t>
            </a:r>
          </a:p>
          <a:p>
            <a:pPr algn="r"/>
            <a:r>
              <a:rPr lang="ar-EG" b="1" i="0" u="none" strike="noStrike" baseline="0" dirty="0" smtClean="0">
                <a:latin typeface="SimplifiedArabic-Bold"/>
              </a:rPr>
              <a:t>الضغط الناشئ عن تبخر الماء أو احتراق المواد العضوية ، حيث يسبب تولد تلك الضغوط</a:t>
            </a:r>
          </a:p>
          <a:p>
            <a:pPr algn="r"/>
            <a:r>
              <a:rPr lang="ar-EG" b="1" i="0" u="none" strike="noStrike" baseline="0" dirty="0" smtClean="0">
                <a:latin typeface="SimplifiedArabic-Bold"/>
              </a:rPr>
              <a:t>زيادة التغيرات الفيزيائية للجسم أثناء الحريق، ويعتبر ضغط بخار الماء أكثر خطورة من</a:t>
            </a:r>
          </a:p>
          <a:p>
            <a:pPr algn="r"/>
            <a:r>
              <a:rPr lang="ar-EG" b="1" i="0" u="none" strike="noStrike" baseline="0" dirty="0" smtClean="0">
                <a:latin typeface="SimplifiedArabic-Bold"/>
              </a:rPr>
              <a:t>ضغط البخار الناجم عن احتراق المواد العضوية مثل التبن المقرط أو القش أو روث الحيوان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52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r"/>
            <a:r>
              <a:rPr lang="en-US" b="1" i="0" u="none" strike="noStrike" baseline="0" dirty="0" smtClean="0">
                <a:latin typeface="SimplifiedArabic-Bold"/>
              </a:rPr>
              <a:t>Warping </a:t>
            </a:r>
            <a:r>
              <a:rPr lang="ar-EG" b="1" i="0" u="none" strike="noStrike" baseline="0" dirty="0" smtClean="0">
                <a:latin typeface="SimplifiedArabic-Bold"/>
              </a:rPr>
              <a:t>الالتواء</a:t>
            </a:r>
          </a:p>
          <a:p>
            <a:pPr algn="r"/>
            <a:r>
              <a:rPr lang="ar-EG" b="1" i="0" u="none" strike="noStrike" baseline="0" dirty="0" smtClean="0">
                <a:latin typeface="SimplifiedArabic-Bold"/>
              </a:rPr>
              <a:t>إن الالتواء الذى يحدث أثناء الجفاف يكون نتيجة الانكماش غير </a:t>
            </a:r>
            <a:r>
              <a:rPr lang="ar-EG" b="1" i="0" u="none" strike="noStrike" baseline="0" dirty="0" err="1" smtClean="0">
                <a:latin typeface="SimplifiedArabic-Bold"/>
              </a:rPr>
              <a:t>المتساوى</a:t>
            </a:r>
            <a:r>
              <a:rPr lang="ar-EG" b="1" i="0" u="none" strike="noStrike" baseline="0" dirty="0" smtClean="0">
                <a:latin typeface="SimplifiedArabic-Bold"/>
              </a:rPr>
              <a:t> وذلك بسبب</a:t>
            </a:r>
          </a:p>
          <a:p>
            <a:pPr algn="r"/>
            <a:r>
              <a:rPr lang="ar-EG" b="1" i="0" u="none" strike="noStrike" baseline="0" dirty="0" smtClean="0">
                <a:latin typeface="SimplifiedArabic-Bold"/>
              </a:rPr>
              <a:t>اختلاف محتوى الماء</a:t>
            </a:r>
            <a:r>
              <a:rPr lang="ar-EG" sz="1600" b="1" i="0" u="none" strike="noStrike" baseline="0" dirty="0" smtClean="0">
                <a:latin typeface="SimplifiedArabic-Bold"/>
              </a:rPr>
              <a:t>) </a:t>
            </a:r>
            <a:r>
              <a:rPr lang="ar-EG" b="1" i="0" u="none" strike="noStrike" baseline="0" dirty="0" smtClean="0">
                <a:latin typeface="SimplifiedArabic-Bold"/>
              </a:rPr>
              <a:t>وكذلك تساعد تيارات الهواء على حدوث الالتواء ،بالإضافة إلى ذلك</a:t>
            </a:r>
          </a:p>
          <a:p>
            <a:pPr algn="r"/>
            <a:r>
              <a:rPr lang="ar-EG" b="1" i="0" u="none" strike="noStrike" baseline="0" dirty="0" smtClean="0">
                <a:latin typeface="SimplifiedArabic-Bold"/>
              </a:rPr>
              <a:t>فإن اختلاف سمك جدار البدن والقاعدة والتجفيف والحرق السريع يؤدى كل ذلك إلى حدوث</a:t>
            </a:r>
          </a:p>
          <a:p>
            <a:pPr algn="r"/>
            <a:r>
              <a:rPr lang="ar-EG" b="1" i="0" u="none" strike="noStrike" baseline="0" dirty="0" smtClean="0">
                <a:latin typeface="SimplifiedArabic-Bold"/>
              </a:rPr>
              <a:t>الالتواء</a:t>
            </a:r>
            <a:r>
              <a:rPr lang="ar-EG" sz="1600" b="1" i="0" u="none" strike="noStrike" baseline="0" dirty="0" smtClean="0">
                <a:latin typeface="SimplifiedArabic-Bold"/>
              </a:rPr>
              <a:t>)</a:t>
            </a:r>
          </a:p>
          <a:p>
            <a:pPr algn="r"/>
            <a:r>
              <a:rPr lang="ar-EG" b="1" i="0" u="none" strike="noStrike" baseline="0" dirty="0" smtClean="0">
                <a:latin typeface="SimplifiedArabic-Bold"/>
              </a:rPr>
              <a:t>يؤدي الانكماش المختلف يؤدى إلى حدوث الالتواء وذلك لعدة أسباب منها </a:t>
            </a:r>
            <a:r>
              <a:rPr lang="ar-EG" b="1" i="0" u="none" strike="noStrike" baseline="0" dirty="0" err="1" smtClean="0">
                <a:latin typeface="SimplifiedArabic-Bold"/>
              </a:rPr>
              <a:t>إختلاف</a:t>
            </a:r>
            <a:r>
              <a:rPr lang="ar-EG" b="1" i="0" u="none" strike="noStrike" baseline="0" dirty="0" smtClean="0">
                <a:latin typeface="SimplifiedArabic-Bold"/>
              </a:rPr>
              <a:t> معدل فقد</a:t>
            </a:r>
          </a:p>
          <a:p>
            <a:pPr algn="r"/>
            <a:r>
              <a:rPr lang="ar-EG" b="1" i="0" u="none" strike="noStrike" baseline="0" dirty="0" smtClean="0">
                <a:latin typeface="SimplifiedArabic-Bold"/>
              </a:rPr>
              <a:t>الماء من السطح والجزء </a:t>
            </a:r>
            <a:r>
              <a:rPr lang="ar-EG" b="1" i="0" u="none" strike="noStrike" baseline="0" dirty="0" err="1" smtClean="0">
                <a:latin typeface="SimplifiedArabic-Bold"/>
              </a:rPr>
              <a:t>الداخلى</a:t>
            </a:r>
            <a:r>
              <a:rPr lang="ar-EG" b="1" i="0" u="none" strike="noStrike" baseline="0" dirty="0" smtClean="0">
                <a:latin typeface="SimplifiedArabic-Bold"/>
              </a:rPr>
              <a:t> كذلك التوزيع غير </a:t>
            </a:r>
            <a:r>
              <a:rPr lang="ar-EG" b="1" i="0" u="none" strike="noStrike" baseline="0" dirty="0" err="1" smtClean="0">
                <a:latin typeface="SimplifiedArabic-Bold"/>
              </a:rPr>
              <a:t>المتساوى</a:t>
            </a:r>
            <a:r>
              <a:rPr lang="ar-EG" b="1" i="0" u="none" strike="noStrike" baseline="0" dirty="0" smtClean="0">
                <a:latin typeface="SimplifiedArabic-Bold"/>
              </a:rPr>
              <a:t> للماء داخل الجزئيات</a:t>
            </a:r>
          </a:p>
          <a:p>
            <a:pPr algn="r"/>
            <a:r>
              <a:rPr lang="ar-EG" b="1" i="0" u="none" strike="noStrike" baseline="0" dirty="0" err="1" smtClean="0">
                <a:latin typeface="SimplifiedArabic-Bold"/>
              </a:rPr>
              <a:t>وبالتالى</a:t>
            </a:r>
            <a:r>
              <a:rPr lang="ar-EG" b="1" i="0" u="none" strike="noStrike" baseline="0" dirty="0" smtClean="0">
                <a:latin typeface="SimplifiedArabic-Bold"/>
              </a:rPr>
              <a:t> الانكماش الكلى لكونه غير </a:t>
            </a:r>
            <a:r>
              <a:rPr lang="ar-EG" b="1" i="0" u="none" strike="noStrike" baseline="0" dirty="0" err="1" smtClean="0">
                <a:latin typeface="SimplifiedArabic-Bold"/>
              </a:rPr>
              <a:t>متساوى</a:t>
            </a:r>
            <a:r>
              <a:rPr lang="ar-EG" b="1" i="0" u="none" strike="noStrike" baseline="0" dirty="0" smtClean="0">
                <a:latin typeface="SimplifiedArabic-Bold"/>
              </a:rPr>
              <a:t> أيضا فإنه يتأثر بترتيب الجزئيات أثناء التشكيل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568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ar-EG" b="1" i="0" u="none" strike="noStrike" baseline="0" dirty="0" smtClean="0">
                <a:latin typeface="SimplifiedArabic-Bold"/>
              </a:rPr>
              <a:t>,ومن اهم اسباب الالتواء ما يلي :</a:t>
            </a:r>
          </a:p>
          <a:p>
            <a:pPr algn="r"/>
            <a:r>
              <a:rPr lang="ar-EG" b="1" i="0" u="none" strike="noStrike" baseline="0" dirty="0" smtClean="0">
                <a:latin typeface="SimplifiedArabic-Bold"/>
              </a:rPr>
              <a:t>قد يرجع سبب الالتواء إلي عملية التجفيف نتيجة انكماش التجفيف غير المتجانس، ويظهر</a:t>
            </a:r>
          </a:p>
          <a:p>
            <a:pPr algn="r"/>
            <a:r>
              <a:rPr lang="ar-EG" b="1" i="0" u="none" strike="noStrike" baseline="0" dirty="0" smtClean="0">
                <a:latin typeface="SimplifiedArabic-Bold"/>
              </a:rPr>
              <a:t>بوضوح في القطع الطينية المشكلة بالبناء باللوالب أو الألواح الطينية، حيث يحوي السطح</a:t>
            </a:r>
          </a:p>
          <a:p>
            <a:pPr algn="r"/>
            <a:r>
              <a:rPr lang="ar-EG" b="1" i="0" u="none" strike="noStrike" baseline="0" dirty="0" smtClean="0">
                <a:latin typeface="SimplifiedArabic-Bold"/>
              </a:rPr>
              <a:t>الخارجي محتوي مائي أقل من الداخلي، ولذلك يجف السطح الخارجي بسرعة كبيرة مما</a:t>
            </a:r>
          </a:p>
          <a:p>
            <a:pPr algn="r"/>
            <a:r>
              <a:rPr lang="ar-EG" b="1" i="0" u="none" strike="noStrike" baseline="0" dirty="0" smtClean="0">
                <a:latin typeface="SimplifiedArabic-Bold"/>
              </a:rPr>
              <a:t>يسبب تقوس والتواء السطح نحو الداخل ويزداد الالتواء بالحرق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540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en-US" b="1" i="0" u="none" strike="noStrike" baseline="0" dirty="0" err="1" smtClean="0">
                <a:latin typeface="SimplifiedArabic-Bold"/>
              </a:rPr>
              <a:t>Dunting</a:t>
            </a:r>
            <a:r>
              <a:rPr lang="en-US" b="1" i="0" u="none" strike="noStrike" baseline="0" dirty="0" smtClean="0">
                <a:latin typeface="SimplifiedArabic-Bold"/>
              </a:rPr>
              <a:t> : -</a:t>
            </a:r>
            <a:r>
              <a:rPr lang="ar-EG" b="1" i="0" u="none" strike="noStrike" baseline="0" dirty="0" smtClean="0">
                <a:latin typeface="SimplifiedArabic-Bold"/>
              </a:rPr>
              <a:t> التفلق</a:t>
            </a:r>
          </a:p>
          <a:p>
            <a:pPr algn="r"/>
            <a:r>
              <a:rPr lang="ar-EG" b="1" i="0" u="none" strike="noStrike" baseline="0" dirty="0" smtClean="0">
                <a:latin typeface="SimplifiedArabic-Bold"/>
              </a:rPr>
              <a:t>أن بدايتها الأولي تنشأ أثناء عملية التجفيف الخاطئ، وهي ظاهرة تشرخ ناجمة عن نشأة</a:t>
            </a:r>
          </a:p>
          <a:p>
            <a:pPr algn="r"/>
            <a:r>
              <a:rPr lang="ar-EG" b="1" i="0" u="none" strike="noStrike" baseline="0" dirty="0" smtClean="0">
                <a:latin typeface="SimplifiedArabic-Bold"/>
              </a:rPr>
              <a:t>العديد من الشروخ الشعرية والدقيقة عند حواف الجسم، التي جفت بسرعة بدرجة أكبر</a:t>
            </a:r>
          </a:p>
          <a:p>
            <a:pPr algn="r"/>
            <a:r>
              <a:rPr lang="ar-EG" b="1" i="0" u="none" strike="noStrike" baseline="0" dirty="0" smtClean="0">
                <a:latin typeface="SimplifiedArabic-Bold"/>
              </a:rPr>
              <a:t>عن باقي أجزاء الجسم وتتشابه أسباب التفلق مع أسباب </a:t>
            </a:r>
            <a:r>
              <a:rPr lang="ar-EG" b="1" i="0" u="none" strike="noStrike" baseline="0" dirty="0" err="1" smtClean="0">
                <a:latin typeface="SimplifiedArabic-Bold"/>
              </a:rPr>
              <a:t>الألتواء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852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/>
            <a:r>
              <a:rPr lang="ar-EG" b="1" i="0" u="none" strike="noStrike" baseline="0" dirty="0" smtClean="0">
                <a:latin typeface="SimplifiedArabic-Bold"/>
              </a:rPr>
              <a:t>اللب الأسود أو الرمادي:</a:t>
            </a:r>
          </a:p>
          <a:p>
            <a:pPr algn="r"/>
            <a:r>
              <a:rPr lang="ar-EG" b="1" i="0" u="none" strike="noStrike" baseline="0" dirty="0" smtClean="0">
                <a:latin typeface="SimplifiedArabic-Bold"/>
              </a:rPr>
              <a:t>وهو بذلك يشير إلي انخفاض درجة حرارة الحرق إلي الدرجة التي لم تسمح بأكسدة المواد</a:t>
            </a:r>
          </a:p>
          <a:p>
            <a:pPr algn="r"/>
            <a:r>
              <a:rPr lang="ar-EG" b="1" i="0" u="none" strike="noStrike" baseline="0" dirty="0" smtClean="0">
                <a:latin typeface="SimplifiedArabic-Bold"/>
              </a:rPr>
              <a:t>العضوية، ويعتمد تكون اللب الأسود علي درجة حرارة وجو الحرق، حيث يتكون اللب</a:t>
            </a:r>
          </a:p>
          <a:p>
            <a:pPr algn="r"/>
            <a:r>
              <a:rPr lang="ar-EG" b="1" i="0" u="none" strike="noStrike" baseline="0" dirty="0" smtClean="0">
                <a:latin typeface="SimplifiedArabic-Bold"/>
              </a:rPr>
              <a:t>الأسود في الجو المختزل ، وعلي نوع معادن الطفلة، فالطفلات الكروية تحتوي علي نسبة</a:t>
            </a:r>
          </a:p>
          <a:p>
            <a:pPr algn="r"/>
            <a:r>
              <a:rPr lang="ar-EG" b="1" i="0" u="none" strike="noStrike" baseline="0" dirty="0" smtClean="0">
                <a:latin typeface="SimplifiedArabic-Bold"/>
              </a:rPr>
              <a:t>عالية من المواد العضوية، وكذلك علي المواد المالئة المضافة مثل التبن المقرط أو القش</a:t>
            </a:r>
          </a:p>
          <a:p>
            <a:pPr algn="r"/>
            <a:r>
              <a:rPr lang="ar-EG" b="1" i="0" u="none" strike="noStrike" baseline="0" dirty="0" smtClean="0">
                <a:latin typeface="SimplifiedArabic-Bold"/>
              </a:rPr>
              <a:t>أو روث الحيوان وكذلك أيضا علي سمك الجدران،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55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r>
              <a:rPr lang="ar-EG" b="1" i="0" u="none" strike="noStrike" baseline="0" dirty="0" smtClean="0">
                <a:latin typeface="SimplifiedArabic-Bold"/>
              </a:rPr>
              <a:t>التبقع:</a:t>
            </a:r>
          </a:p>
          <a:p>
            <a:pPr algn="r"/>
            <a:r>
              <a:rPr lang="ar-EG" b="1" i="0" u="none" strike="noStrike" baseline="0" dirty="0" smtClean="0">
                <a:latin typeface="SimplifiedArabic-Bold"/>
              </a:rPr>
              <a:t>وكان الوقود المستخدم عبارة عن عصافة وروث حيوان وقش وخشب وبوص وحلفاء</a:t>
            </a:r>
          </a:p>
          <a:p>
            <a:pPr algn="r"/>
            <a:r>
              <a:rPr lang="ar-EG" b="1" i="0" u="none" strike="noStrike" baseline="0" dirty="0" smtClean="0">
                <a:latin typeface="SimplifiedArabic-Bold"/>
              </a:rPr>
              <a:t>وسمار ، وكان جو الحرق ما بين جو مؤكسد ومختزل، لذلك كان السطح يتبقع بالسناج</a:t>
            </a:r>
          </a:p>
          <a:p>
            <a:pPr algn="r"/>
            <a:r>
              <a:rPr lang="ar-EG" b="1" i="0" u="none" strike="noStrike" baseline="0" dirty="0" smtClean="0">
                <a:latin typeface="SimplifiedArabic-Bold"/>
              </a:rPr>
              <a:t>والذي غالبا ما يحوي لب طفلي وهذا يشير حسب إلي تأثير الحرق غير المنتظم أو ،</a:t>
            </a:r>
            <a:r>
              <a:rPr lang="en-US" b="1" i="0" u="none" strike="noStrike" baseline="0" dirty="0" smtClean="0">
                <a:latin typeface="SimplifiedArabic-Bold"/>
              </a:rPr>
              <a:t>Soot</a:t>
            </a:r>
          </a:p>
          <a:p>
            <a:pPr algn="r"/>
            <a:r>
              <a:rPr lang="ar-EG" b="1" i="0" u="none" strike="noStrike" baseline="0" dirty="0" smtClean="0">
                <a:latin typeface="SimplifiedArabic-Bold"/>
              </a:rPr>
              <a:t>تأثير الدخان الكثيف للوقود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93054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1357</Words>
  <Application>Microsoft Office PowerPoint</Application>
  <PresentationFormat>عرض على الشاشة (3:4)‏</PresentationFormat>
  <Paragraphs>118</Paragraphs>
  <Slides>20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20</vt:i4>
      </vt:variant>
    </vt:vector>
  </HeadingPairs>
  <TitlesOfParts>
    <vt:vector size="21" baseType="lpstr">
      <vt:lpstr>نسق Office</vt:lpstr>
      <vt:lpstr>علاج وصيانة الفخار والخزف والسيراميك والزجاج الاثري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علاج وصيانة الفخار والخزف والسيراميك والزجاج الاثري</dc:title>
  <dc:creator>dell</dc:creator>
  <cp:lastModifiedBy>dell</cp:lastModifiedBy>
  <cp:revision>24</cp:revision>
  <dcterms:created xsi:type="dcterms:W3CDTF">2020-03-15T05:58:54Z</dcterms:created>
  <dcterms:modified xsi:type="dcterms:W3CDTF">2020-03-15T06:44:01Z</dcterms:modified>
</cp:coreProperties>
</file>