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AAA2CC9-B668-453E-A7C1-1E1D73F89BA2}" type="datetimeFigureOut">
              <a:rPr lang="en-US" smtClean="0"/>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2237565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AAA2CC9-B668-453E-A7C1-1E1D73F89BA2}" type="datetimeFigureOut">
              <a:rPr lang="en-US" smtClean="0"/>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583174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AAA2CC9-B668-453E-A7C1-1E1D73F89BA2}" type="datetimeFigureOut">
              <a:rPr lang="en-US" smtClean="0"/>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13144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AAA2CC9-B668-453E-A7C1-1E1D73F89BA2}" type="datetimeFigureOut">
              <a:rPr lang="en-US" smtClean="0"/>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382393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AAA2CC9-B668-453E-A7C1-1E1D73F89BA2}" type="datetimeFigureOut">
              <a:rPr lang="en-US" smtClean="0"/>
              <a:t>3/15/2020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147125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AAA2CC9-B668-453E-A7C1-1E1D73F89BA2}" type="datetimeFigureOut">
              <a:rPr lang="en-US" smtClean="0"/>
              <a:t>3/15/2020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132813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AAA2CC9-B668-453E-A7C1-1E1D73F89BA2}" type="datetimeFigureOut">
              <a:rPr lang="en-US" smtClean="0"/>
              <a:t>3/15/2020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67532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AAA2CC9-B668-453E-A7C1-1E1D73F89BA2}" type="datetimeFigureOut">
              <a:rPr lang="en-US" smtClean="0"/>
              <a:t>3/15/2020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300306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AAA2CC9-B668-453E-A7C1-1E1D73F89BA2}" type="datetimeFigureOut">
              <a:rPr lang="en-US" smtClean="0"/>
              <a:t>3/15/2020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196739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AAA2CC9-B668-453E-A7C1-1E1D73F89BA2}" type="datetimeFigureOut">
              <a:rPr lang="en-US" smtClean="0"/>
              <a:t>3/15/2020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2125313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AAA2CC9-B668-453E-A7C1-1E1D73F89BA2}" type="datetimeFigureOut">
              <a:rPr lang="en-US" smtClean="0"/>
              <a:t>3/15/2020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313E060-1BDB-4F8E-AD99-64AEF349F642}" type="slidenum">
              <a:rPr lang="en-US" smtClean="0"/>
              <a:t>‹#›</a:t>
            </a:fld>
            <a:endParaRPr lang="en-US"/>
          </a:p>
        </p:txBody>
      </p:sp>
    </p:spTree>
    <p:extLst>
      <p:ext uri="{BB962C8B-B14F-4D97-AF65-F5344CB8AC3E}">
        <p14:creationId xmlns:p14="http://schemas.microsoft.com/office/powerpoint/2010/main" val="3038453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A2CC9-B668-453E-A7C1-1E1D73F89BA2}" type="datetimeFigureOut">
              <a:rPr lang="en-US" smtClean="0"/>
              <a:t>3/15/2020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3E060-1BDB-4F8E-AD99-64AEF349F642}" type="slidenum">
              <a:rPr lang="en-US" smtClean="0"/>
              <a:t>‹#›</a:t>
            </a:fld>
            <a:endParaRPr lang="en-US"/>
          </a:p>
        </p:txBody>
      </p:sp>
    </p:spTree>
    <p:extLst>
      <p:ext uri="{BB962C8B-B14F-4D97-AF65-F5344CB8AC3E}">
        <p14:creationId xmlns:p14="http://schemas.microsoft.com/office/powerpoint/2010/main" val="170388774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r.wikipedia.org/wiki/%D9%84%D8%AF%D8%A7%D8%A6%D9%86" TargetMode="External"/><Relationship Id="rId2" Type="http://schemas.openxmlformats.org/officeDocument/2006/relationships/hyperlink" Target="http://ar.wikipedia.org/w/index.php?title=%D8%A3%D8%A8%D8%A7%D9%86%D9%88%D8%B3&amp;action=edit&amp;redlink=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3.bp.blogspot.com/-h3htkApA3eM/U9T7lgJxkwI/AAAAAAAAAH8/gQQnYZvy2jQ/s1600/%D9%81%D9%88%D8%B7%D8%A9.jp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3.bp.blogspot.com/-0kBiVMIDlp0/U9T7lmtoeVI/AAAAAAAAAH4/DEGke4QaqA8/s1600/%D9%84%D9%88%D8%AD%D8%A9+%D8%AE%D8%B4%D8%A8%D9%8A%D8%A9+%D9%85%D8%A7%D8%A6%D9%84%D8%A9.jp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4.bp.blogspot.com/-BCbUIG9GEMA/U9T7m2S5AVI/AAAAAAAAAII/wPxfCVDFeJU/s1600/%D9%85%D8%AB%D9%84%D8%AB%D8%A7%D8%AA+%D8%A7%D9%84%D8%B1%D8%B3%D9%85.jp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4.bp.blogspot.com/-meFwzVBJ0hY/U9T7mlJxmbI/AAAAAAAAAIE/nvLmEZfLssU/s1600/%D9%85%D8%B3%D8%B7%D8%B1%D8%A9+%D8%AD%D8%B1%D9%81+%D8%AA%D9%8A.gi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2.bp.blogspot.com/-f27IiFwH1yU/U9T7mp88YhI/AAAAAAAAAIQ/eMS8qTQaxxY/s1600/%D9%85%D8%B3%D8%B7%D8%B1%D8%A9+%D8%B4%D9%81%D8%A7%D9%81%D8%A9.jp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2.bp.blogspot.com/-EVQQncQGeSQ/U9T7nXbUBOI/AAAAAAAAAIk/L39A8f9BZLo/s1600/%D9%85%D9%85%D8%AD%D8%A7%D8%A9.jp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4.bp.blogspot.com/-pYCX2lkUdJk/U9T7nr6OZeI/AAAAAAAAAIU/rJqTSi9DRnI/s1600/%D9%85%D9%86%D9%82%D9%84%D8%A9+%D8%B4%D9%81%D8%A7%D9%81%D8%A9.jp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3.bp.blogspot.com/-T19nkjpLNcA/U9VcPgqLr4I/AAAAAAAAAJA/2YqyBxITpkY/s1600/%D8%A3%D9%82%D9%84%D8%A7%D9%85+%D8%B3%D9%86%D9%88%D9%86.jp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4.bp.blogspot.com/-RU2jPCQY63w/U9VcP4tbfzI/AAAAAAAAAI8/c0_2UHxC6U8/s1600/%D8%A7%D9%86%D9%88%D8%A7%D8%B9+%D9%85%D9%86+%D8%A7%D9%84%D8%B4%D8%A8%D9%84%D9%88%D9%86%D8%A7%D8%AA.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1.bp.blogspot.com/-_Qx6JE6SXrk/U9VcQ2Kh8WI/AAAAAAAAAJM/BTxFvvejfW0/s1600/%D8%B4%D8%A8%D9%84%D9%88%D9%86%D8%A9+%D8%AF%D9%88%D8%A7%D8%A6%D8%B1.jp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2.bp.blogspot.com/-wKKipRytlVM/U9VcRUSKMCI/AAAAAAAAAJU/V6fA1dIhQsM/s1600/%D8%B4%D8%A8%D9%84%D9%88%D9%86%D8%A9+%D9%85%D9%86%D8%AD%D9%86%D9%8A%D8%A7%D8%AA.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الرسم المعماري </a:t>
            </a:r>
            <a:endParaRPr lang="en-US" dirty="0"/>
          </a:p>
        </p:txBody>
      </p:sp>
      <p:sp>
        <p:nvSpPr>
          <p:cNvPr id="3" name="عنوان فرعي 2"/>
          <p:cNvSpPr>
            <a:spLocks noGrp="1"/>
          </p:cNvSpPr>
          <p:nvPr>
            <p:ph type="subTitle" idx="1"/>
          </p:nvPr>
        </p:nvSpPr>
        <p:spPr/>
        <p:txBody>
          <a:bodyPr>
            <a:normAutofit fontScale="70000" lnSpcReduction="20000"/>
          </a:bodyPr>
          <a:lstStyle/>
          <a:p>
            <a:pPr algn="r"/>
            <a:r>
              <a:rPr lang="ar-SA" b="1" dirty="0"/>
              <a:t>المعماري هو المسئول عن إيجاد الشكل و </a:t>
            </a:r>
            <a:r>
              <a:rPr lang="ar-SA" b="1" dirty="0" err="1"/>
              <a:t>الحيزات</a:t>
            </a:r>
            <a:r>
              <a:rPr lang="ar-SA" b="1" dirty="0"/>
              <a:t> الفراغية الملائمة للاستعمال</a:t>
            </a:r>
            <a:r>
              <a:rPr lang="en-US" b="1" dirty="0"/>
              <a:t>..</a:t>
            </a:r>
            <a:br>
              <a:rPr lang="en-US" b="1" dirty="0"/>
            </a:br>
            <a:r>
              <a:rPr lang="ar-SA" b="1" dirty="0"/>
              <a:t>و يعرف هذا التخصص بعلم وفن البناء ،و يهتم هذا التخصص بإبداع تصميمات المباني ذات الكفاءة العالية في الأداء ، من حيث التخطيط والإنشاء والإضاءة</a:t>
            </a:r>
            <a:r>
              <a:rPr lang="en-US" b="1" dirty="0"/>
              <a:t> .</a:t>
            </a:r>
            <a:br>
              <a:rPr lang="en-US" b="1" dirty="0"/>
            </a:br>
            <a:endParaRPr lang="en-US" dirty="0"/>
          </a:p>
        </p:txBody>
      </p:sp>
    </p:spTree>
    <p:extLst>
      <p:ext uri="{BB962C8B-B14F-4D97-AF65-F5344CB8AC3E}">
        <p14:creationId xmlns:p14="http://schemas.microsoft.com/office/powerpoint/2010/main" val="2293364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أسس التصميم المعماري</a:t>
            </a:r>
            <a:r>
              <a:rPr lang="en-US" b="1" dirty="0"/>
              <a:t>: Architectural Design Principles•</a:t>
            </a:r>
            <a:br>
              <a:rPr lang="en-US" b="1" dirty="0"/>
            </a:br>
            <a:r>
              <a:rPr lang="ar-SA" b="1" dirty="0"/>
              <a:t>التكوين المعماري</a:t>
            </a:r>
            <a:r>
              <a:rPr lang="en-US" b="1" dirty="0"/>
              <a:t>:Composition</a:t>
            </a:r>
            <a:br>
              <a:rPr lang="en-US" b="1" dirty="0"/>
            </a:br>
            <a:r>
              <a:rPr lang="ar-SA" b="1" dirty="0"/>
              <a:t>الوحدة</a:t>
            </a:r>
            <a:r>
              <a:rPr lang="en-US" b="1" dirty="0"/>
              <a:t>: Unity</a:t>
            </a:r>
            <a:br>
              <a:rPr lang="en-US" b="1" dirty="0"/>
            </a:br>
            <a:r>
              <a:rPr lang="ar-SA" b="1" dirty="0"/>
              <a:t>التوازن المعماري</a:t>
            </a:r>
            <a:r>
              <a:rPr lang="en-US" b="1" dirty="0"/>
              <a:t>: Balance</a:t>
            </a:r>
            <a:br>
              <a:rPr lang="en-US" b="1" dirty="0"/>
            </a:br>
            <a:r>
              <a:rPr lang="ar-SA" b="1" dirty="0"/>
              <a:t>الطابع المعماري</a:t>
            </a:r>
            <a:r>
              <a:rPr lang="en-US" b="1" dirty="0"/>
              <a:t>: Character</a:t>
            </a:r>
            <a:br>
              <a:rPr lang="en-US" b="1" dirty="0"/>
            </a:br>
            <a:r>
              <a:rPr lang="ar-SA" b="1" dirty="0"/>
              <a:t>السيطرة</a:t>
            </a:r>
            <a:r>
              <a:rPr lang="en-US" b="1" dirty="0"/>
              <a:t>: Dominance</a:t>
            </a:r>
            <a:br>
              <a:rPr lang="en-US" b="1" dirty="0"/>
            </a:br>
            <a:r>
              <a:rPr lang="ar-SA" b="1" dirty="0"/>
              <a:t>التعبير المعماري</a:t>
            </a:r>
            <a:r>
              <a:rPr lang="en-US" b="1" dirty="0"/>
              <a:t>: Expression</a:t>
            </a:r>
            <a:br>
              <a:rPr lang="en-US" b="1" dirty="0"/>
            </a:br>
            <a:endParaRPr lang="en-US" dirty="0"/>
          </a:p>
        </p:txBody>
      </p:sp>
    </p:spTree>
    <p:extLst>
      <p:ext uri="{BB962C8B-B14F-4D97-AF65-F5344CB8AC3E}">
        <p14:creationId xmlns:p14="http://schemas.microsoft.com/office/powerpoint/2010/main" val="1705760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العوامل التي تؤثر على نوعية التصميم المعماري</a:t>
            </a:r>
            <a:r>
              <a:rPr lang="en-US" b="1" dirty="0"/>
              <a:t> :</a:t>
            </a:r>
            <a:br>
              <a:rPr lang="en-US" b="1" dirty="0"/>
            </a:br>
            <a:r>
              <a:rPr lang="en-US" b="1" dirty="0"/>
              <a:t>Factors Affecting the Quality of Architectural Design</a:t>
            </a:r>
            <a:br>
              <a:rPr lang="en-US" b="1" dirty="0"/>
            </a:br>
            <a:r>
              <a:rPr lang="ar-SA" b="1" dirty="0"/>
              <a:t>يتوقف تصميم أي بناء على جملة اعتبارات مختلفة أهمها الذوق لكل من المهندس المصمم والمالك ثم يلي بعد ذلك هذه الاعتبارات الهامة التي تلعب دوراً هاماً والتي تؤثر في التصميم وهي: الموقع, التأثيرات المحلية, العوامل الطبيعية, المواد المستعملة للبناء</a:t>
            </a:r>
            <a:endParaRPr lang="en-US" dirty="0"/>
          </a:p>
        </p:txBody>
      </p:sp>
    </p:spTree>
    <p:extLst>
      <p:ext uri="{BB962C8B-B14F-4D97-AF65-F5344CB8AC3E}">
        <p14:creationId xmlns:p14="http://schemas.microsoft.com/office/powerpoint/2010/main" val="610224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مراحل  عملية التصميم تشمل ما يلى : ـ</a:t>
            </a:r>
            <a:endParaRPr lang="en-US" dirty="0"/>
          </a:p>
          <a:p>
            <a:pPr algn="r" rtl="1"/>
            <a:r>
              <a:rPr lang="ar-SA" b="1" dirty="0"/>
              <a:t>1ـ وضع البرامج</a:t>
            </a:r>
            <a:r>
              <a:rPr lang="en-US" b="1" dirty="0"/>
              <a:t>programming </a:t>
            </a:r>
            <a:endParaRPr lang="en-US" dirty="0"/>
          </a:p>
          <a:p>
            <a:pPr algn="r" rtl="1"/>
            <a:r>
              <a:rPr lang="ar-SA" b="1" dirty="0"/>
              <a:t>2ـ التصميم الأولى </a:t>
            </a:r>
            <a:r>
              <a:rPr lang="en-US" b="1" dirty="0"/>
              <a:t>preliminary design </a:t>
            </a:r>
            <a:endParaRPr lang="en-US" dirty="0"/>
          </a:p>
          <a:p>
            <a:pPr algn="r" rtl="1"/>
            <a:r>
              <a:rPr lang="ar-SA" b="1" dirty="0"/>
              <a:t>3ـ التصميم النهائي </a:t>
            </a:r>
            <a:r>
              <a:rPr lang="en-US" b="1" dirty="0"/>
              <a:t>final design </a:t>
            </a:r>
            <a:endParaRPr lang="en-US" dirty="0"/>
          </a:p>
          <a:p>
            <a:pPr algn="r" rtl="1"/>
            <a:r>
              <a:rPr lang="ar-SA" b="1" dirty="0"/>
              <a:t>4 ـالرسومات التنفيذية  </a:t>
            </a:r>
            <a:r>
              <a:rPr lang="en-US" b="1" dirty="0"/>
              <a:t>working drawings </a:t>
            </a:r>
            <a:endParaRPr lang="en-US" dirty="0"/>
          </a:p>
          <a:p>
            <a:pPr algn="r" rtl="1"/>
            <a:r>
              <a:rPr lang="ar-SA" b="1" dirty="0"/>
              <a:t>5ـ الإشراف </a:t>
            </a:r>
            <a:r>
              <a:rPr lang="ar-SA" b="1" dirty="0" err="1"/>
              <a:t>فى</a:t>
            </a:r>
            <a:r>
              <a:rPr lang="ar-SA" b="1" dirty="0"/>
              <a:t> الموقع </a:t>
            </a:r>
            <a:r>
              <a:rPr lang="en-US" b="1" dirty="0"/>
              <a:t>construction supervision </a:t>
            </a:r>
            <a:endParaRPr lang="en-US" dirty="0"/>
          </a:p>
          <a:p>
            <a:pPr algn="r"/>
            <a:endParaRPr lang="en-US" dirty="0"/>
          </a:p>
        </p:txBody>
      </p:sp>
    </p:spTree>
    <p:extLst>
      <p:ext uri="{BB962C8B-B14F-4D97-AF65-F5344CB8AC3E}">
        <p14:creationId xmlns:p14="http://schemas.microsoft.com/office/powerpoint/2010/main" val="1135758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normAutofit lnSpcReduction="10000"/>
          </a:bodyPr>
          <a:lstStyle/>
          <a:p>
            <a:pPr algn="r" rtl="1"/>
            <a:r>
              <a:rPr lang="ar-SA" b="1" dirty="0"/>
              <a:t>بعد أن يحصل المهندس على الموافقة النهائية يبدأ بعمل الرسومات التنفيذية التفصيلية لمفردات المشروع كاملة تهذيب الناتج </a:t>
            </a:r>
            <a:r>
              <a:rPr lang="ar-SA" b="1" dirty="0" err="1"/>
              <a:t>المعمارى</a:t>
            </a:r>
            <a:r>
              <a:rPr lang="ar-SA" b="1" dirty="0"/>
              <a:t> بما فيها الفكرة العامة </a:t>
            </a:r>
            <a:r>
              <a:rPr lang="en-US" b="1" dirty="0"/>
              <a:t>concept</a:t>
            </a:r>
            <a:r>
              <a:rPr lang="ar-SA" b="1" dirty="0"/>
              <a:t>،هذه العملية تنتج على شكل رسومات موضحة من خلال:-</a:t>
            </a:r>
            <a:endParaRPr lang="en-US" dirty="0"/>
          </a:p>
          <a:p>
            <a:pPr algn="r" rtl="1"/>
            <a:r>
              <a:rPr lang="ar-SA" b="1" dirty="0"/>
              <a:t>المسقط الأفقي </a:t>
            </a:r>
            <a:r>
              <a:rPr lang="en-US" b="1" dirty="0"/>
              <a:t>plan</a:t>
            </a:r>
            <a:r>
              <a:rPr lang="ar-SA" b="1" dirty="0"/>
              <a:t> .</a:t>
            </a:r>
            <a:endParaRPr lang="en-US" dirty="0"/>
          </a:p>
          <a:p>
            <a:pPr algn="r" rtl="1"/>
            <a:r>
              <a:rPr lang="ar-SA" b="1" dirty="0"/>
              <a:t>القطاع </a:t>
            </a:r>
            <a:r>
              <a:rPr lang="en-US" b="1" dirty="0"/>
              <a:t>section</a:t>
            </a:r>
            <a:r>
              <a:rPr lang="ar-SA" b="1" dirty="0"/>
              <a:t>  .</a:t>
            </a:r>
            <a:endParaRPr lang="en-US" dirty="0"/>
          </a:p>
          <a:p>
            <a:pPr algn="r" rtl="1"/>
            <a:r>
              <a:rPr lang="ar-SA" b="1" dirty="0"/>
              <a:t>الوا جهات</a:t>
            </a:r>
            <a:r>
              <a:rPr lang="en-US" b="1" dirty="0"/>
              <a:t>elevations</a:t>
            </a:r>
            <a:r>
              <a:rPr lang="ar-SA" b="1" dirty="0"/>
              <a:t>   </a:t>
            </a:r>
            <a:endParaRPr lang="en-US" dirty="0"/>
          </a:p>
          <a:p>
            <a:pPr algn="r" rtl="1"/>
            <a:r>
              <a:rPr lang="ar-SA" b="1" dirty="0"/>
              <a:t>المنظور</a:t>
            </a:r>
            <a:r>
              <a:rPr lang="en-US" b="1" dirty="0"/>
              <a:t>perspective</a:t>
            </a:r>
            <a:r>
              <a:rPr lang="ar-SA" b="1" dirty="0"/>
              <a:t>  .</a:t>
            </a:r>
            <a:endParaRPr lang="en-US" dirty="0"/>
          </a:p>
          <a:p>
            <a:pPr algn="r"/>
            <a:endParaRPr lang="en-US" dirty="0"/>
          </a:p>
        </p:txBody>
      </p:sp>
    </p:spTree>
    <p:extLst>
      <p:ext uri="{BB962C8B-B14F-4D97-AF65-F5344CB8AC3E}">
        <p14:creationId xmlns:p14="http://schemas.microsoft.com/office/powerpoint/2010/main" val="1863442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فالهدف من التصميم المعماري ليس الرسومات بل هي المنشآت التي يتم تصورها مقدما و التعبير عنها في صورة الرسومات المعمارية</a:t>
            </a:r>
            <a:r>
              <a:rPr lang="en-US" b="1" dirty="0"/>
              <a:t>.</a:t>
            </a:r>
            <a:br>
              <a:rPr lang="en-US" b="1" dirty="0"/>
            </a:br>
            <a:endParaRPr lang="en-US" dirty="0"/>
          </a:p>
        </p:txBody>
      </p:sp>
    </p:spTree>
    <p:extLst>
      <p:ext uri="{BB962C8B-B14F-4D97-AF65-F5344CB8AC3E}">
        <p14:creationId xmlns:p14="http://schemas.microsoft.com/office/powerpoint/2010/main" val="2806274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normAutofit fontScale="92500" lnSpcReduction="20000"/>
          </a:bodyPr>
          <a:lstStyle/>
          <a:p>
            <a:pPr algn="r" rtl="1" fontAlgn="base"/>
            <a:r>
              <a:rPr lang="ar-EG" b="1" dirty="0"/>
              <a:t>ادوات الرسم الهندسي:</a:t>
            </a:r>
            <a:endParaRPr lang="en-US" dirty="0"/>
          </a:p>
          <a:p>
            <a:pPr algn="r" rtl="1" fontAlgn="base"/>
            <a:r>
              <a:rPr lang="ar-EG" b="1" dirty="0"/>
              <a:t>1- مسطرة حرف </a:t>
            </a:r>
            <a:r>
              <a:rPr lang="en-US" b="1" dirty="0"/>
              <a:t>T </a:t>
            </a:r>
            <a:r>
              <a:rPr lang="ar-SA" b="1" dirty="0"/>
              <a:t> </a:t>
            </a:r>
            <a:endParaRPr lang="en-US" dirty="0"/>
          </a:p>
          <a:p>
            <a:pPr algn="r" rtl="1" fontAlgn="base"/>
            <a:r>
              <a:rPr lang="ar-SA" b="1" dirty="0"/>
              <a:t>ولها أهمية كبيرة في عملية الرسم، حيث تستعمل لرسم الخطوط الأفقية المتوازية ويجب أن يتم اختيارها جيدًا ويعتنى بها أثناء الاستعمال، كما ويجب أن تحفظ في وضع مناسب في حالة عدم الاستعمال، وتصنع من مواد مختلفة، فمنها مصنوع من الخشب </a:t>
            </a:r>
            <a:r>
              <a:rPr lang="ar-SA" b="1" dirty="0" err="1"/>
              <a:t>الماهوجني</a:t>
            </a:r>
            <a:r>
              <a:rPr lang="ar-SA" b="1" dirty="0"/>
              <a:t> حيث يجهز طرفها بشريط من</a:t>
            </a:r>
            <a:r>
              <a:rPr lang="en-US" b="1" dirty="0"/>
              <a:t> </a:t>
            </a:r>
            <a:r>
              <a:rPr lang="ar-SA" b="1" dirty="0">
                <a:hlinkClick r:id="rId2" tooltip="أبانوس (الصفحة غير موجودة)"/>
              </a:rPr>
              <a:t>الأبانوس</a:t>
            </a:r>
            <a:r>
              <a:rPr lang="ar-SA" b="1" dirty="0"/>
              <a:t>، ومنها ما هو مصنوع من</a:t>
            </a:r>
            <a:r>
              <a:rPr lang="en-US" b="1" dirty="0"/>
              <a:t> </a:t>
            </a:r>
            <a:r>
              <a:rPr lang="ar-SA" b="1" dirty="0">
                <a:hlinkClick r:id="rId3" tooltip="لدائن"/>
              </a:rPr>
              <a:t>البلاستيك</a:t>
            </a:r>
            <a:r>
              <a:rPr lang="en-US" b="1" dirty="0"/>
              <a:t> </a:t>
            </a:r>
            <a:r>
              <a:rPr lang="ar-SA" b="1" dirty="0"/>
              <a:t>الشفاف ،ومنها </a:t>
            </a:r>
            <a:r>
              <a:rPr lang="ar-SA" b="1" dirty="0" smtClean="0"/>
              <a:t>ما</a:t>
            </a:r>
            <a:r>
              <a:rPr lang="ar-EG" b="1" dirty="0" smtClean="0"/>
              <a:t> </a:t>
            </a:r>
            <a:r>
              <a:rPr lang="ar-SA" b="1" dirty="0" smtClean="0"/>
              <a:t>هو </a:t>
            </a:r>
            <a:r>
              <a:rPr lang="ar-SA" b="1" dirty="0"/>
              <a:t>مصنوع من الألومنيوم </a:t>
            </a:r>
            <a:r>
              <a:rPr lang="ar-SA" b="1" dirty="0" err="1"/>
              <a:t>قي</a:t>
            </a:r>
            <a:r>
              <a:rPr lang="ar-SA" b="1" dirty="0"/>
              <a:t> نهايته من اليسار مسمار التثبيت وبجانبه رسم لجزء من منقلة (180) درجة لرسم بعض الخطوط </a:t>
            </a:r>
            <a:r>
              <a:rPr lang="ar-SA" b="1" dirty="0" err="1"/>
              <a:t>المائله</a:t>
            </a:r>
            <a:r>
              <a:rPr lang="ar-SA" b="1" dirty="0"/>
              <a:t> حسب درجة الميل</a:t>
            </a:r>
            <a:r>
              <a:rPr lang="en-US" b="1" dirty="0"/>
              <a:t>.</a:t>
            </a:r>
            <a:endParaRPr lang="en-US" dirty="0"/>
          </a:p>
          <a:p>
            <a:pPr algn="r"/>
            <a:endParaRPr lang="en-US" dirty="0"/>
          </a:p>
        </p:txBody>
      </p:sp>
    </p:spTree>
    <p:extLst>
      <p:ext uri="{BB962C8B-B14F-4D97-AF65-F5344CB8AC3E}">
        <p14:creationId xmlns:p14="http://schemas.microsoft.com/office/powerpoint/2010/main" val="1066198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fontAlgn="base"/>
            <a:r>
              <a:rPr lang="ar-EG" b="1" dirty="0"/>
              <a:t>- مثلث ثلاثين ستين :</a:t>
            </a:r>
            <a:endParaRPr lang="en-US" dirty="0"/>
          </a:p>
          <a:p>
            <a:pPr algn="r" rtl="1" fontAlgn="base"/>
            <a:r>
              <a:rPr lang="ar-EG" b="1" dirty="0"/>
              <a:t>يفضل أن يكون شفافا ويستخدم لعمل خطوط رأسية أو مائلة بزاوية 30 او 60</a:t>
            </a:r>
            <a:endParaRPr lang="en-US" dirty="0"/>
          </a:p>
          <a:p>
            <a:pPr algn="r" rtl="1" fontAlgn="base"/>
            <a:r>
              <a:rPr lang="ar-EG" b="1" dirty="0"/>
              <a:t>3- مثلث 45 :</a:t>
            </a:r>
            <a:endParaRPr lang="en-US" dirty="0"/>
          </a:p>
          <a:p>
            <a:pPr algn="r" rtl="1" fontAlgn="base"/>
            <a:r>
              <a:rPr lang="ar-EG" b="1" dirty="0"/>
              <a:t>يفضل أن يكون شفافا ويستخدم لعمل خطوط رأسية أو مائلة بزاوية 45</a:t>
            </a:r>
            <a:endParaRPr lang="en-US" dirty="0"/>
          </a:p>
          <a:p>
            <a:pPr algn="r" rtl="1" fontAlgn="base"/>
            <a:r>
              <a:rPr lang="ar-EG" b="1" dirty="0"/>
              <a:t>وغالبا ما يستخدما المثلثان معا والمسطرة لعمل زوايا أخري مثل 15 و 75 و 115 ....وغيرها</a:t>
            </a:r>
            <a:endParaRPr lang="en-US" dirty="0"/>
          </a:p>
          <a:p>
            <a:pPr algn="r"/>
            <a:endParaRPr lang="en-US" dirty="0"/>
          </a:p>
        </p:txBody>
      </p:sp>
    </p:spTree>
    <p:extLst>
      <p:ext uri="{BB962C8B-B14F-4D97-AF65-F5344CB8AC3E}">
        <p14:creationId xmlns:p14="http://schemas.microsoft.com/office/powerpoint/2010/main" val="1166219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pPr algn="r" rtl="1" fontAlgn="base"/>
            <a:r>
              <a:rPr lang="ar-EG" b="1" dirty="0"/>
              <a:t>- أقلام سنون ميكانيكية :</a:t>
            </a:r>
            <a:endParaRPr lang="en-US" dirty="0"/>
          </a:p>
          <a:p>
            <a:pPr algn="r" rtl="1" fontAlgn="base"/>
            <a:r>
              <a:rPr lang="ar-EG" b="1" dirty="0"/>
              <a:t>شخصيا أستخدم قلم سنون خمسة مللي وآخر سبعة مللي . اضع في الأول سنون من نوع </a:t>
            </a:r>
            <a:r>
              <a:rPr lang="en-US" b="1" dirty="0"/>
              <a:t>H</a:t>
            </a:r>
            <a:r>
              <a:rPr lang="ar-EG" b="1" dirty="0"/>
              <a:t> أو </a:t>
            </a:r>
            <a:r>
              <a:rPr lang="en-US" b="1" dirty="0"/>
              <a:t>2H</a:t>
            </a:r>
            <a:r>
              <a:rPr lang="ar-EG" b="1" dirty="0"/>
              <a:t> واستخدمه للرسم المبدئي ولرسم الخطوط الخفيفة والمختفية . والثاني أضع به سنون </a:t>
            </a:r>
            <a:r>
              <a:rPr lang="en-US" b="1" dirty="0"/>
              <a:t>2B</a:t>
            </a:r>
            <a:r>
              <a:rPr lang="ar-EG" b="1" dirty="0"/>
              <a:t> وذلك لرسم الخطوط الظاهرة وتشطيب الرسومات.</a:t>
            </a:r>
            <a:endParaRPr lang="en-US" dirty="0"/>
          </a:p>
          <a:p>
            <a:pPr algn="r" rtl="1" fontAlgn="base"/>
            <a:r>
              <a:rPr lang="ar-EG" b="1" dirty="0"/>
              <a:t>كلما زاد رقم </a:t>
            </a:r>
            <a:r>
              <a:rPr lang="en-US" b="1" dirty="0"/>
              <a:t>H </a:t>
            </a:r>
            <a:r>
              <a:rPr lang="ar-EG" b="1" dirty="0"/>
              <a:t>للسنون كلما كانت أقسي وخطوطها خفيفة </a:t>
            </a:r>
            <a:r>
              <a:rPr lang="en-US" b="1" dirty="0"/>
              <a:t>(HB , H , 2H , 3H ….)</a:t>
            </a:r>
            <a:endParaRPr lang="en-US" dirty="0"/>
          </a:p>
          <a:p>
            <a:pPr algn="r" rtl="1" fontAlgn="base"/>
            <a:r>
              <a:rPr lang="ar-EG" b="1" dirty="0"/>
              <a:t>وكلما زاد رقم </a:t>
            </a:r>
            <a:r>
              <a:rPr lang="en-US" b="1" dirty="0"/>
              <a:t>B</a:t>
            </a:r>
            <a:r>
              <a:rPr lang="ar-EG" b="1" dirty="0"/>
              <a:t> للسنون كلما كانت لينة وطرية وخطوطها واضحة </a:t>
            </a:r>
            <a:r>
              <a:rPr lang="en-US" b="1" dirty="0"/>
              <a:t>(B , 2B , 3B ……)</a:t>
            </a:r>
            <a:endParaRPr lang="en-US" dirty="0"/>
          </a:p>
          <a:p>
            <a:pPr algn="r"/>
            <a:endParaRPr lang="en-US" dirty="0"/>
          </a:p>
        </p:txBody>
      </p:sp>
    </p:spTree>
    <p:extLst>
      <p:ext uri="{BB962C8B-B14F-4D97-AF65-F5344CB8AC3E}">
        <p14:creationId xmlns:p14="http://schemas.microsoft.com/office/powerpoint/2010/main" val="1237677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fontAlgn="base"/>
            <a:r>
              <a:rPr lang="ar-EG" b="1" dirty="0" smtClean="0"/>
              <a:t>- ممحاة </a:t>
            </a:r>
            <a:r>
              <a:rPr lang="ar-EG" b="1" dirty="0"/>
              <a:t>:</a:t>
            </a:r>
            <a:endParaRPr lang="en-US" dirty="0"/>
          </a:p>
          <a:p>
            <a:pPr algn="r" rtl="1" fontAlgn="base"/>
            <a:r>
              <a:rPr lang="ar-EG" b="1" dirty="0"/>
              <a:t>يجب أن يكون معك ممحاة نظيفة . من نوع جيد لأن نظافة اللوحة عليها درجات . ويراعي عدم المسح كثيرا لعدم اتلاف نظافة اللوحة .</a:t>
            </a:r>
            <a:endParaRPr lang="en-US" dirty="0"/>
          </a:p>
          <a:p>
            <a:pPr algn="r" rtl="1" fontAlgn="base"/>
            <a:r>
              <a:rPr lang="ar-EG" b="1" dirty="0" smtClean="0"/>
              <a:t>- </a:t>
            </a:r>
            <a:r>
              <a:rPr lang="ar-EG" b="1" dirty="0"/>
              <a:t>مسطرة 30 سنتيمتر شفافة .</a:t>
            </a:r>
            <a:endParaRPr lang="en-US" dirty="0"/>
          </a:p>
          <a:p>
            <a:pPr algn="r" rtl="1" fontAlgn="base"/>
            <a:r>
              <a:rPr lang="ar-EG" b="1" dirty="0"/>
              <a:t>وذلك لرسم بعض الأبعاد</a:t>
            </a:r>
            <a:endParaRPr lang="en-US" dirty="0"/>
          </a:p>
          <a:p>
            <a:pPr algn="r"/>
            <a:endParaRPr lang="en-US" dirty="0"/>
          </a:p>
        </p:txBody>
      </p:sp>
    </p:spTree>
    <p:extLst>
      <p:ext uri="{BB962C8B-B14F-4D97-AF65-F5344CB8AC3E}">
        <p14:creationId xmlns:p14="http://schemas.microsoft.com/office/powerpoint/2010/main" val="948335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r" rtl="1" fontAlgn="base"/>
            <a:r>
              <a:rPr lang="ar-EG" b="1" dirty="0" smtClean="0"/>
              <a:t>- آلة </a:t>
            </a:r>
            <a:r>
              <a:rPr lang="ar-EG" b="1" dirty="0"/>
              <a:t>حاسبة</a:t>
            </a:r>
            <a:endParaRPr lang="en-US" dirty="0"/>
          </a:p>
          <a:p>
            <a:pPr algn="r" rtl="1" fontAlgn="base"/>
            <a:r>
              <a:rPr lang="ar-EG" b="1" dirty="0"/>
              <a:t>لسرعة حساب </a:t>
            </a:r>
            <a:r>
              <a:rPr lang="ar-EG" b="1" dirty="0" smtClean="0"/>
              <a:t>الارتفاعات </a:t>
            </a:r>
            <a:r>
              <a:rPr lang="ar-EG" b="1" dirty="0"/>
              <a:t>والأبعاد .</a:t>
            </a:r>
            <a:endParaRPr lang="en-US" dirty="0"/>
          </a:p>
          <a:p>
            <a:pPr algn="r" rtl="1" fontAlgn="base"/>
            <a:r>
              <a:rPr lang="ar-EG" b="1" dirty="0" smtClean="0"/>
              <a:t>- </a:t>
            </a:r>
            <a:r>
              <a:rPr lang="ar-EG" b="1" dirty="0"/>
              <a:t>لوحة خشبية</a:t>
            </a:r>
            <a:endParaRPr lang="en-US" dirty="0"/>
          </a:p>
          <a:p>
            <a:pPr algn="r" rtl="1" fontAlgn="base"/>
            <a:r>
              <a:rPr lang="ar-EG" b="1" dirty="0"/>
              <a:t>وتكون من نوع مناسب من الخشب الخالي من العيوب . ويكون سطحها وجوانبها ملساء ومستوية وخالية من العيوب . ويوضع رأس المسطرة حرف </a:t>
            </a:r>
            <a:r>
              <a:rPr lang="en-US" b="1" dirty="0"/>
              <a:t> T </a:t>
            </a:r>
            <a:r>
              <a:rPr lang="ar-EG" b="1" dirty="0"/>
              <a:t> علي الحرف الأيسر من اللوحة . ويفضل أن تكون اللوحة مائلة  أو بمستويات وذلك لسهولة الرسم في وضع الجلوس وعدم اللجوء إلي الوقوف منحنيا .</a:t>
            </a:r>
            <a:endParaRPr lang="en-US" dirty="0"/>
          </a:p>
          <a:p>
            <a:pPr algn="r" rtl="1" fontAlgn="base"/>
            <a:r>
              <a:rPr lang="ar-EG" b="1" dirty="0" smtClean="0"/>
              <a:t>- </a:t>
            </a:r>
            <a:r>
              <a:rPr lang="ar-EG" b="1" dirty="0"/>
              <a:t>لاصق شفاف</a:t>
            </a:r>
            <a:endParaRPr lang="en-US" dirty="0"/>
          </a:p>
          <a:p>
            <a:pPr algn="r"/>
            <a:r>
              <a:rPr lang="ar-EG" b="1" dirty="0"/>
              <a:t>لتثبيت اللوحة</a:t>
            </a:r>
            <a:endParaRPr lang="en-US" dirty="0"/>
          </a:p>
        </p:txBody>
      </p:sp>
    </p:spTree>
    <p:extLst>
      <p:ext uri="{BB962C8B-B14F-4D97-AF65-F5344CB8AC3E}">
        <p14:creationId xmlns:p14="http://schemas.microsoft.com/office/powerpoint/2010/main" val="1236868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يتمثّل عمل المهندس المعماري في عمليّة إبداعية ترتكز أساساً على أبعاد جماليّة تطوّع لها حلول تقنية هندسيّة ملائمة، إضافة إلى اهتمامه بترميم البناءات القديمة وصيانة التّراث المعماري</a:t>
            </a:r>
            <a:r>
              <a:rPr lang="en-US" b="1" dirty="0"/>
              <a:t>.</a:t>
            </a:r>
            <a:br>
              <a:rPr lang="en-US" b="1" dirty="0"/>
            </a:br>
            <a:endParaRPr lang="en-US" dirty="0"/>
          </a:p>
        </p:txBody>
      </p:sp>
    </p:spTree>
    <p:extLst>
      <p:ext uri="{BB962C8B-B14F-4D97-AF65-F5344CB8AC3E}">
        <p14:creationId xmlns:p14="http://schemas.microsoft.com/office/powerpoint/2010/main" val="3634739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normAutofit fontScale="92500" lnSpcReduction="10000"/>
          </a:bodyPr>
          <a:lstStyle/>
          <a:p>
            <a:pPr algn="r" rtl="1" fontAlgn="base"/>
            <a:r>
              <a:rPr lang="ar-EG" b="1" dirty="0"/>
              <a:t>- برجل كبير وآخر صغير .</a:t>
            </a:r>
            <a:endParaRPr lang="en-US" dirty="0"/>
          </a:p>
          <a:p>
            <a:pPr algn="r" rtl="1" fontAlgn="base"/>
            <a:r>
              <a:rPr lang="ar-EG" b="1" dirty="0"/>
              <a:t>برجل كبير لأنه مريح في الرسم وأكثر دقة . وآخر صغير للرسم في كراسة التدريبات</a:t>
            </a:r>
            <a:endParaRPr lang="en-US" dirty="0"/>
          </a:p>
          <a:p>
            <a:pPr algn="r" rtl="1" fontAlgn="base"/>
            <a:r>
              <a:rPr lang="ar-EG" b="1" dirty="0" smtClean="0"/>
              <a:t>- </a:t>
            </a:r>
            <a:r>
              <a:rPr lang="ar-EG" b="1" dirty="0"/>
              <a:t>منقلة شفافة .</a:t>
            </a:r>
            <a:endParaRPr lang="en-US" dirty="0"/>
          </a:p>
          <a:p>
            <a:pPr algn="r" rtl="1" fontAlgn="base"/>
            <a:r>
              <a:rPr lang="ar-EG" b="1" dirty="0"/>
              <a:t>لرسم الخطوط المائلة بزوايا غير التي تسطيع المثلثات رسمها .</a:t>
            </a:r>
            <a:endParaRPr lang="en-US" dirty="0"/>
          </a:p>
          <a:p>
            <a:pPr algn="r" rtl="1" fontAlgn="base"/>
            <a:r>
              <a:rPr lang="ar-EG" b="1" dirty="0"/>
              <a:t>15- بودرة </a:t>
            </a:r>
            <a:r>
              <a:rPr lang="ar-EG" b="1" dirty="0" smtClean="0"/>
              <a:t>تلك</a:t>
            </a:r>
          </a:p>
          <a:p>
            <a:pPr algn="r" rtl="1" fontAlgn="base"/>
            <a:r>
              <a:rPr lang="ar-EG" b="1" dirty="0"/>
              <a:t>ويستخدمها المبتدئين في الرسم علي الأدوات حتي تنزلق الأدوات بسهولة علي اللوحة يصبح ملمس اللوحة ناعما . ولكن بعد التدريب علي الرسم وتعود الأيدي يمكن </a:t>
            </a:r>
            <a:r>
              <a:rPr lang="ar-EG" b="1" dirty="0" smtClean="0"/>
              <a:t>الاستغناء </a:t>
            </a:r>
            <a:r>
              <a:rPr lang="ar-EG" b="1" dirty="0"/>
              <a:t>عنها .</a:t>
            </a:r>
            <a:endParaRPr lang="en-US" dirty="0"/>
          </a:p>
          <a:p>
            <a:pPr algn="r"/>
            <a:endParaRPr lang="en-US" dirty="0"/>
          </a:p>
        </p:txBody>
      </p:sp>
    </p:spTree>
    <p:extLst>
      <p:ext uri="{BB962C8B-B14F-4D97-AF65-F5344CB8AC3E}">
        <p14:creationId xmlns:p14="http://schemas.microsoft.com/office/powerpoint/2010/main" val="1027513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b="1" dirty="0"/>
              <a:t>فوطة أو فرشاة للتنظيف.</a:t>
            </a:r>
            <a:r>
              <a:rPr lang="ar-SA" b="1" dirty="0"/>
              <a:t/>
            </a:r>
            <a:br>
              <a:rPr lang="ar-SA" b="1" dirty="0"/>
            </a:br>
            <a:endParaRPr lang="en-US" dirty="0"/>
          </a:p>
        </p:txBody>
      </p:sp>
      <p:pic>
        <p:nvPicPr>
          <p:cNvPr id="4" name="Picture 13" descr="http://3.bp.blogspot.com/-h3htkApA3eM/U9T7lgJxkwI/AAAAAAAAAH8/gQQnYZvy2jQ/s1600/%D9%81%D9%88%D8%B7%D8%A9.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362201"/>
            <a:ext cx="6248399" cy="3124200"/>
          </a:xfrm>
          <a:prstGeom prst="rect">
            <a:avLst/>
          </a:prstGeom>
          <a:noFill/>
          <a:ln>
            <a:noFill/>
          </a:ln>
        </p:spPr>
      </p:pic>
    </p:spTree>
    <p:extLst>
      <p:ext uri="{BB962C8B-B14F-4D97-AF65-F5344CB8AC3E}">
        <p14:creationId xmlns:p14="http://schemas.microsoft.com/office/powerpoint/2010/main" val="31845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12" descr="http://3.bp.blogspot.com/-0kBiVMIDlp0/U9T7lmtoeVI/AAAAAAAAAH4/DEGke4QaqA8/s1600/%D9%84%D9%88%D8%AD%D8%A9+%D8%AE%D8%B4%D8%A8%D9%8A%D8%A9+%D9%85%D8%A7%D8%A6%D9%84%D8%A9.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57400" y="1905000"/>
            <a:ext cx="5410199" cy="4419600"/>
          </a:xfrm>
          <a:prstGeom prst="rect">
            <a:avLst/>
          </a:prstGeom>
          <a:noFill/>
          <a:ln>
            <a:noFill/>
          </a:ln>
        </p:spPr>
      </p:pic>
    </p:spTree>
    <p:extLst>
      <p:ext uri="{BB962C8B-B14F-4D97-AF65-F5344CB8AC3E}">
        <p14:creationId xmlns:p14="http://schemas.microsoft.com/office/powerpoint/2010/main" val="1572492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11" descr="http://4.bp.blogspot.com/-BCbUIG9GEMA/U9T7m2S5AVI/AAAAAAAAAII/wPxfCVDFeJU/s1600/%D9%85%D8%AB%D9%84%D8%AB%D8%A7%D8%AA+%D8%A7%D9%84%D8%B1%D8%B3%D9%85.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00201" y="1828800"/>
            <a:ext cx="6400800" cy="4419600"/>
          </a:xfrm>
          <a:prstGeom prst="rect">
            <a:avLst/>
          </a:prstGeom>
          <a:noFill/>
          <a:ln>
            <a:noFill/>
          </a:ln>
        </p:spPr>
      </p:pic>
    </p:spTree>
    <p:extLst>
      <p:ext uri="{BB962C8B-B14F-4D97-AF65-F5344CB8AC3E}">
        <p14:creationId xmlns:p14="http://schemas.microsoft.com/office/powerpoint/2010/main" val="3033419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10" descr="http://4.bp.blogspot.com/-meFwzVBJ0hY/U9T7mlJxmbI/AAAAAAAAAIE/nvLmEZfLssU/s1600/%D9%85%D8%B3%D8%B7%D8%B1%D8%A9+%D8%AD%D8%B1%D9%81+%D8%AA%D9%8A.gif">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95400" y="1828800"/>
            <a:ext cx="5838825" cy="4010819"/>
          </a:xfrm>
          <a:prstGeom prst="rect">
            <a:avLst/>
          </a:prstGeom>
          <a:noFill/>
          <a:ln>
            <a:noFill/>
          </a:ln>
        </p:spPr>
      </p:pic>
    </p:spTree>
    <p:extLst>
      <p:ext uri="{BB962C8B-B14F-4D97-AF65-F5344CB8AC3E}">
        <p14:creationId xmlns:p14="http://schemas.microsoft.com/office/powerpoint/2010/main" val="128459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9" descr="http://2.bp.blogspot.com/-f27IiFwH1yU/U9T7mp88YhI/AAAAAAAAAIQ/eMS8qTQaxxY/s1600/%D9%85%D8%B3%D8%B7%D8%B1%D8%A9+%D8%B4%D9%81%D8%A7%D9%81%D8%A9.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752600"/>
            <a:ext cx="6400799" cy="3886199"/>
          </a:xfrm>
          <a:prstGeom prst="rect">
            <a:avLst/>
          </a:prstGeom>
          <a:noFill/>
          <a:ln>
            <a:noFill/>
          </a:ln>
        </p:spPr>
      </p:pic>
    </p:spTree>
    <p:extLst>
      <p:ext uri="{BB962C8B-B14F-4D97-AF65-F5344CB8AC3E}">
        <p14:creationId xmlns:p14="http://schemas.microsoft.com/office/powerpoint/2010/main" val="3651605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8" descr="http://2.bp.blogspot.com/-EVQQncQGeSQ/U9T7nXbUBOI/AAAAAAAAAIk/L39A8f9BZLo/s1600/%D9%85%D9%85%D8%AD%D8%A7%D8%A9.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52600" y="1981200"/>
            <a:ext cx="5943600" cy="4191000"/>
          </a:xfrm>
          <a:prstGeom prst="rect">
            <a:avLst/>
          </a:prstGeom>
          <a:noFill/>
          <a:ln>
            <a:noFill/>
          </a:ln>
        </p:spPr>
      </p:pic>
    </p:spTree>
    <p:extLst>
      <p:ext uri="{BB962C8B-B14F-4D97-AF65-F5344CB8AC3E}">
        <p14:creationId xmlns:p14="http://schemas.microsoft.com/office/powerpoint/2010/main" val="241616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7" descr="http://4.bp.blogspot.com/-pYCX2lkUdJk/U9T7nr6OZeI/AAAAAAAAAIU/rJqTSi9DRnI/s1600/%D9%85%D9%86%D9%82%D9%84%D8%A9+%D8%B4%D9%81%D8%A7%D9%81%D8%A9.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9200" y="1752600"/>
            <a:ext cx="6172200" cy="3886200"/>
          </a:xfrm>
          <a:prstGeom prst="rect">
            <a:avLst/>
          </a:prstGeom>
          <a:noFill/>
          <a:ln>
            <a:noFill/>
          </a:ln>
        </p:spPr>
      </p:pic>
    </p:spTree>
    <p:extLst>
      <p:ext uri="{BB962C8B-B14F-4D97-AF65-F5344CB8AC3E}">
        <p14:creationId xmlns:p14="http://schemas.microsoft.com/office/powerpoint/2010/main" val="2390752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6" descr="http://3.bp.blogspot.com/-T19nkjpLNcA/U9VcPgqLr4I/AAAAAAAAAJA/2YqyBxITpkY/s1600/%D8%A3%D9%82%D9%84%D8%A7%D9%85+%D8%B3%D9%86%D9%88%D9%86.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43000" y="1752600"/>
            <a:ext cx="6934200" cy="4724400"/>
          </a:xfrm>
          <a:prstGeom prst="rect">
            <a:avLst/>
          </a:prstGeom>
          <a:noFill/>
          <a:ln>
            <a:noFill/>
          </a:ln>
        </p:spPr>
      </p:pic>
    </p:spTree>
    <p:extLst>
      <p:ext uri="{BB962C8B-B14F-4D97-AF65-F5344CB8AC3E}">
        <p14:creationId xmlns:p14="http://schemas.microsoft.com/office/powerpoint/2010/main" val="1902562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pic>
        <p:nvPicPr>
          <p:cNvPr id="4" name="Picture 5" descr="http://4.bp.blogspot.com/-RU2jPCQY63w/U9VcP4tbfzI/AAAAAAAAAI8/c0_2UHxC6U8/s1600/%D8%A7%D9%86%D9%88%D8%A7%D8%B9+%D9%85%D9%86+%D8%A7%D9%84%D8%B4%D8%A8%D9%84%D9%88%D9%86%D8%A7%D8%AA.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1000" y="1905001"/>
            <a:ext cx="7467600" cy="4724400"/>
          </a:xfrm>
          <a:prstGeom prst="rect">
            <a:avLst/>
          </a:prstGeom>
          <a:noFill/>
          <a:ln>
            <a:noFill/>
          </a:ln>
        </p:spPr>
      </p:pic>
    </p:spTree>
    <p:extLst>
      <p:ext uri="{BB962C8B-B14F-4D97-AF65-F5344CB8AC3E}">
        <p14:creationId xmlns:p14="http://schemas.microsoft.com/office/powerpoint/2010/main" val="3414936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يتمرّس الطالب في تحليل الفضاء المعماري، تنمية الثقافة المعماريّة، تنمية القدرة</a:t>
            </a:r>
            <a:r>
              <a:rPr lang="en-US" b="1" dirty="0"/>
              <a:t/>
            </a:r>
            <a:br>
              <a:rPr lang="en-US" b="1" dirty="0"/>
            </a:br>
            <a:r>
              <a:rPr lang="ar-SA" b="1" dirty="0"/>
              <a:t>على الخلق والتجديد انطلاقاً من معطيات متعددة. كما ترتبط دراسته في شكل</a:t>
            </a:r>
            <a:r>
              <a:rPr lang="en-US" b="1" dirty="0"/>
              <a:t/>
            </a:r>
            <a:br>
              <a:rPr lang="en-US" b="1" dirty="0"/>
            </a:br>
            <a:r>
              <a:rPr lang="ar-SA" b="1" dirty="0"/>
              <a:t>وثيق بالعلوم والتكنولوجيا (ريـاضيّات، فيزياء البناء، صلابة المواد، أسس</a:t>
            </a:r>
            <a:r>
              <a:rPr lang="en-US" b="1" dirty="0"/>
              <a:t/>
            </a:r>
            <a:br>
              <a:rPr lang="en-US" b="1" dirty="0"/>
            </a:br>
            <a:r>
              <a:rPr lang="ar-SA" b="1" dirty="0"/>
              <a:t>البناء، تنظيم الحضيرة، تجهيزات البناء ...). تعبير وتقنيات الرسم الفني: (رسم، وتعبير تشكيلي وبنائي</a:t>
            </a:r>
            <a:endParaRPr lang="en-US" dirty="0"/>
          </a:p>
        </p:txBody>
      </p:sp>
    </p:spTree>
    <p:extLst>
      <p:ext uri="{BB962C8B-B14F-4D97-AF65-F5344CB8AC3E}">
        <p14:creationId xmlns:p14="http://schemas.microsoft.com/office/powerpoint/2010/main" val="19755006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3" descr="http://1.bp.blogspot.com/-_Qx6JE6SXrk/U9VcQ2Kh8WI/AAAAAAAAAJM/BTxFvvejfW0/s1600/%D8%B4%D8%A8%D9%84%D9%88%D9%86%D8%A9+%D8%AF%D9%88%D8%A7%D8%A6%D8%B1.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4400" y="1676400"/>
            <a:ext cx="6324600" cy="4191000"/>
          </a:xfrm>
          <a:prstGeom prst="rect">
            <a:avLst/>
          </a:prstGeom>
          <a:noFill/>
          <a:ln>
            <a:noFill/>
          </a:ln>
        </p:spPr>
      </p:pic>
    </p:spTree>
    <p:extLst>
      <p:ext uri="{BB962C8B-B14F-4D97-AF65-F5344CB8AC3E}">
        <p14:creationId xmlns:p14="http://schemas.microsoft.com/office/powerpoint/2010/main" val="977146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2" descr="http://2.bp.blogspot.com/-wKKipRytlVM/U9VcRUSKMCI/AAAAAAAAAJU/V6fA1dIhQsM/s1600/%D8%B4%D8%A8%D9%84%D9%88%D9%86%D8%A9+%D9%85%D9%86%D8%AD%D9%86%D9%8A%D8%A7%D8%AA.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47800" y="1962944"/>
            <a:ext cx="5981700" cy="4056856"/>
          </a:xfrm>
          <a:prstGeom prst="rect">
            <a:avLst/>
          </a:prstGeom>
          <a:noFill/>
          <a:ln>
            <a:noFill/>
          </a:ln>
        </p:spPr>
      </p:pic>
    </p:spTree>
    <p:extLst>
      <p:ext uri="{BB962C8B-B14F-4D97-AF65-F5344CB8AC3E}">
        <p14:creationId xmlns:p14="http://schemas.microsoft.com/office/powerpoint/2010/main" val="4898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a:r>
              <a:rPr lang="ar-SA" b="1" dirty="0"/>
              <a:t>:لكي يكون الإنسان معمارياً ناجحاً يجب أن تتوفر فيه بعض المواصفات الرئيسية منها</a:t>
            </a:r>
            <a:r>
              <a:rPr lang="en-US" b="1" dirty="0"/>
              <a:t>:</a:t>
            </a:r>
            <a:br>
              <a:rPr lang="en-US" b="1" dirty="0"/>
            </a:br>
            <a:r>
              <a:rPr lang="en-US" b="1" dirty="0"/>
              <a:t>1. </a:t>
            </a:r>
            <a:r>
              <a:rPr lang="ar-SA" b="1" dirty="0"/>
              <a:t>محباً للتصميم بشكل عام</a:t>
            </a:r>
            <a:r>
              <a:rPr lang="en-US" b="1" dirty="0"/>
              <a:t>.</a:t>
            </a:r>
            <a:br>
              <a:rPr lang="en-US" b="1" dirty="0"/>
            </a:br>
            <a:r>
              <a:rPr lang="en-US" b="1" dirty="0"/>
              <a:t>2. </a:t>
            </a:r>
            <a:r>
              <a:rPr lang="ar-SA" b="1" dirty="0"/>
              <a:t>له ميول فنية و لو بسيطة</a:t>
            </a:r>
            <a:r>
              <a:rPr lang="en-US" b="1" dirty="0"/>
              <a:t>.</a:t>
            </a:r>
            <a:br>
              <a:rPr lang="en-US" b="1" dirty="0"/>
            </a:br>
            <a:r>
              <a:rPr lang="en-US" b="1" dirty="0"/>
              <a:t>3. </a:t>
            </a:r>
            <a:r>
              <a:rPr lang="ar-SA" b="1" dirty="0"/>
              <a:t>مبدعاً في تفكيره، قادراً على التفكير بمشاريع معمارية بطرق مختلفة</a:t>
            </a:r>
            <a:r>
              <a:rPr lang="en-US" b="1" dirty="0"/>
              <a:t>.</a:t>
            </a:r>
            <a:br>
              <a:rPr lang="en-US" b="1" dirty="0"/>
            </a:br>
            <a:r>
              <a:rPr lang="en-US" b="1" dirty="0"/>
              <a:t>4. </a:t>
            </a:r>
            <a:r>
              <a:rPr lang="ar-SA" b="1" dirty="0"/>
              <a:t>حبه للمطالعة لمساعدته في التصميم</a:t>
            </a:r>
            <a:r>
              <a:rPr lang="en-US" b="1" dirty="0"/>
              <a:t>.</a:t>
            </a:r>
            <a:br>
              <a:rPr lang="en-US" b="1" dirty="0"/>
            </a:br>
            <a:r>
              <a:rPr lang="en-US" b="1" dirty="0"/>
              <a:t>5. </a:t>
            </a:r>
            <a:r>
              <a:rPr lang="ar-SA" b="1" dirty="0"/>
              <a:t>دقيق، لمٌاح، يستطيع كشف ما حوله بسرعة</a:t>
            </a:r>
            <a:r>
              <a:rPr lang="en-US" b="1" dirty="0"/>
              <a:t>.</a:t>
            </a:r>
            <a:br>
              <a:rPr lang="en-US" b="1" dirty="0"/>
            </a:br>
            <a:r>
              <a:rPr lang="en-US" b="1" dirty="0"/>
              <a:t>6. </a:t>
            </a:r>
            <a:r>
              <a:rPr lang="ar-SA" b="1" dirty="0"/>
              <a:t>قيادي الشخصية لأنه سيكون المسؤول الأول عن المشروع و قائداً لفريق العمل</a:t>
            </a:r>
            <a:r>
              <a:rPr lang="en-US" b="1" dirty="0"/>
              <a:t>.</a:t>
            </a:r>
            <a:endParaRPr lang="en-US" dirty="0"/>
          </a:p>
        </p:txBody>
      </p:sp>
    </p:spTree>
    <p:extLst>
      <p:ext uri="{BB962C8B-B14F-4D97-AF65-F5344CB8AC3E}">
        <p14:creationId xmlns:p14="http://schemas.microsoft.com/office/powerpoint/2010/main" val="61665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ماهي العمارة...؟ هل العمارة هي مجموعة من المباني التي تبنى أو بنيت فعلاً لتسر أو تتفق مع أمزجة الناس وأذواقهم...؟الجواب لا</a:t>
            </a:r>
            <a:r>
              <a:rPr lang="en-US" b="1" dirty="0"/>
              <a:t/>
            </a:r>
            <a:br>
              <a:rPr lang="en-US" b="1" dirty="0"/>
            </a:br>
            <a:r>
              <a:rPr lang="ar-SA" b="1" dirty="0"/>
              <a:t>يعرف" فرانك </a:t>
            </a:r>
            <a:r>
              <a:rPr lang="ar-SA" b="1" dirty="0" err="1"/>
              <a:t>لويد</a:t>
            </a:r>
            <a:r>
              <a:rPr lang="ar-SA" b="1" dirty="0"/>
              <a:t> </a:t>
            </a:r>
            <a:r>
              <a:rPr lang="ar-SA" b="1" dirty="0" err="1"/>
              <a:t>رايت</a:t>
            </a:r>
            <a:r>
              <a:rPr lang="en-US" b="1" dirty="0"/>
              <a:t> Frank Lloyd Wright "</a:t>
            </a:r>
            <a:r>
              <a:rPr lang="ar-SA" b="1" dirty="0"/>
              <a:t>العمارة </a:t>
            </a:r>
            <a:r>
              <a:rPr lang="ar-SA" b="1" dirty="0" err="1"/>
              <a:t>بأنها:"الحياة</a:t>
            </a:r>
            <a:r>
              <a:rPr lang="ar-SA" b="1" dirty="0"/>
              <a:t> أو هي أصدق سجل للحياة كما عاشها العالم بالأمس, وكما يعيشها اليوم, وكما سيعيشها في الغد, وهي الروح التي لا يمكن أن تكون أكوام من الحجارة, بل تلك الروح الخلاقة التي تتطور من عصر إلى عصر ومن جيل إلى جيل طبقاً لطبيعة الإنسان وظروفه</a:t>
            </a:r>
            <a:r>
              <a:rPr lang="en-US" b="1" dirty="0"/>
              <a:t>".</a:t>
            </a:r>
            <a:endParaRPr lang="en-US" dirty="0"/>
          </a:p>
        </p:txBody>
      </p:sp>
    </p:spTree>
    <p:extLst>
      <p:ext uri="{BB962C8B-B14F-4D97-AF65-F5344CB8AC3E}">
        <p14:creationId xmlns:p14="http://schemas.microsoft.com/office/powerpoint/2010/main" val="186685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r"/>
            <a:r>
              <a:rPr lang="ar-SA" b="1" dirty="0"/>
              <a:t>. والجمال في العمارة يأتي نتيجة عوامل متعددة وكثيرة منها</a:t>
            </a:r>
            <a:r>
              <a:rPr lang="en-US" b="1" dirty="0"/>
              <a:t>:</a:t>
            </a:r>
            <a:br>
              <a:rPr lang="en-US" b="1" dirty="0"/>
            </a:br>
            <a:r>
              <a:rPr lang="en-US" b="1" dirty="0"/>
              <a:t>• </a:t>
            </a:r>
            <a:r>
              <a:rPr lang="ar-SA" b="1" dirty="0"/>
              <a:t>استعمال مواد البناء المختلفة كالرخام والزجاج والألمنيوم بألوانه المختلفة</a:t>
            </a:r>
            <a:r>
              <a:rPr lang="en-US" b="1" dirty="0"/>
              <a:t>.</a:t>
            </a:r>
            <a:br>
              <a:rPr lang="en-US" b="1" dirty="0"/>
            </a:br>
            <a:r>
              <a:rPr lang="en-US" b="1" dirty="0"/>
              <a:t>• </a:t>
            </a:r>
            <a:r>
              <a:rPr lang="ar-SA" b="1" dirty="0"/>
              <a:t>استعمال ألوان المتجانسة والملمس المناسب في كساء الواجهات الخارجية</a:t>
            </a:r>
            <a:r>
              <a:rPr lang="en-US" b="1" dirty="0"/>
              <a:t>.</a:t>
            </a:r>
            <a:br>
              <a:rPr lang="en-US" b="1" dirty="0"/>
            </a:br>
            <a:r>
              <a:rPr lang="en-US" b="1" dirty="0"/>
              <a:t>• </a:t>
            </a:r>
            <a:r>
              <a:rPr lang="ar-SA" b="1" dirty="0"/>
              <a:t>استعمال الزخارف والأضواء الكهربائية, والنوافير والحدائق</a:t>
            </a:r>
            <a:r>
              <a:rPr lang="en-US" b="1" dirty="0"/>
              <a:t>.</a:t>
            </a:r>
            <a:br>
              <a:rPr lang="en-US" b="1" dirty="0"/>
            </a:br>
            <a:r>
              <a:rPr lang="en-US" b="1" dirty="0"/>
              <a:t>• </a:t>
            </a:r>
            <a:r>
              <a:rPr lang="ar-SA" b="1" dirty="0"/>
              <a:t>العلاقات التكوينية للشكل وللعناصر المكملة المحيطة</a:t>
            </a:r>
            <a:r>
              <a:rPr lang="en-US" b="1" dirty="0"/>
              <a:t>.</a:t>
            </a:r>
            <a:br>
              <a:rPr lang="en-US" b="1" dirty="0"/>
            </a:br>
            <a:r>
              <a:rPr lang="en-US" b="1" dirty="0"/>
              <a:t>• </a:t>
            </a:r>
            <a:r>
              <a:rPr lang="ar-SA" b="1" dirty="0"/>
              <a:t>ربط المبنى بالموقع من حيث البعد التاريخي والحضاري والثقافي</a:t>
            </a:r>
            <a:r>
              <a:rPr lang="en-US" b="1" dirty="0"/>
              <a:t>.</a:t>
            </a:r>
            <a:br>
              <a:rPr lang="en-US" b="1" dirty="0"/>
            </a:br>
            <a:endParaRPr lang="en-US" dirty="0"/>
          </a:p>
        </p:txBody>
      </p:sp>
    </p:spTree>
    <p:extLst>
      <p:ext uri="{BB962C8B-B14F-4D97-AF65-F5344CB8AC3E}">
        <p14:creationId xmlns:p14="http://schemas.microsoft.com/office/powerpoint/2010/main" val="80149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lstStyle/>
          <a:p>
            <a:pPr algn="r"/>
            <a:r>
              <a:rPr lang="ar-SA" b="1" dirty="0"/>
              <a:t>الهدف من تعلم التصميم المعماري</a:t>
            </a:r>
            <a:r>
              <a:rPr lang="en-US" b="1" dirty="0"/>
              <a:t>:</a:t>
            </a:r>
            <a:br>
              <a:rPr lang="en-US" b="1" dirty="0"/>
            </a:br>
            <a:r>
              <a:rPr lang="en-US" b="1" dirty="0"/>
              <a:t>• </a:t>
            </a:r>
            <a:r>
              <a:rPr lang="ar-SA" b="1" dirty="0"/>
              <a:t>تطوير القدرة على التخيل وتنظيم وربط المعلومات والأشكال في البيئة المحيطة</a:t>
            </a:r>
            <a:r>
              <a:rPr lang="en-US" b="1" dirty="0"/>
              <a:t>.</a:t>
            </a:r>
            <a:br>
              <a:rPr lang="en-US" b="1" dirty="0"/>
            </a:br>
            <a:r>
              <a:rPr lang="en-US" b="1" dirty="0"/>
              <a:t>• </a:t>
            </a:r>
            <a:r>
              <a:rPr lang="ar-SA" b="1" dirty="0"/>
              <a:t>تطوير القدرة على ممارسة التجربة في حل المشكلات والتعامل مع البدائل المتاحة</a:t>
            </a:r>
            <a:r>
              <a:rPr lang="en-US" b="1" dirty="0"/>
              <a:t>.</a:t>
            </a:r>
            <a:br>
              <a:rPr lang="en-US" b="1" dirty="0"/>
            </a:br>
            <a:r>
              <a:rPr lang="en-US" b="1" dirty="0"/>
              <a:t>• </a:t>
            </a:r>
            <a:r>
              <a:rPr lang="ar-SA" b="1" dirty="0"/>
              <a:t>تطوير القدرة على اتخاد القرارات مثل تقرير أنواع المواد المستخدمة والألوان والملمس والنظام الانشائي وغير ذلك</a:t>
            </a:r>
            <a:r>
              <a:rPr lang="en-US" b="1" dirty="0"/>
              <a:t>.</a:t>
            </a:r>
            <a:br>
              <a:rPr lang="en-US" b="1" dirty="0"/>
            </a:br>
            <a:r>
              <a:rPr lang="en-US" b="1" dirty="0"/>
              <a:t>• </a:t>
            </a:r>
            <a:r>
              <a:rPr lang="ar-SA" b="1" dirty="0"/>
              <a:t>تطوير القدرة على قوة الملاحظة</a:t>
            </a:r>
            <a:r>
              <a:rPr lang="en-US" b="1" dirty="0"/>
              <a:t>.</a:t>
            </a:r>
            <a:br>
              <a:rPr lang="en-US" b="1" dirty="0"/>
            </a:br>
            <a:endParaRPr lang="en-US" dirty="0"/>
          </a:p>
        </p:txBody>
      </p:sp>
    </p:spTree>
    <p:extLst>
      <p:ext uri="{BB962C8B-B14F-4D97-AF65-F5344CB8AC3E}">
        <p14:creationId xmlns:p14="http://schemas.microsoft.com/office/powerpoint/2010/main" val="2400390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lstStyle/>
          <a:p>
            <a:pPr algn="r"/>
            <a:r>
              <a:rPr lang="ar-SA" b="1" dirty="0"/>
              <a:t>الهدف من الإبداع المعماري</a:t>
            </a:r>
            <a:r>
              <a:rPr lang="en-US" b="1" dirty="0"/>
              <a:t>:</a:t>
            </a:r>
            <a:br>
              <a:rPr lang="en-US" b="1" dirty="0"/>
            </a:br>
            <a:r>
              <a:rPr lang="en-US" b="1" dirty="0">
                <a:sym typeface="Symbol"/>
              </a:rPr>
              <a:t></a:t>
            </a:r>
            <a:r>
              <a:rPr lang="en-US" b="1" dirty="0"/>
              <a:t> </a:t>
            </a:r>
            <a:r>
              <a:rPr lang="ar-SA" b="1" dirty="0"/>
              <a:t>إبراز العصر التاريخي والأثر السياسي ونظام الحكم السائد</a:t>
            </a:r>
            <a:r>
              <a:rPr lang="en-US" b="1" dirty="0"/>
              <a:t>.</a:t>
            </a:r>
            <a:br>
              <a:rPr lang="en-US" b="1" dirty="0"/>
            </a:br>
            <a:r>
              <a:rPr lang="en-US" b="1" dirty="0">
                <a:sym typeface="Symbol"/>
              </a:rPr>
              <a:t></a:t>
            </a:r>
            <a:r>
              <a:rPr lang="en-US" b="1" dirty="0"/>
              <a:t> </a:t>
            </a:r>
            <a:r>
              <a:rPr lang="ar-SA" b="1" dirty="0"/>
              <a:t>إبراز المستوى الثقافي والفكري والمستوى الفني والتكنولوجي السائد عامة والخاص بالمصمم وإبراز علاقة ذلك بالأوضاع الاقتصادية والتقنية والاجتماعية</a:t>
            </a:r>
            <a:r>
              <a:rPr lang="en-US" b="1" dirty="0"/>
              <a:t>.</a:t>
            </a:r>
            <a:br>
              <a:rPr lang="en-US" b="1" dirty="0"/>
            </a:br>
            <a:r>
              <a:rPr lang="en-US" b="1" dirty="0">
                <a:sym typeface="Symbol"/>
              </a:rPr>
              <a:t></a:t>
            </a:r>
            <a:r>
              <a:rPr lang="en-US" b="1" dirty="0"/>
              <a:t> </a:t>
            </a:r>
            <a:r>
              <a:rPr lang="ar-SA" b="1" dirty="0"/>
              <a:t>إبراز المفاهيم الجمالية الأساليب السائدة في النسيج الفراغي باختلاف المقاييس والمعايير</a:t>
            </a:r>
            <a:endParaRPr lang="en-US" dirty="0"/>
          </a:p>
        </p:txBody>
      </p:sp>
    </p:spTree>
    <p:extLst>
      <p:ext uri="{BB962C8B-B14F-4D97-AF65-F5344CB8AC3E}">
        <p14:creationId xmlns:p14="http://schemas.microsoft.com/office/powerpoint/2010/main" val="1433450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normAutofit fontScale="77500" lnSpcReduction="20000"/>
          </a:bodyPr>
          <a:lstStyle/>
          <a:p>
            <a:pPr algn="r"/>
            <a:r>
              <a:rPr lang="ar-SA" b="1" dirty="0"/>
              <a:t>خطوات ومراحل التصميم المعماري</a:t>
            </a:r>
            <a:r>
              <a:rPr lang="en-US" b="1" dirty="0"/>
              <a:t> :</a:t>
            </a:r>
            <a:br>
              <a:rPr lang="en-US" b="1" dirty="0"/>
            </a:br>
            <a:r>
              <a:rPr lang="en-US" b="1" dirty="0"/>
              <a:t>1. </a:t>
            </a:r>
            <a:r>
              <a:rPr lang="ar-SA" b="1" dirty="0"/>
              <a:t>تجميع المعلومات</a:t>
            </a:r>
            <a:r>
              <a:rPr lang="en-US" b="1" dirty="0"/>
              <a:t> : Data Collection-Briefing Stage </a:t>
            </a:r>
            <a:r>
              <a:rPr lang="ar-SA" b="1" dirty="0"/>
              <a:t>مرحلة إعداد المتطلبات والدراسات الخاصة بالمشروع وتشمل تحديد المشكلة وتحديد المتغيرات ( الوظيفة ، تشريعات البناء ، الموقع ،الأبعاد التاريخية والاجتماعية والدينية ، تشريعات البناء ، مواد البناء ونظام الإنشاء ، … الخ</a:t>
            </a:r>
            <a:r>
              <a:rPr lang="en-US" b="1" dirty="0"/>
              <a:t> ) .</a:t>
            </a:r>
            <a:br>
              <a:rPr lang="en-US" b="1" dirty="0"/>
            </a:br>
            <a:r>
              <a:rPr lang="en-US" b="1" dirty="0"/>
              <a:t>2. </a:t>
            </a:r>
            <a:r>
              <a:rPr lang="ar-SA" b="1" dirty="0"/>
              <a:t>تحليل المعلومات</a:t>
            </a:r>
            <a:r>
              <a:rPr lang="en-US" b="1" dirty="0"/>
              <a:t> : Data Analysis( </a:t>
            </a:r>
            <a:r>
              <a:rPr lang="ar-SA" b="1" dirty="0"/>
              <a:t>الرياح ، </a:t>
            </a:r>
            <a:r>
              <a:rPr lang="ar-SA" b="1" dirty="0" err="1"/>
              <a:t>التشميس</a:t>
            </a:r>
            <a:r>
              <a:rPr lang="ar-SA" b="1" dirty="0"/>
              <a:t> ،الطبوغرافيا والتربة ،الضوضاء ، الرؤية ، الحركة والوصول ، … الخ</a:t>
            </a:r>
            <a:r>
              <a:rPr lang="en-US" b="1" dirty="0"/>
              <a:t> )</a:t>
            </a:r>
            <a:br>
              <a:rPr lang="en-US" b="1" dirty="0"/>
            </a:br>
            <a:r>
              <a:rPr lang="en-US" b="1" dirty="0"/>
              <a:t>3.</a:t>
            </a:r>
            <a:r>
              <a:rPr lang="ar-SA" b="1" dirty="0"/>
              <a:t>تولد الفكرة</a:t>
            </a:r>
            <a:r>
              <a:rPr lang="en-US" b="1" dirty="0"/>
              <a:t> : Concept( </a:t>
            </a:r>
            <a:r>
              <a:rPr lang="ar-SA" b="1" dirty="0"/>
              <a:t>تحديد عناصر المشروع ، وضع مخطط العلاقات الوظيفية</a:t>
            </a:r>
            <a:r>
              <a:rPr lang="en-US" b="1" dirty="0"/>
              <a:t> )</a:t>
            </a:r>
            <a:br>
              <a:rPr lang="en-US" b="1" dirty="0"/>
            </a:br>
            <a:r>
              <a:rPr lang="en-US" b="1" dirty="0"/>
              <a:t>4. </a:t>
            </a:r>
            <a:r>
              <a:rPr lang="ar-SA" b="1" dirty="0"/>
              <a:t>وضع الحلول الأولية</a:t>
            </a:r>
            <a:r>
              <a:rPr lang="en-US" b="1" dirty="0"/>
              <a:t> : Primary Solution( </a:t>
            </a:r>
            <a:r>
              <a:rPr lang="ar-SA" b="1" dirty="0"/>
              <a:t>رسم المساقط وتحديد الشكل الأولي</a:t>
            </a:r>
            <a:r>
              <a:rPr lang="en-US" b="1" dirty="0"/>
              <a:t> ) .</a:t>
            </a:r>
            <a:br>
              <a:rPr lang="en-US" b="1" dirty="0"/>
            </a:br>
            <a:r>
              <a:rPr lang="en-US" b="1" dirty="0"/>
              <a:t>5. </a:t>
            </a:r>
            <a:r>
              <a:rPr lang="ar-SA" b="1" dirty="0"/>
              <a:t>مقارنة و تقييم الحلول</a:t>
            </a:r>
            <a:r>
              <a:rPr lang="en-US" b="1" dirty="0"/>
              <a:t> : Evaluation( </a:t>
            </a:r>
            <a:r>
              <a:rPr lang="ar-SA" b="1" dirty="0"/>
              <a:t>إجراء التقييم وتطوير الحل المناسب</a:t>
            </a:r>
            <a:r>
              <a:rPr lang="en-US" b="1" dirty="0"/>
              <a:t> ) .</a:t>
            </a:r>
            <a:endParaRPr lang="en-US" dirty="0"/>
          </a:p>
        </p:txBody>
      </p:sp>
    </p:spTree>
    <p:extLst>
      <p:ext uri="{BB962C8B-B14F-4D97-AF65-F5344CB8AC3E}">
        <p14:creationId xmlns:p14="http://schemas.microsoft.com/office/powerpoint/2010/main" val="360424936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461</Words>
  <Application>Microsoft Office PowerPoint</Application>
  <PresentationFormat>عرض على الشاشة (3:4)‏</PresentationFormat>
  <Paragraphs>53</Paragraphs>
  <Slides>31</Slides>
  <Notes>0</Notes>
  <HiddenSlides>0</HiddenSlides>
  <MMClips>0</MMClips>
  <ScaleCrop>false</ScaleCrop>
  <HeadingPairs>
    <vt:vector size="4" baseType="variant">
      <vt:variant>
        <vt:lpstr>نسق</vt:lpstr>
      </vt:variant>
      <vt:variant>
        <vt:i4>1</vt:i4>
      </vt:variant>
      <vt:variant>
        <vt:lpstr>عناوين الشرائح</vt:lpstr>
      </vt:variant>
      <vt:variant>
        <vt:i4>31</vt:i4>
      </vt:variant>
    </vt:vector>
  </HeadingPairs>
  <TitlesOfParts>
    <vt:vector size="32" baseType="lpstr">
      <vt:lpstr>نسق Office</vt:lpstr>
      <vt:lpstr>الرسم المعماري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الرسم المعماري </dc:title>
  <dc:creator>dell</dc:creator>
  <cp:lastModifiedBy>dell</cp:lastModifiedBy>
  <cp:revision>31</cp:revision>
  <dcterms:created xsi:type="dcterms:W3CDTF">2020-03-15T08:20:24Z</dcterms:created>
  <dcterms:modified xsi:type="dcterms:W3CDTF">2020-03-15T09:00:59Z</dcterms:modified>
</cp:coreProperties>
</file>