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1C763841-2F94-4D2B-A09F-2A214036C7AA}" type="datetimeFigureOut">
              <a:rPr lang="ar-EG" smtClean="0"/>
              <a:t>25/08/1440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05A0309-2DD2-4139-A5EB-81B373809397}" type="slidenum">
              <a:rPr lang="ar-EG" smtClean="0"/>
              <a:t>‹#›</a:t>
            </a:fld>
            <a:endParaRPr lang="ar-EG"/>
          </a:p>
        </p:txBody>
      </p:sp>
    </p:spTree>
    <p:extLst>
      <p:ext uri="{BB962C8B-B14F-4D97-AF65-F5344CB8AC3E}">
        <p14:creationId xmlns:p14="http://schemas.microsoft.com/office/powerpoint/2010/main" val="312087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C763841-2F94-4D2B-A09F-2A214036C7AA}" type="datetimeFigureOut">
              <a:rPr lang="ar-EG" smtClean="0"/>
              <a:t>25/08/1440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05A0309-2DD2-4139-A5EB-81B373809397}" type="slidenum">
              <a:rPr lang="ar-EG" smtClean="0"/>
              <a:t>‹#›</a:t>
            </a:fld>
            <a:endParaRPr lang="ar-EG"/>
          </a:p>
        </p:txBody>
      </p:sp>
    </p:spTree>
    <p:extLst>
      <p:ext uri="{BB962C8B-B14F-4D97-AF65-F5344CB8AC3E}">
        <p14:creationId xmlns:p14="http://schemas.microsoft.com/office/powerpoint/2010/main" val="160060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C763841-2F94-4D2B-A09F-2A214036C7AA}" type="datetimeFigureOut">
              <a:rPr lang="ar-EG" smtClean="0"/>
              <a:t>25/08/1440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05A0309-2DD2-4139-A5EB-81B373809397}" type="slidenum">
              <a:rPr lang="ar-EG" smtClean="0"/>
              <a:t>‹#›</a:t>
            </a:fld>
            <a:endParaRPr lang="ar-EG"/>
          </a:p>
        </p:txBody>
      </p:sp>
    </p:spTree>
    <p:extLst>
      <p:ext uri="{BB962C8B-B14F-4D97-AF65-F5344CB8AC3E}">
        <p14:creationId xmlns:p14="http://schemas.microsoft.com/office/powerpoint/2010/main" val="179685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C763841-2F94-4D2B-A09F-2A214036C7AA}" type="datetimeFigureOut">
              <a:rPr lang="ar-EG" smtClean="0"/>
              <a:t>25/08/1440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05A0309-2DD2-4139-A5EB-81B373809397}" type="slidenum">
              <a:rPr lang="ar-EG" smtClean="0"/>
              <a:t>‹#›</a:t>
            </a:fld>
            <a:endParaRPr lang="ar-EG"/>
          </a:p>
        </p:txBody>
      </p:sp>
    </p:spTree>
    <p:extLst>
      <p:ext uri="{BB962C8B-B14F-4D97-AF65-F5344CB8AC3E}">
        <p14:creationId xmlns:p14="http://schemas.microsoft.com/office/powerpoint/2010/main" val="15254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63841-2F94-4D2B-A09F-2A214036C7AA}" type="datetimeFigureOut">
              <a:rPr lang="ar-EG" smtClean="0"/>
              <a:t>25/08/1440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05A0309-2DD2-4139-A5EB-81B373809397}" type="slidenum">
              <a:rPr lang="ar-EG" smtClean="0"/>
              <a:t>‹#›</a:t>
            </a:fld>
            <a:endParaRPr lang="ar-EG"/>
          </a:p>
        </p:txBody>
      </p:sp>
    </p:spTree>
    <p:extLst>
      <p:ext uri="{BB962C8B-B14F-4D97-AF65-F5344CB8AC3E}">
        <p14:creationId xmlns:p14="http://schemas.microsoft.com/office/powerpoint/2010/main" val="252373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1C763841-2F94-4D2B-A09F-2A214036C7AA}" type="datetimeFigureOut">
              <a:rPr lang="ar-EG" smtClean="0"/>
              <a:t>25/08/1440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05A0309-2DD2-4139-A5EB-81B373809397}" type="slidenum">
              <a:rPr lang="ar-EG" smtClean="0"/>
              <a:t>‹#›</a:t>
            </a:fld>
            <a:endParaRPr lang="ar-EG"/>
          </a:p>
        </p:txBody>
      </p:sp>
    </p:spTree>
    <p:extLst>
      <p:ext uri="{BB962C8B-B14F-4D97-AF65-F5344CB8AC3E}">
        <p14:creationId xmlns:p14="http://schemas.microsoft.com/office/powerpoint/2010/main" val="131490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1C763841-2F94-4D2B-A09F-2A214036C7AA}" type="datetimeFigureOut">
              <a:rPr lang="ar-EG" smtClean="0"/>
              <a:t>25/08/1440</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905A0309-2DD2-4139-A5EB-81B373809397}" type="slidenum">
              <a:rPr lang="ar-EG" smtClean="0"/>
              <a:t>‹#›</a:t>
            </a:fld>
            <a:endParaRPr lang="ar-EG"/>
          </a:p>
        </p:txBody>
      </p:sp>
    </p:spTree>
    <p:extLst>
      <p:ext uri="{BB962C8B-B14F-4D97-AF65-F5344CB8AC3E}">
        <p14:creationId xmlns:p14="http://schemas.microsoft.com/office/powerpoint/2010/main" val="326942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1C763841-2F94-4D2B-A09F-2A214036C7AA}" type="datetimeFigureOut">
              <a:rPr lang="ar-EG" smtClean="0"/>
              <a:t>25/08/1440</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905A0309-2DD2-4139-A5EB-81B373809397}" type="slidenum">
              <a:rPr lang="ar-EG" smtClean="0"/>
              <a:t>‹#›</a:t>
            </a:fld>
            <a:endParaRPr lang="ar-EG"/>
          </a:p>
        </p:txBody>
      </p:sp>
    </p:spTree>
    <p:extLst>
      <p:ext uri="{BB962C8B-B14F-4D97-AF65-F5344CB8AC3E}">
        <p14:creationId xmlns:p14="http://schemas.microsoft.com/office/powerpoint/2010/main" val="133182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63841-2F94-4D2B-A09F-2A214036C7AA}" type="datetimeFigureOut">
              <a:rPr lang="ar-EG" smtClean="0"/>
              <a:t>25/08/1440</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905A0309-2DD2-4139-A5EB-81B373809397}" type="slidenum">
              <a:rPr lang="ar-EG" smtClean="0"/>
              <a:t>‹#›</a:t>
            </a:fld>
            <a:endParaRPr lang="ar-EG"/>
          </a:p>
        </p:txBody>
      </p:sp>
    </p:spTree>
    <p:extLst>
      <p:ext uri="{BB962C8B-B14F-4D97-AF65-F5344CB8AC3E}">
        <p14:creationId xmlns:p14="http://schemas.microsoft.com/office/powerpoint/2010/main" val="78097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63841-2F94-4D2B-A09F-2A214036C7AA}" type="datetimeFigureOut">
              <a:rPr lang="ar-EG" smtClean="0"/>
              <a:t>25/08/1440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05A0309-2DD2-4139-A5EB-81B373809397}" type="slidenum">
              <a:rPr lang="ar-EG" smtClean="0"/>
              <a:t>‹#›</a:t>
            </a:fld>
            <a:endParaRPr lang="ar-EG"/>
          </a:p>
        </p:txBody>
      </p:sp>
    </p:spTree>
    <p:extLst>
      <p:ext uri="{BB962C8B-B14F-4D97-AF65-F5344CB8AC3E}">
        <p14:creationId xmlns:p14="http://schemas.microsoft.com/office/powerpoint/2010/main" val="12415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63841-2F94-4D2B-A09F-2A214036C7AA}" type="datetimeFigureOut">
              <a:rPr lang="ar-EG" smtClean="0"/>
              <a:t>25/08/1440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05A0309-2DD2-4139-A5EB-81B373809397}" type="slidenum">
              <a:rPr lang="ar-EG" smtClean="0"/>
              <a:t>‹#›</a:t>
            </a:fld>
            <a:endParaRPr lang="ar-EG"/>
          </a:p>
        </p:txBody>
      </p:sp>
    </p:spTree>
    <p:extLst>
      <p:ext uri="{BB962C8B-B14F-4D97-AF65-F5344CB8AC3E}">
        <p14:creationId xmlns:p14="http://schemas.microsoft.com/office/powerpoint/2010/main" val="130586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C763841-2F94-4D2B-A09F-2A214036C7AA}" type="datetimeFigureOut">
              <a:rPr lang="ar-EG" smtClean="0"/>
              <a:t>25/08/1440</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05A0309-2DD2-4139-A5EB-81B373809397}" type="slidenum">
              <a:rPr lang="ar-EG" smtClean="0"/>
              <a:t>‹#›</a:t>
            </a:fld>
            <a:endParaRPr lang="ar-EG"/>
          </a:p>
        </p:txBody>
      </p:sp>
    </p:spTree>
    <p:extLst>
      <p:ext uri="{BB962C8B-B14F-4D97-AF65-F5344CB8AC3E}">
        <p14:creationId xmlns:p14="http://schemas.microsoft.com/office/powerpoint/2010/main" val="3079478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a:spcBef>
                <a:spcPct val="50000"/>
              </a:spcBef>
            </a:pPr>
            <a:r>
              <a:rPr lang="ar-EG" sz="6600" b="1" dirty="0" smtClean="0"/>
              <a:t>أ - أفات القمح والشعير</a:t>
            </a:r>
            <a:br>
              <a:rPr lang="ar-EG" sz="6600" b="1" dirty="0" smtClean="0"/>
            </a:br>
            <a:r>
              <a:rPr lang="ar-EG" b="1" dirty="0" smtClean="0">
                <a:solidFill>
                  <a:srgbClr val="FF0000"/>
                </a:solidFill>
              </a:rPr>
              <a:t>وتشمل من القمح، تربس القمح ، الدودة القارضة، دودة ورق القطن ، الدودة الخضراء</a:t>
            </a:r>
            <a:r>
              <a:rPr lang="en-US" b="1" dirty="0" smtClean="0">
                <a:solidFill>
                  <a:srgbClr val="FF0000"/>
                </a:solidFill>
              </a:rPr>
              <a:t/>
            </a:r>
            <a:br>
              <a:rPr lang="en-US" b="1" dirty="0" smtClean="0">
                <a:solidFill>
                  <a:srgbClr val="FF0000"/>
                </a:solidFill>
              </a:rPr>
            </a:br>
            <a:endParaRPr lang="ar-EG" b="1" dirty="0">
              <a:solidFill>
                <a:srgbClr val="FF0000"/>
              </a:solidFill>
            </a:endParaRPr>
          </a:p>
        </p:txBody>
      </p:sp>
    </p:spTree>
    <p:extLst>
      <p:ext uri="{BB962C8B-B14F-4D97-AF65-F5344CB8AC3E}">
        <p14:creationId xmlns:p14="http://schemas.microsoft.com/office/powerpoint/2010/main" val="1466595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r>
              <a:rPr lang="ar-EG" b="1" dirty="0" smtClean="0">
                <a:solidFill>
                  <a:srgbClr val="FF0000"/>
                </a:solidFill>
              </a:rPr>
              <a:t>أعراض الإصابة:-</a:t>
            </a:r>
          </a:p>
          <a:p>
            <a:endParaRPr lang="ar-EG" b="1" dirty="0" smtClean="0">
              <a:solidFill>
                <a:srgbClr val="FF0000"/>
              </a:solidFill>
            </a:endParaRPr>
          </a:p>
          <a:p>
            <a:pPr marL="0" indent="0">
              <a:buNone/>
              <a:defRPr/>
            </a:pPr>
            <a:r>
              <a:rPr lang="ar-EG" b="1" dirty="0"/>
              <a:t>1- تحفر اليرقات فى الساق و تكون ثقوب الدخول دائما فوق سطح الماء</a:t>
            </a:r>
          </a:p>
          <a:p>
            <a:pPr marL="0" indent="0">
              <a:buNone/>
              <a:defRPr/>
            </a:pPr>
            <a:r>
              <a:rPr lang="ar-EG" b="1" dirty="0"/>
              <a:t>2- النباتات المصابة </a:t>
            </a:r>
            <a:r>
              <a:rPr lang="ar-EG" b="1" dirty="0" smtClean="0"/>
              <a:t> تعرف </a:t>
            </a:r>
            <a:r>
              <a:rPr lang="ar-EG" b="1" dirty="0" smtClean="0">
                <a:solidFill>
                  <a:srgbClr val="FF0000"/>
                </a:solidFill>
              </a:rPr>
              <a:t>بسنابلها </a:t>
            </a:r>
            <a:r>
              <a:rPr lang="ar-EG" b="1" dirty="0">
                <a:solidFill>
                  <a:srgbClr val="FF0000"/>
                </a:solidFill>
              </a:rPr>
              <a:t>البيضاء و المفرغة من الحبوب أو قد تكون السنابل متكسرة و مائلة على أحد </a:t>
            </a:r>
            <a:r>
              <a:rPr lang="en-US" b="1" dirty="0">
                <a:solidFill>
                  <a:srgbClr val="FF0000"/>
                </a:solidFill>
              </a:rPr>
              <a:t>  </a:t>
            </a:r>
            <a:r>
              <a:rPr lang="ar-EG" b="1" dirty="0" smtClean="0">
                <a:solidFill>
                  <a:srgbClr val="FF0000"/>
                </a:solidFill>
              </a:rPr>
              <a:t>الجوانب </a:t>
            </a:r>
            <a:r>
              <a:rPr lang="ar-EG" b="1" dirty="0" smtClean="0"/>
              <a:t>و تصل نسبة الإصابة بهذه الحشرة فى الأرز إلى </a:t>
            </a:r>
            <a:r>
              <a:rPr lang="ar-EG" b="1" dirty="0" smtClean="0">
                <a:solidFill>
                  <a:srgbClr val="FF0000"/>
                </a:solidFill>
              </a:rPr>
              <a:t>30% </a:t>
            </a:r>
            <a:r>
              <a:rPr lang="ar-EG" b="1" dirty="0" smtClean="0"/>
              <a:t>عند إشتداد الإصابة</a:t>
            </a:r>
            <a:endParaRPr lang="ar-EG" b="1" dirty="0"/>
          </a:p>
          <a:p>
            <a:endParaRPr lang="ar-EG" dirty="0">
              <a:solidFill>
                <a:srgbClr val="FF0000"/>
              </a:solidFill>
            </a:endParaRPr>
          </a:p>
        </p:txBody>
      </p:sp>
    </p:spTree>
    <p:extLst>
      <p:ext uri="{BB962C8B-B14F-4D97-AF65-F5344CB8AC3E}">
        <p14:creationId xmlns:p14="http://schemas.microsoft.com/office/powerpoint/2010/main" val="4109380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ar-EG" b="1" dirty="0" smtClean="0">
                <a:solidFill>
                  <a:srgbClr val="FF0000"/>
                </a:solidFill>
              </a:rPr>
              <a:t>للوقاية من إنتشار الإصابة يلزم التالى:-</a:t>
            </a:r>
          </a:p>
          <a:p>
            <a:pPr marL="0" indent="0">
              <a:buNone/>
            </a:pPr>
            <a:r>
              <a:rPr lang="ar-EG" b="1" dirty="0" smtClean="0"/>
              <a:t>1- الألتزام بمعدلات التسميد الأزوتى الموصى بها لأن المغالة فى التسميد الأزوتى تعمل على زيادة الإصابة</a:t>
            </a:r>
          </a:p>
          <a:p>
            <a:pPr marL="0" indent="0">
              <a:buNone/>
            </a:pPr>
            <a:r>
              <a:rPr lang="ar-EG" b="1" dirty="0" smtClean="0"/>
              <a:t>2- تفضل خدمة الأرض قبل زراعة المحاصيل الشتوية ،للقضاء على يرقات الثاقبات الموجودة فى بقايا الأرز و الذرة</a:t>
            </a:r>
          </a:p>
          <a:p>
            <a:pPr marL="0" indent="0">
              <a:buNone/>
            </a:pPr>
            <a:r>
              <a:rPr lang="ar-EG" b="1" dirty="0" smtClean="0"/>
              <a:t>3- يلزم القضاء على الحشرة فى طور البيات الشتوى فى قش الأرز و الذرة </a:t>
            </a:r>
          </a:p>
          <a:p>
            <a:pPr marL="0" indent="0">
              <a:buNone/>
            </a:pPr>
            <a:r>
              <a:rPr lang="ar-EG" b="1" dirty="0" smtClean="0"/>
              <a:t>4- طفيل الترايكوجراما من أكفأ الطفيليات فى مكافحة الإصابات الحشرية التى تسببها حشرات رتبة حرشفية الأجنحة</a:t>
            </a:r>
          </a:p>
          <a:p>
            <a:pPr marL="0" indent="0">
              <a:buNone/>
            </a:pPr>
            <a:r>
              <a:rPr lang="ar-EG" b="1" dirty="0" smtClean="0"/>
              <a:t>5- يراعى عدم إستخدام المبيدات الحشرية إلا عند الضرورة </a:t>
            </a:r>
          </a:p>
          <a:p>
            <a:pPr marL="0" indent="0">
              <a:buNone/>
            </a:pPr>
            <a:endParaRPr lang="ar-EG" dirty="0"/>
          </a:p>
        </p:txBody>
      </p:sp>
    </p:spTree>
    <p:extLst>
      <p:ext uri="{BB962C8B-B14F-4D97-AF65-F5344CB8AC3E}">
        <p14:creationId xmlns:p14="http://schemas.microsoft.com/office/powerpoint/2010/main" val="3795589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2304256"/>
          </a:xfrm>
        </p:spPr>
        <p:txBody>
          <a:bodyPr>
            <a:normAutofit/>
          </a:bodyPr>
          <a:lstStyle/>
          <a:p>
            <a:r>
              <a:rPr lang="en-US" sz="3600" b="1" dirty="0">
                <a:latin typeface="Times New Roman" pitchFamily="18" charset="0"/>
                <a:cs typeface="Times New Roman" pitchFamily="18" charset="0"/>
              </a:rPr>
              <a:t>3</a:t>
            </a:r>
            <a:r>
              <a:rPr lang="ar-EG" sz="3600" b="1" dirty="0">
                <a:latin typeface="Times New Roman" pitchFamily="18" charset="0"/>
                <a:cs typeface="Times New Roman" pitchFamily="18" charset="0"/>
              </a:rPr>
              <a:t>- هاموش الارز   </a:t>
            </a:r>
            <a:br>
              <a:rPr lang="ar-EG" sz="3600" b="1" dirty="0">
                <a:latin typeface="Times New Roman" pitchFamily="18" charset="0"/>
                <a:cs typeface="Times New Roman" pitchFamily="18" charset="0"/>
              </a:rPr>
            </a:b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Chironomus</a:t>
            </a:r>
            <a:r>
              <a:rPr lang="en-US" sz="3600" b="1" i="1" dirty="0">
                <a:latin typeface="Times New Roman" pitchFamily="18" charset="0"/>
                <a:cs typeface="Times New Roman" pitchFamily="18" charset="0"/>
              </a:rPr>
              <a:t> sp.   </a:t>
            </a:r>
            <a:br>
              <a:rPr lang="en-US" sz="3600" b="1" i="1" dirty="0">
                <a:latin typeface="Times New Roman" pitchFamily="18" charset="0"/>
                <a:cs typeface="Times New Roman" pitchFamily="18" charset="0"/>
              </a:rPr>
            </a:b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Diptera</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Chironomidae</a:t>
            </a:r>
            <a:r>
              <a:rPr lang="ar-EG" sz="3600" b="1" dirty="0">
                <a:latin typeface="Times New Roman" pitchFamily="18" charset="0"/>
                <a:cs typeface="Times New Roman" pitchFamily="18" charset="0"/>
              </a:rPr>
              <a:t/>
            </a:r>
            <a:br>
              <a:rPr lang="ar-EG" sz="3600" b="1" dirty="0">
                <a:latin typeface="Times New Roman" pitchFamily="18" charset="0"/>
                <a:cs typeface="Times New Roman" pitchFamily="18" charset="0"/>
              </a:rPr>
            </a:br>
            <a:endParaRPr lang="ar-EG" sz="3600" dirty="0"/>
          </a:p>
        </p:txBody>
      </p:sp>
      <p:pic>
        <p:nvPicPr>
          <p:cNvPr id="7" name="Picture 5" descr="live-blood-worms"/>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572000" y="2348880"/>
            <a:ext cx="4041775"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hironomus%20lurid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5536" y="2348880"/>
            <a:ext cx="4032448" cy="36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94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84976" cy="6048672"/>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ar-EG" b="1" dirty="0"/>
              <a:t>حشرات تشبه البعوض فى شكلها ومظهرها وتعيش اليرقات فى الماء هذه الافة تصيب بادرات الارز الصغيرة مما يتسبب فى تكويم هذه البادرات فوق سطح الماء تاركة مكانها بقعاً خالية من النباتات </a:t>
            </a:r>
            <a:r>
              <a:rPr lang="ar-EG" sz="3600" b="1" dirty="0"/>
              <a:t> </a:t>
            </a:r>
            <a:r>
              <a:rPr lang="ar-IQ" sz="3600" b="1" dirty="0"/>
              <a:t>( </a:t>
            </a:r>
            <a:r>
              <a:rPr lang="ar-IQ" sz="2800" b="1" dirty="0"/>
              <a:t>خاصة فى الحقول التى تروى بمياه الصرف او مياه مخلوطة </a:t>
            </a:r>
            <a:r>
              <a:rPr lang="ar-IQ" sz="2800" b="1" dirty="0" smtClean="0"/>
              <a:t>)</a:t>
            </a:r>
            <a:r>
              <a:rPr lang="ar-EG" sz="2800" b="1" dirty="0" smtClean="0"/>
              <a:t>.</a:t>
            </a:r>
          </a:p>
          <a:p>
            <a:pPr>
              <a:spcBef>
                <a:spcPct val="50000"/>
              </a:spcBef>
            </a:pPr>
            <a:r>
              <a:rPr lang="ar-EG" sz="3900" b="1" dirty="0">
                <a:solidFill>
                  <a:srgbClr val="FF0000"/>
                </a:solidFill>
              </a:rPr>
              <a:t>دورة الحياة :</a:t>
            </a:r>
          </a:p>
          <a:p>
            <a:pPr>
              <a:spcBef>
                <a:spcPct val="50000"/>
              </a:spcBef>
            </a:pPr>
            <a:r>
              <a:rPr lang="ar-EG" sz="2800" b="1" dirty="0" smtClean="0"/>
              <a:t> تقضى الحشرة فترة بياتها الشتوى من شهر ديسمبر الى اوائل مارس على هيئة يرقة مدفونة بالطين فى قاع المجارى المائية </a:t>
            </a:r>
          </a:p>
          <a:p>
            <a:pPr>
              <a:spcBef>
                <a:spcPct val="50000"/>
              </a:spcBef>
            </a:pPr>
            <a:r>
              <a:rPr lang="ar-EG" sz="2800" b="1" dirty="0" smtClean="0"/>
              <a:t> تضع الانثى البيض اثناء طيرانها على المسطحات المائية فى شكل سلاسل محاطة بغلاف جيلاتينى  لتنتفخ الكتلة الجيلاتينية عند ملامستها للماء و تلتصق بالاجسام الطافية . </a:t>
            </a:r>
          </a:p>
          <a:p>
            <a:pPr>
              <a:spcBef>
                <a:spcPct val="50000"/>
              </a:spcBef>
            </a:pPr>
            <a:r>
              <a:rPr lang="ar-EG" sz="2800" b="1" dirty="0" smtClean="0"/>
              <a:t>يفقس البيض بعد 3-4 ايام ولليرقة 3 اعمار ومدة الطور اليرقى 12-17 يوم وتعيش الانثى من 2-4 ايام ومدة الجيل حوالى شهر. </a:t>
            </a:r>
            <a:endParaRPr lang="en-US" sz="2800" dirty="0" smtClean="0"/>
          </a:p>
          <a:p>
            <a:endParaRPr lang="en-US" sz="2800" b="1" dirty="0"/>
          </a:p>
          <a:p>
            <a:endParaRPr lang="ar-EG" dirty="0"/>
          </a:p>
        </p:txBody>
      </p:sp>
    </p:spTree>
    <p:extLst>
      <p:ext uri="{BB962C8B-B14F-4D97-AF65-F5344CB8AC3E}">
        <p14:creationId xmlns:p14="http://schemas.microsoft.com/office/powerpoint/2010/main" val="987322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507288" cy="619268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spcBef>
                <a:spcPct val="50000"/>
              </a:spcBef>
            </a:pPr>
            <a:r>
              <a:rPr lang="ar-EG" sz="3600" b="1" dirty="0">
                <a:solidFill>
                  <a:srgbClr val="FF0000"/>
                </a:solidFill>
              </a:rPr>
              <a:t>المكافحة :</a:t>
            </a:r>
          </a:p>
          <a:p>
            <a:pPr marL="0" indent="0">
              <a:spcBef>
                <a:spcPct val="50000"/>
              </a:spcBef>
              <a:buNone/>
            </a:pPr>
            <a:r>
              <a:rPr lang="ar-EG" sz="3600" b="1" dirty="0" smtClean="0"/>
              <a:t>1 </a:t>
            </a:r>
            <a:r>
              <a:rPr lang="ar-EG" b="1" dirty="0"/>
              <a:t>- عملية كمر بذور الارز لمدة يومين قبل الزراعة يقلل من الاصابة وذلك لسرعة الانبات و قلة تعرض البذور للاصابة</a:t>
            </a:r>
          </a:p>
          <a:p>
            <a:pPr marL="0" indent="0">
              <a:spcBef>
                <a:spcPct val="50000"/>
              </a:spcBef>
              <a:buNone/>
            </a:pPr>
            <a:r>
              <a:rPr lang="ar-EG" b="1" dirty="0" smtClean="0"/>
              <a:t>2 </a:t>
            </a:r>
            <a:r>
              <a:rPr lang="ar-EG" b="1" dirty="0"/>
              <a:t>- صرف المياه وتجفيف المشتل لمدة </a:t>
            </a:r>
            <a:r>
              <a:rPr lang="ar-EG" b="1" dirty="0" smtClean="0"/>
              <a:t>1-2يوم</a:t>
            </a:r>
            <a:endParaRPr lang="ar-EG" b="1" dirty="0"/>
          </a:p>
          <a:p>
            <a:pPr marL="0" indent="0">
              <a:spcBef>
                <a:spcPct val="50000"/>
              </a:spcBef>
              <a:buNone/>
            </a:pPr>
            <a:r>
              <a:rPr lang="ar-EG" b="1" dirty="0"/>
              <a:t> </a:t>
            </a:r>
            <a:r>
              <a:rPr lang="ar-EG" b="1" dirty="0" smtClean="0"/>
              <a:t>3- </a:t>
            </a:r>
            <a:r>
              <a:rPr lang="ar-EG" b="1" dirty="0"/>
              <a:t>فى حال استخدام مبيدات يتم الرش بعد بدار المشتل بيوم مع عدم صرف الماء وتزويد المشتل به لمدة اسبوع</a:t>
            </a:r>
            <a:r>
              <a:rPr lang="ar-EG" b="1" dirty="0" smtClean="0"/>
              <a:t>.</a:t>
            </a:r>
          </a:p>
          <a:p>
            <a:pPr marL="0" indent="0">
              <a:spcBef>
                <a:spcPct val="50000"/>
              </a:spcBef>
              <a:buNone/>
            </a:pPr>
            <a:r>
              <a:rPr lang="ar-EG" b="1" dirty="0" smtClean="0"/>
              <a:t>4- زراعة المشاتل فى أراضى جيدة غير ملحية و عدم إستعمال مياه الصرف فى رى المشاتل</a:t>
            </a:r>
          </a:p>
          <a:p>
            <a:pPr marL="0" indent="0">
              <a:spcBef>
                <a:spcPct val="50000"/>
              </a:spcBef>
              <a:buNone/>
            </a:pPr>
            <a:r>
              <a:rPr lang="ar-EG" b="1" dirty="0" smtClean="0"/>
              <a:t>5- فى حالة إستمرار الإصابة يمكن إستخدام أحد المبيدات التى توصى بها وزارة الزراعة</a:t>
            </a:r>
            <a:endParaRPr lang="ar-EG" b="1" dirty="0"/>
          </a:p>
          <a:p>
            <a:pPr marL="0" indent="0">
              <a:spcBef>
                <a:spcPct val="50000"/>
              </a:spcBef>
              <a:buNone/>
            </a:pPr>
            <a:r>
              <a:rPr lang="ar-EG" b="1" dirty="0"/>
              <a:t> </a:t>
            </a:r>
            <a:endParaRPr lang="en-US" b="1" dirty="0"/>
          </a:p>
        </p:txBody>
      </p:sp>
    </p:spTree>
    <p:extLst>
      <p:ext uri="{BB962C8B-B14F-4D97-AF65-F5344CB8AC3E}">
        <p14:creationId xmlns:p14="http://schemas.microsoft.com/office/powerpoint/2010/main" val="3749662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ar-EG" b="1" dirty="0">
                <a:solidFill>
                  <a:schemeClr val="bg1"/>
                </a:solidFill>
              </a:rPr>
              <a:t>الآفات الحشرية التى تصيب المحاصيل البقولية</a:t>
            </a:r>
            <a:endParaRPr lang="ar-EG" dirty="0">
              <a:solidFill>
                <a:schemeClr val="bg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defRPr/>
            </a:pPr>
            <a:r>
              <a:rPr lang="ar-EG" b="1" dirty="0">
                <a:solidFill>
                  <a:srgbClr val="C00000"/>
                </a:solidFill>
              </a:rPr>
              <a:t>1</a:t>
            </a:r>
            <a:r>
              <a:rPr lang="ar-EG" b="1" dirty="0">
                <a:solidFill>
                  <a:srgbClr val="FF0000"/>
                </a:solidFill>
              </a:rPr>
              <a:t>-البرسيم</a:t>
            </a:r>
            <a:r>
              <a:rPr lang="ar-EG" b="1" dirty="0"/>
              <a:t>:-نطاطات البرسيم،تربس القطن،دودة ورق القطن ،من القطن، سوسة ورق وجذور البرسيم،خنفساء بذور البرسيم،صرصور الغيط</a:t>
            </a:r>
          </a:p>
          <a:p>
            <a:pPr marL="0" indent="0">
              <a:buNone/>
              <a:defRPr/>
            </a:pPr>
            <a:r>
              <a:rPr lang="ar-EG" b="1" dirty="0">
                <a:solidFill>
                  <a:srgbClr val="FF0000"/>
                </a:solidFill>
              </a:rPr>
              <a:t>2- الفول</a:t>
            </a:r>
            <a:r>
              <a:rPr lang="ar-EG" b="1" dirty="0"/>
              <a:t>:- من البقوليات، تربس البقول، خنافس الفول،أبو دقيق البقول</a:t>
            </a:r>
          </a:p>
          <a:p>
            <a:pPr marL="0" indent="0">
              <a:buNone/>
              <a:defRPr/>
            </a:pPr>
            <a:r>
              <a:rPr lang="ar-EG" b="1" dirty="0">
                <a:solidFill>
                  <a:srgbClr val="FF0000"/>
                </a:solidFill>
              </a:rPr>
              <a:t>3- العدس</a:t>
            </a:r>
            <a:r>
              <a:rPr lang="ar-EG" b="1" dirty="0"/>
              <a:t>:- من البقول، الدودة القارضة،خنافس العدس،دودة ورق القطن</a:t>
            </a:r>
          </a:p>
          <a:p>
            <a:pPr marL="0" indent="0">
              <a:buNone/>
              <a:defRPr/>
            </a:pPr>
            <a:r>
              <a:rPr lang="ar-EG" b="1" dirty="0"/>
              <a:t>معظم هذه الآفات سبق دراستها</a:t>
            </a:r>
          </a:p>
          <a:p>
            <a:endParaRPr lang="ar-EG" b="1" dirty="0"/>
          </a:p>
        </p:txBody>
      </p:sp>
    </p:spTree>
    <p:extLst>
      <p:ext uri="{BB962C8B-B14F-4D97-AF65-F5344CB8AC3E}">
        <p14:creationId xmlns:p14="http://schemas.microsoft.com/office/powerpoint/2010/main" val="3381158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style>
          <a:lnRef idx="2">
            <a:schemeClr val="dk1"/>
          </a:lnRef>
          <a:fillRef idx="1">
            <a:schemeClr val="lt1"/>
          </a:fillRef>
          <a:effectRef idx="0">
            <a:schemeClr val="dk1"/>
          </a:effectRef>
          <a:fontRef idx="minor">
            <a:schemeClr val="dk1"/>
          </a:fontRef>
        </p:style>
        <p:txBody>
          <a:bodyPr/>
          <a:lstStyle/>
          <a:p>
            <a:r>
              <a:rPr lang="ar-EG" b="1" dirty="0">
                <a:solidFill>
                  <a:srgbClr val="FF0000"/>
                </a:solidFill>
              </a:rPr>
              <a:t>سوسة ورق البرسيم</a:t>
            </a:r>
            <a:endParaRPr lang="ar-EG" dirty="0">
              <a:solidFill>
                <a:srgbClr val="FF0000"/>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defRPr/>
            </a:pPr>
            <a:r>
              <a:rPr lang="ar-EG" b="1" dirty="0">
                <a:solidFill>
                  <a:srgbClr val="FF0000"/>
                </a:solidFill>
              </a:rPr>
              <a:t>العوائل</a:t>
            </a:r>
            <a:r>
              <a:rPr lang="ar-EG" b="1" dirty="0" smtClean="0">
                <a:solidFill>
                  <a:srgbClr val="FF0000"/>
                </a:solidFill>
              </a:rPr>
              <a:t>: </a:t>
            </a:r>
            <a:r>
              <a:rPr lang="ar-EG" b="1" dirty="0" smtClean="0"/>
              <a:t>البرسيم،الفول،الحلبة،الفاصوليا،اللوبيا،الباذنجان</a:t>
            </a:r>
            <a:endParaRPr lang="ar-EG" b="1" dirty="0"/>
          </a:p>
          <a:p>
            <a:pPr marL="0" indent="0">
              <a:buNone/>
              <a:defRPr/>
            </a:pPr>
            <a:r>
              <a:rPr lang="ar-EG" b="1" dirty="0"/>
              <a:t>1- الحشرة الكاملة تتغذى على الأوراق و السيقان</a:t>
            </a:r>
          </a:p>
          <a:p>
            <a:pPr marL="0" indent="0">
              <a:buNone/>
              <a:defRPr/>
            </a:pPr>
            <a:r>
              <a:rPr lang="ar-EG" b="1" dirty="0"/>
              <a:t>2- اليرقات تتغذى على جدران و نخاع السيقان من الداخل ثم تعمل طريقها إلى الخارج من داخل السيقان و تتسلق  النباتات و تتغذى على البراعم الحديثة و الأوراق الطرفية </a:t>
            </a:r>
            <a:r>
              <a:rPr lang="en-US" b="1" dirty="0"/>
              <a:t>  </a:t>
            </a:r>
            <a:r>
              <a:rPr lang="ar-EG" b="1" dirty="0"/>
              <a:t>للنموات الحديثة ثم تتغذى على الأوراق السفلية وتجف ويقل المحصول</a:t>
            </a:r>
          </a:p>
          <a:p>
            <a:endParaRPr lang="ar-EG" b="1" dirty="0"/>
          </a:p>
        </p:txBody>
      </p:sp>
    </p:spTree>
    <p:extLst>
      <p:ext uri="{BB962C8B-B14F-4D97-AF65-F5344CB8AC3E}">
        <p14:creationId xmlns:p14="http://schemas.microsoft.com/office/powerpoint/2010/main" val="4249740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ar-EG" b="1" dirty="0">
                <a:solidFill>
                  <a:srgbClr val="FF0000"/>
                </a:solidFill>
              </a:rPr>
              <a:t>سوسة ورق البرسيم</a:t>
            </a:r>
            <a:endParaRPr lang="ar-EG" dirty="0"/>
          </a:p>
        </p:txBody>
      </p:sp>
      <p:sp>
        <p:nvSpPr>
          <p:cNvPr id="3" name="Content Placeholder 2"/>
          <p:cNvSpPr>
            <a:spLocks noGrp="1"/>
          </p:cNvSpPr>
          <p:nvPr>
            <p:ph sz="half" idx="1"/>
          </p:nvPr>
        </p:nvSpPr>
        <p:spPr/>
        <p:txBody>
          <a:bodyPr/>
          <a:lstStyle/>
          <a:p>
            <a:endParaRPr lang="ar-EG" dirty="0"/>
          </a:p>
        </p:txBody>
      </p:sp>
      <p:sp>
        <p:nvSpPr>
          <p:cNvPr id="4" name="Content Placeholder 3"/>
          <p:cNvSpPr>
            <a:spLocks noGrp="1"/>
          </p:cNvSpPr>
          <p:nvPr>
            <p:ph sz="half" idx="2"/>
          </p:nvPr>
        </p:nvSpPr>
        <p:spPr/>
        <p:txBody>
          <a:bodyPr/>
          <a:lstStyle/>
          <a:p>
            <a:endParaRPr lang="ar-E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4392488"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4032448"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56792"/>
            <a:ext cx="4464495"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6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ar-EG" b="1" dirty="0">
                <a:solidFill>
                  <a:srgbClr val="FF0000"/>
                </a:solidFill>
              </a:rPr>
              <a:t>ذبابة أوراق </a:t>
            </a:r>
            <a:r>
              <a:rPr lang="ar-EG" b="1" dirty="0" err="1">
                <a:solidFill>
                  <a:srgbClr val="FF0000"/>
                </a:solidFill>
              </a:rPr>
              <a:t>الفاا</a:t>
            </a:r>
            <a:r>
              <a:rPr lang="ar-EG" dirty="0">
                <a:solidFill>
                  <a:srgbClr val="FF0000"/>
                </a:solidFill>
              </a:rPr>
              <a:t/>
            </a:r>
            <a:br>
              <a:rPr lang="ar-EG" dirty="0">
                <a:solidFill>
                  <a:srgbClr val="FF0000"/>
                </a:solidFill>
              </a:rPr>
            </a:br>
            <a:r>
              <a:rPr lang="ar-EG" b="1" dirty="0" smtClean="0">
                <a:solidFill>
                  <a:srgbClr val="FF0000"/>
                </a:solidFill>
              </a:rPr>
              <a:t>صولي</a:t>
            </a:r>
            <a:endParaRPr lang="ar-EG" dirty="0">
              <a:solidFill>
                <a:srgbClr val="FF0000"/>
              </a:solidFill>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84444" y="1484784"/>
            <a:ext cx="3966111" cy="464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D:\حشرات 4 -2014\Agromyza_nana_3.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556792"/>
            <a:ext cx="4038600"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0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63272" cy="5976664"/>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defRPr/>
            </a:pPr>
            <a:r>
              <a:rPr lang="ar-EG" b="1" dirty="0">
                <a:solidFill>
                  <a:srgbClr val="FF0000"/>
                </a:solidFill>
              </a:rPr>
              <a:t>فصيلة الذباب صانع الأنفاق فى الأوراق</a:t>
            </a:r>
          </a:p>
          <a:p>
            <a:pPr marL="0" indent="0">
              <a:buNone/>
              <a:defRPr/>
            </a:pPr>
            <a:r>
              <a:rPr lang="ar-EG" b="1" dirty="0">
                <a:solidFill>
                  <a:srgbClr val="FF0000"/>
                </a:solidFill>
              </a:rPr>
              <a:t>العوائل:- </a:t>
            </a:r>
            <a:r>
              <a:rPr lang="ar-EG" b="1" dirty="0"/>
              <a:t>الفاصوليا ، اللوبيا،فول </a:t>
            </a:r>
            <a:r>
              <a:rPr lang="ar-EG" b="1" dirty="0" smtClean="0"/>
              <a:t>الصويا</a:t>
            </a:r>
          </a:p>
          <a:p>
            <a:pPr marL="0" indent="0">
              <a:buNone/>
              <a:defRPr/>
            </a:pPr>
            <a:r>
              <a:rPr lang="ar-EG" b="1" dirty="0" smtClean="0">
                <a:solidFill>
                  <a:srgbClr val="FF0000"/>
                </a:solidFill>
              </a:rPr>
              <a:t>وصف الحشرة :- </a:t>
            </a:r>
            <a:r>
              <a:rPr lang="ar-EG" b="1" dirty="0" smtClean="0">
                <a:solidFill>
                  <a:schemeClr val="tx1"/>
                </a:solidFill>
              </a:rPr>
              <a:t>الحشرة الكاملة ذبابة صغيرة لونها أسود لامع ماعدا الأرجل و قرون الإستشعار و الأجنحة فألوانها بنى فاتح</a:t>
            </a:r>
            <a:endParaRPr lang="ar-EG" b="1" dirty="0">
              <a:solidFill>
                <a:schemeClr val="tx1"/>
              </a:solidFill>
            </a:endParaRPr>
          </a:p>
          <a:p>
            <a:pPr marL="0" indent="0">
              <a:buNone/>
              <a:defRPr/>
            </a:pPr>
            <a:r>
              <a:rPr lang="ar-EG" b="1" dirty="0">
                <a:solidFill>
                  <a:srgbClr val="FF0000"/>
                </a:solidFill>
              </a:rPr>
              <a:t>أعراض الإصابة:</a:t>
            </a:r>
          </a:p>
          <a:p>
            <a:pPr marL="0" indent="0">
              <a:buNone/>
              <a:defRPr/>
            </a:pPr>
            <a:r>
              <a:rPr lang="ar-EG" b="1" dirty="0"/>
              <a:t>1-الأماكن التى يوضع فيها البيض اكثرشفافية عن بقية نصل الورقة  </a:t>
            </a:r>
          </a:p>
          <a:p>
            <a:pPr marL="0" indent="0">
              <a:buNone/>
              <a:defRPr/>
            </a:pPr>
            <a:r>
              <a:rPr lang="ar-EG" b="1" dirty="0"/>
              <a:t>2- النباتات المصابة بأصفرار لونها و ذبولها ثم يتحول لونها إلى اللون البنى و تصبح هشة سهلة الكسر</a:t>
            </a:r>
          </a:p>
          <a:p>
            <a:pPr marL="0" indent="0">
              <a:buNone/>
              <a:defRPr/>
            </a:pPr>
            <a:r>
              <a:rPr lang="ar-EG" b="1" dirty="0" smtClean="0"/>
              <a:t>3- الإصابة </a:t>
            </a:r>
            <a:r>
              <a:rPr lang="ar-EG" b="1" dirty="0"/>
              <a:t>تقلل القرون أو ينعدم تكون الحبوب أو تكون الحبوب المتكوة ضامرة عديمة القيمة التجارية</a:t>
            </a:r>
          </a:p>
          <a:p>
            <a:endParaRPr lang="ar-EG" dirty="0"/>
          </a:p>
        </p:txBody>
      </p:sp>
    </p:spTree>
    <p:extLst>
      <p:ext uri="{BB962C8B-B14F-4D97-AF65-F5344CB8AC3E}">
        <p14:creationId xmlns:p14="http://schemas.microsoft.com/office/powerpoint/2010/main" val="3748235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5212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ar-EG" sz="3600" b="1" dirty="0" smtClean="0">
                <a:latin typeface="Times New Roman" pitchFamily="18" charset="0"/>
                <a:cs typeface="Times New Roman" pitchFamily="18" charset="0"/>
              </a:rPr>
              <a:t/>
            </a:r>
            <a:br>
              <a:rPr lang="ar-EG" sz="3600" b="1" dirty="0" smtClean="0">
                <a:latin typeface="Times New Roman" pitchFamily="18" charset="0"/>
                <a:cs typeface="Times New Roman" pitchFamily="18" charset="0"/>
              </a:rPr>
            </a:br>
            <a:r>
              <a:rPr lang="ar-EG" sz="3200" b="1" dirty="0" smtClean="0">
                <a:latin typeface="Times New Roman" pitchFamily="18" charset="0"/>
                <a:cs typeface="Times New Roman" pitchFamily="18" charset="0"/>
              </a:rPr>
              <a:t>1</a:t>
            </a:r>
            <a:r>
              <a:rPr lang="ar-EG" sz="3600" b="1" dirty="0" smtClean="0">
                <a:latin typeface="Times New Roman" pitchFamily="18" charset="0"/>
                <a:cs typeface="Times New Roman" pitchFamily="18" charset="0"/>
              </a:rPr>
              <a:t>- من القمح        </a:t>
            </a:r>
            <a:r>
              <a:rPr lang="en-US" sz="3600" b="1" dirty="0" smtClean="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Toxoptera</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graminum</a:t>
            </a:r>
            <a:r>
              <a:rPr lang="en-US" sz="3100" b="1" i="1" dirty="0" smtClean="0">
                <a:latin typeface="Times New Roman" pitchFamily="18" charset="0"/>
                <a:cs typeface="Times New Roman" pitchFamily="18" charset="0"/>
              </a:rPr>
              <a:t/>
            </a:r>
            <a:br>
              <a:rPr lang="en-US" sz="3100" b="1" i="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	    </a:t>
            </a:r>
            <a:r>
              <a:rPr lang="en-US" sz="3100" b="1" dirty="0" err="1" smtClean="0">
                <a:latin typeface="Times New Roman" pitchFamily="18" charset="0"/>
                <a:cs typeface="Times New Roman" pitchFamily="18" charset="0"/>
              </a:rPr>
              <a:t>Homoptera</a:t>
            </a:r>
            <a:r>
              <a:rPr lang="en-US" sz="3100" b="1" dirty="0" smtClean="0">
                <a:latin typeface="Times New Roman" pitchFamily="18" charset="0"/>
                <a:cs typeface="Times New Roman" pitchFamily="18" charset="0"/>
              </a:rPr>
              <a:t>  , </a:t>
            </a:r>
            <a:r>
              <a:rPr lang="en-US" sz="3100" b="1" dirty="0" err="1" smtClean="0">
                <a:latin typeface="Times New Roman" pitchFamily="18" charset="0"/>
                <a:cs typeface="Times New Roman" pitchFamily="18" charset="0"/>
              </a:rPr>
              <a:t>Aphididae</a:t>
            </a:r>
            <a:r>
              <a:rPr lang="ar-EG" b="1" dirty="0" smtClean="0">
                <a:latin typeface="Times New Roman" pitchFamily="18" charset="0"/>
                <a:cs typeface="Times New Roman" pitchFamily="18" charset="0"/>
              </a:rPr>
              <a:t/>
            </a:r>
            <a:br>
              <a:rPr lang="ar-EG" b="1" dirty="0" smtClean="0">
                <a:latin typeface="Times New Roman" pitchFamily="18" charset="0"/>
                <a:cs typeface="Times New Roman" pitchFamily="18" charset="0"/>
              </a:rPr>
            </a:br>
            <a:endParaRPr lang="ar-EG" dirty="0"/>
          </a:p>
        </p:txBody>
      </p:sp>
      <p:sp>
        <p:nvSpPr>
          <p:cNvPr id="3" name="Content Placeholder 2"/>
          <p:cNvSpPr>
            <a:spLocks noGrp="1"/>
          </p:cNvSpPr>
          <p:nvPr>
            <p:ph idx="1"/>
          </p:nvPr>
        </p:nvSpPr>
        <p:spPr>
          <a:xfrm>
            <a:off x="457200" y="1600200"/>
            <a:ext cx="8229600" cy="5069160"/>
          </a:xfrm>
        </p:spPr>
        <p:style>
          <a:lnRef idx="2">
            <a:schemeClr val="dk1"/>
          </a:lnRef>
          <a:fillRef idx="1">
            <a:schemeClr val="lt1"/>
          </a:fillRef>
          <a:effectRef idx="0">
            <a:schemeClr val="dk1"/>
          </a:effectRef>
          <a:fontRef idx="minor">
            <a:schemeClr val="dk1"/>
          </a:fontRef>
        </p:style>
        <p:txBody>
          <a:bodyPr/>
          <a:lstStyle/>
          <a:p>
            <a:r>
              <a:rPr lang="ar-EG" b="1" dirty="0" smtClean="0">
                <a:solidFill>
                  <a:srgbClr val="FF0000"/>
                </a:solidFill>
              </a:rPr>
              <a:t>العوائل النباتية</a:t>
            </a:r>
            <a:r>
              <a:rPr lang="ar-EG" dirty="0" smtClean="0">
                <a:solidFill>
                  <a:srgbClr val="FF0000"/>
                </a:solidFill>
              </a:rPr>
              <a:t>: </a:t>
            </a:r>
            <a:r>
              <a:rPr lang="ar-EG" b="1" dirty="0" smtClean="0">
                <a:solidFill>
                  <a:srgbClr val="FF0000"/>
                </a:solidFill>
              </a:rPr>
              <a:t>القمح والشعير وباقى المحاصيل النجيلية مثل الارز والذرة </a:t>
            </a:r>
            <a:endParaRPr lang="en-US" b="1" dirty="0" smtClean="0">
              <a:solidFill>
                <a:srgbClr val="FF0000"/>
              </a:solidFill>
            </a:endParaRPr>
          </a:p>
          <a:p>
            <a:r>
              <a:rPr lang="ar-EG" b="1" dirty="0" smtClean="0"/>
              <a:t>تشتد الإصابة بهذه الحشرة في مناطق الفيوم و مصر الوسطى و مصر العليا و قد تمتد الإصابة إلي بعض مناطق الدلتا، و في حالة الإصابة المبكرة و الشديدة فانه يفقد ما لا يقل عن ٢٥ % من المحصول.</a:t>
            </a:r>
          </a:p>
          <a:p>
            <a:endParaRPr lang="ar-EG" b="1" dirty="0" smtClean="0"/>
          </a:p>
          <a:p>
            <a:endParaRPr lang="ar-EG" b="1" dirty="0" smtClean="0"/>
          </a:p>
          <a:p>
            <a:endParaRPr lang="ar-EG" dirty="0"/>
          </a:p>
        </p:txBody>
      </p:sp>
    </p:spTree>
    <p:extLst>
      <p:ext uri="{BB962C8B-B14F-4D97-AF65-F5344CB8AC3E}">
        <p14:creationId xmlns:p14="http://schemas.microsoft.com/office/powerpoint/2010/main" val="2308343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976664"/>
          </a:xfrm>
        </p:spPr>
        <p:style>
          <a:lnRef idx="2">
            <a:schemeClr val="dk1"/>
          </a:lnRef>
          <a:fillRef idx="1">
            <a:schemeClr val="lt1"/>
          </a:fillRef>
          <a:effectRef idx="0">
            <a:schemeClr val="dk1"/>
          </a:effectRef>
          <a:fontRef idx="minor">
            <a:schemeClr val="dk1"/>
          </a:fontRef>
        </p:style>
        <p:txBody>
          <a:bodyPr/>
          <a:lstStyle/>
          <a:p>
            <a:pPr marL="0" indent="0">
              <a:buNone/>
              <a:defRPr/>
            </a:pPr>
            <a:endParaRPr lang="en-US" dirty="0"/>
          </a:p>
          <a:p>
            <a:pPr marL="0" indent="0">
              <a:buNone/>
              <a:defRPr/>
            </a:pPr>
            <a:r>
              <a:rPr lang="ar-EG" sz="4000" b="1" dirty="0">
                <a:solidFill>
                  <a:srgbClr val="FF0000"/>
                </a:solidFill>
              </a:rPr>
              <a:t>المكافحة:</a:t>
            </a:r>
            <a:r>
              <a:rPr lang="ar-EG" dirty="0">
                <a:solidFill>
                  <a:srgbClr val="FF0000"/>
                </a:solidFill>
              </a:rPr>
              <a:t>-</a:t>
            </a:r>
          </a:p>
          <a:p>
            <a:pPr marL="0" indent="0">
              <a:buNone/>
              <a:defRPr/>
            </a:pPr>
            <a:r>
              <a:rPr lang="ar-EG" b="1" dirty="0"/>
              <a:t>1- العناية بجميع العمليات الزراعية و تقاوى الحشائش</a:t>
            </a:r>
          </a:p>
          <a:p>
            <a:pPr marL="0" indent="0">
              <a:buNone/>
              <a:defRPr/>
            </a:pPr>
            <a:r>
              <a:rPr lang="ar-EG" b="1" dirty="0"/>
              <a:t>2- التسميد المناسب لتقوية النباتات الضعيقة أكثر عرضة للإصابة </a:t>
            </a:r>
          </a:p>
          <a:p>
            <a:pPr marL="0" indent="0">
              <a:buNone/>
              <a:defRPr/>
            </a:pPr>
            <a:r>
              <a:rPr lang="ar-EG" b="1" dirty="0"/>
              <a:t>3- التبكير بالعزيق حول النبات و ذلك لتشجيع نمو الجذور العرضية</a:t>
            </a:r>
          </a:p>
          <a:p>
            <a:pPr marL="0" indent="0">
              <a:buNone/>
            </a:pPr>
            <a:endParaRPr lang="ar-EG" dirty="0"/>
          </a:p>
        </p:txBody>
      </p:sp>
    </p:spTree>
    <p:extLst>
      <p:ext uri="{BB962C8B-B14F-4D97-AF65-F5344CB8AC3E}">
        <p14:creationId xmlns:p14="http://schemas.microsoft.com/office/powerpoint/2010/main" val="8476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6120680"/>
          </a:xfrm>
        </p:spPr>
        <p:style>
          <a:lnRef idx="2">
            <a:schemeClr val="dk1"/>
          </a:lnRef>
          <a:fillRef idx="1">
            <a:schemeClr val="lt1"/>
          </a:fillRef>
          <a:effectRef idx="0">
            <a:schemeClr val="dk1"/>
          </a:effectRef>
          <a:fontRef idx="minor">
            <a:schemeClr val="dk1"/>
          </a:fontRef>
        </p:style>
        <p:txBody>
          <a:bodyPr>
            <a:normAutofit/>
          </a:bodyPr>
          <a:lstStyle/>
          <a:p>
            <a:r>
              <a:rPr lang="ar-EG" b="1" dirty="0" smtClean="0">
                <a:solidFill>
                  <a:srgbClr val="FF0000"/>
                </a:solidFill>
              </a:rPr>
              <a:t>ترجع أسباب انتشار حشرة المن إلي : </a:t>
            </a:r>
          </a:p>
          <a:p>
            <a:pPr marL="0" indent="0">
              <a:buNone/>
            </a:pPr>
            <a:r>
              <a:rPr lang="ar-EG" b="1" dirty="0" smtClean="0"/>
              <a:t>1- تأخير مواعيد الزراعة .</a:t>
            </a:r>
          </a:p>
          <a:p>
            <a:pPr marL="0" indent="0">
              <a:buNone/>
            </a:pPr>
            <a:r>
              <a:rPr lang="ar-EG" b="1" dirty="0" smtClean="0"/>
              <a:t>2- انتشار العوائل الأخرى و التي تنتقل منها الحشرة إلي نبات القمح مثل الحشائش النجيلية المعمرة.</a:t>
            </a:r>
          </a:p>
          <a:p>
            <a:pPr marL="0" indent="0">
              <a:buNone/>
            </a:pPr>
            <a:r>
              <a:rPr lang="ar-EG" b="1" dirty="0" smtClean="0"/>
              <a:t>3-  تعتبر الإصابة شديدة إذا ظهرت مبكرا و قبل	 طرد السنابل مما يؤدى إلي ظهور الندوة العسلية و التي تعمل على تأخير طرد السنابل وضعف تكوين الحبوب و انخفاض المحصول و قد تؤدى الإصابات الشديدة إلي تقزم النباتات.</a:t>
            </a:r>
            <a:endParaRPr lang="en-US" b="1" dirty="0" smtClean="0"/>
          </a:p>
          <a:p>
            <a:pPr marL="0" indent="0">
              <a:buNone/>
            </a:pPr>
            <a:endParaRPr lang="ar-EG" b="1" dirty="0" smtClean="0"/>
          </a:p>
          <a:p>
            <a:pPr marL="0" indent="0">
              <a:buNone/>
            </a:pPr>
            <a:r>
              <a:rPr lang="ar-EG" b="1" dirty="0" smtClean="0"/>
              <a:t>	</a:t>
            </a:r>
          </a:p>
          <a:p>
            <a:pPr marL="0" indent="0">
              <a:buNone/>
            </a:pPr>
            <a:r>
              <a:rPr lang="ar-EG" b="1" dirty="0" smtClean="0"/>
              <a:t>		</a:t>
            </a:r>
            <a:endParaRPr lang="ar-EG" dirty="0"/>
          </a:p>
        </p:txBody>
      </p:sp>
    </p:spTree>
    <p:extLst>
      <p:ext uri="{BB962C8B-B14F-4D97-AF65-F5344CB8AC3E}">
        <p14:creationId xmlns:p14="http://schemas.microsoft.com/office/powerpoint/2010/main" val="1781848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04656"/>
          </a:xfrm>
        </p:spPr>
        <p:style>
          <a:lnRef idx="2">
            <a:schemeClr val="dk1"/>
          </a:lnRef>
          <a:fillRef idx="1">
            <a:schemeClr val="lt1"/>
          </a:fillRef>
          <a:effectRef idx="0">
            <a:schemeClr val="dk1"/>
          </a:effectRef>
          <a:fontRef idx="minor">
            <a:schemeClr val="dk1"/>
          </a:fontRef>
        </p:style>
        <p:txBody>
          <a:bodyPr/>
          <a:lstStyle/>
          <a:p>
            <a:pPr>
              <a:spcBef>
                <a:spcPct val="50000"/>
              </a:spcBef>
            </a:pPr>
            <a:r>
              <a:rPr lang="ar-EG" b="1" dirty="0" smtClean="0">
                <a:solidFill>
                  <a:srgbClr val="FF0000"/>
                </a:solidFill>
              </a:rPr>
              <a:t>مظهر الإصابة </a:t>
            </a:r>
            <a:r>
              <a:rPr lang="ar-EG" dirty="0" smtClean="0">
                <a:solidFill>
                  <a:srgbClr val="FF0000"/>
                </a:solidFill>
              </a:rPr>
              <a:t>:</a:t>
            </a:r>
          </a:p>
          <a:p>
            <a:pPr>
              <a:spcBef>
                <a:spcPct val="50000"/>
              </a:spcBef>
              <a:buFontTx/>
              <a:buChar char="•"/>
            </a:pPr>
            <a:r>
              <a:rPr lang="ar-EG" b="1" dirty="0" smtClean="0"/>
              <a:t> تبدأ الاصابة على القمح من نهاية شهر يناير و اوائل فبراير </a:t>
            </a:r>
          </a:p>
          <a:p>
            <a:pPr>
              <a:buFontTx/>
              <a:buChar char="•"/>
            </a:pPr>
            <a:r>
              <a:rPr lang="ar-EG" b="1" dirty="0" smtClean="0"/>
              <a:t> تبدأ الاصابة فى القمح على السيقان والاوراق الملتفه فى اوراق القلب الغضه</a:t>
            </a:r>
          </a:p>
          <a:p>
            <a:pPr>
              <a:buFontTx/>
              <a:buChar char="•"/>
            </a:pPr>
            <a:r>
              <a:rPr lang="ar-EG" b="1" dirty="0" smtClean="0"/>
              <a:t> تكمن الخطورة فى  تكاثر المن  وتزايد اعداده فى طور التزهير وتكوين السنابل فى نهاية شهر مارس , حيث يتكتل على النورات , ومع افراز الندوة العسلية و التى ينمو عليها العفن الاسود , مما يقلل من كفاءة النبات فى عملية التمثيل الضوئى , بالاضافة الى تأثير التغذية المباشرة , مما يضعف النباتات ويقل الانتاج  </a:t>
            </a:r>
          </a:p>
          <a:p>
            <a:pPr algn="l"/>
            <a:endParaRPr lang="en-US" dirty="0" smtClean="0">
              <a:solidFill>
                <a:srgbClr val="FFFF00"/>
              </a:solidFill>
            </a:endParaRPr>
          </a:p>
          <a:p>
            <a:pPr>
              <a:spcBef>
                <a:spcPct val="50000"/>
              </a:spcBef>
            </a:pPr>
            <a:endParaRPr lang="en-US" dirty="0" smtClean="0">
              <a:solidFill>
                <a:srgbClr val="FFFF00"/>
              </a:solidFill>
            </a:endParaRPr>
          </a:p>
          <a:p>
            <a:endParaRPr lang="ar-EG" dirty="0"/>
          </a:p>
        </p:txBody>
      </p:sp>
    </p:spTree>
    <p:extLst>
      <p:ext uri="{BB962C8B-B14F-4D97-AF65-F5344CB8AC3E}">
        <p14:creationId xmlns:p14="http://schemas.microsoft.com/office/powerpoint/2010/main" val="693976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RAMINUM%2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333375"/>
            <a:ext cx="60071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GRAMINUM%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5654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GRAMINUM%2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773238"/>
            <a:ext cx="48958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2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Effect transition="in" filter="fade">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0" fill="hold"/>
                                        <p:tgtEl>
                                          <p:spTgt spid="4"/>
                                        </p:tgtEl>
                                        <p:attrNameLst>
                                          <p:attrName>ppt_w</p:attrName>
                                        </p:attrNameLst>
                                      </p:cBhvr>
                                      <p:tavLst>
                                        <p:tav tm="0">
                                          <p:val>
                                            <p:fltVal val="0"/>
                                          </p:val>
                                        </p:tav>
                                        <p:tav tm="100000">
                                          <p:val>
                                            <p:strVal val="#ppt_w"/>
                                          </p:val>
                                        </p:tav>
                                      </p:tavLst>
                                    </p:anim>
                                    <p:anim calcmode="lin" valueType="num">
                                      <p:cBhvr>
                                        <p:cTn id="22" dur="2000" fill="hold"/>
                                        <p:tgtEl>
                                          <p:spTgt spid="4"/>
                                        </p:tgtEl>
                                        <p:attrNameLst>
                                          <p:attrName>ppt_h</p:attrName>
                                        </p:attrNameLst>
                                      </p:cBhvr>
                                      <p:tavLst>
                                        <p:tav tm="0">
                                          <p:val>
                                            <p:fltVal val="0"/>
                                          </p:val>
                                        </p:tav>
                                        <p:tav tm="100000">
                                          <p:val>
                                            <p:strVal val="#ppt_h"/>
                                          </p:val>
                                        </p:tav>
                                      </p:tavLst>
                                    </p:anim>
                                    <p:animEffect transition="in" filter="fade">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style>
          <a:lnRef idx="2">
            <a:schemeClr val="dk1"/>
          </a:lnRef>
          <a:fillRef idx="1">
            <a:schemeClr val="lt1"/>
          </a:fillRef>
          <a:effectRef idx="0">
            <a:schemeClr val="dk1"/>
          </a:effectRef>
          <a:fontRef idx="minor">
            <a:schemeClr val="dk1"/>
          </a:fontRef>
        </p:style>
        <p:txBody>
          <a:bodyPr/>
          <a:lstStyle/>
          <a:p>
            <a:pPr>
              <a:spcBef>
                <a:spcPct val="50000"/>
              </a:spcBef>
            </a:pPr>
            <a:r>
              <a:rPr lang="ar-EG" b="1" dirty="0" smtClean="0">
                <a:solidFill>
                  <a:srgbClr val="FF0000"/>
                </a:solidFill>
              </a:rPr>
              <a:t>المكافحة </a:t>
            </a:r>
            <a:r>
              <a:rPr lang="ar-EG" dirty="0" smtClean="0">
                <a:solidFill>
                  <a:srgbClr val="FF0000"/>
                </a:solidFill>
              </a:rPr>
              <a:t>:</a:t>
            </a:r>
          </a:p>
          <a:p>
            <a:pPr>
              <a:spcBef>
                <a:spcPct val="50000"/>
              </a:spcBef>
              <a:buFontTx/>
              <a:buChar char="•"/>
            </a:pPr>
            <a:r>
              <a:rPr lang="ar-EG" dirty="0" smtClean="0">
                <a:solidFill>
                  <a:srgbClr val="FFFF00"/>
                </a:solidFill>
              </a:rPr>
              <a:t> </a:t>
            </a:r>
            <a:r>
              <a:rPr lang="ar-EG" b="1" dirty="0" smtClean="0"/>
              <a:t>الهروب من الاصابة المبكرة بحيث يكون فى وقت اعلى تعداد للمن يكون النبات فى مرحلة النضج.</a:t>
            </a:r>
          </a:p>
          <a:p>
            <a:pPr>
              <a:spcBef>
                <a:spcPct val="50000"/>
              </a:spcBef>
              <a:buFontTx/>
              <a:buChar char="•"/>
            </a:pPr>
            <a:r>
              <a:rPr lang="ar-EG" b="1" dirty="0" smtClean="0"/>
              <a:t> استنباط اصناف مبكرة النضج</a:t>
            </a:r>
          </a:p>
          <a:p>
            <a:pPr>
              <a:spcBef>
                <a:spcPct val="50000"/>
              </a:spcBef>
              <a:buFontTx/>
              <a:buChar char="•"/>
            </a:pPr>
            <a:r>
              <a:rPr lang="ar-EG" b="1" dirty="0" smtClean="0"/>
              <a:t> نظافة الحقول من الحشائش وخاصة من على قنوات الرى والصرف</a:t>
            </a:r>
          </a:p>
          <a:p>
            <a:pPr>
              <a:spcBef>
                <a:spcPct val="50000"/>
              </a:spcBef>
              <a:buFontTx/>
              <a:buChar char="•"/>
            </a:pPr>
            <a:r>
              <a:rPr lang="ar-EG" dirty="0" smtClean="0"/>
              <a:t> </a:t>
            </a:r>
            <a:r>
              <a:rPr lang="ar-EG" b="1" dirty="0" smtClean="0"/>
              <a:t>يتتطفل على هذه الانواع من المن طفيل </a:t>
            </a:r>
            <a:r>
              <a:rPr lang="en-US" b="1" i="1" dirty="0" err="1" smtClean="0"/>
              <a:t>Aphidius</a:t>
            </a:r>
            <a:r>
              <a:rPr lang="en-US" b="1" i="1" dirty="0" smtClean="0"/>
              <a:t> </a:t>
            </a:r>
            <a:r>
              <a:rPr lang="en-US" i="1" dirty="0" smtClean="0"/>
              <a:t>sp</a:t>
            </a:r>
            <a:r>
              <a:rPr lang="en-US" dirty="0" smtClean="0"/>
              <a:t>.</a:t>
            </a:r>
            <a:endParaRPr lang="ar-EG" dirty="0" smtClean="0"/>
          </a:p>
          <a:p>
            <a:endParaRPr lang="en-US" dirty="0" smtClean="0">
              <a:solidFill>
                <a:srgbClr val="FFFF00"/>
              </a:solidFill>
            </a:endParaRPr>
          </a:p>
          <a:p>
            <a:endParaRPr lang="ar-EG" dirty="0"/>
          </a:p>
        </p:txBody>
      </p:sp>
    </p:spTree>
    <p:extLst>
      <p:ext uri="{BB962C8B-B14F-4D97-AF65-F5344CB8AC3E}">
        <p14:creationId xmlns:p14="http://schemas.microsoft.com/office/powerpoint/2010/main" val="1616687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ar-EG" sz="3100" b="1" dirty="0" smtClean="0">
                <a:latin typeface="Times New Roman" pitchFamily="18" charset="0"/>
                <a:cs typeface="Times New Roman" pitchFamily="18" charset="0"/>
              </a:rPr>
              <a:t/>
            </a:r>
            <a:br>
              <a:rPr lang="ar-EG" sz="3100" b="1" dirty="0" smtClean="0">
                <a:latin typeface="Times New Roman" pitchFamily="18" charset="0"/>
                <a:cs typeface="Times New Roman" pitchFamily="18" charset="0"/>
              </a:rPr>
            </a:br>
            <a:r>
              <a:rPr lang="ar-EG" sz="3100" b="1" dirty="0" smtClean="0">
                <a:latin typeface="Times New Roman" pitchFamily="18" charset="0"/>
                <a:cs typeface="Times New Roman" pitchFamily="18" charset="0"/>
              </a:rPr>
              <a:t> </a:t>
            </a:r>
            <a:r>
              <a:rPr lang="en-US" sz="3100" b="1" dirty="0" smtClean="0">
                <a:latin typeface="Times New Roman" pitchFamily="18" charset="0"/>
                <a:cs typeface="Times New Roman" pitchFamily="18" charset="0"/>
              </a:rPr>
              <a:t>2</a:t>
            </a:r>
            <a:r>
              <a:rPr lang="ar-EG" sz="3100" b="1" dirty="0" smtClean="0">
                <a:latin typeface="Times New Roman" pitchFamily="18" charset="0"/>
                <a:cs typeface="Times New Roman" pitchFamily="18" charset="0"/>
              </a:rPr>
              <a:t>- تربس القمح </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Frankliniella</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tritici</a:t>
            </a:r>
            <a:r>
              <a:rPr lang="en-US" sz="3100" b="1" i="1" dirty="0" smtClean="0">
                <a:latin typeface="Times New Roman" pitchFamily="18" charset="0"/>
                <a:cs typeface="Times New Roman" pitchFamily="18" charset="0"/>
              </a:rPr>
              <a:t/>
            </a:r>
            <a:br>
              <a:rPr lang="en-US" sz="3100" b="1" i="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	</a:t>
            </a:r>
            <a:r>
              <a:rPr lang="en-US" sz="3100" b="1" dirty="0" err="1" smtClean="0">
                <a:latin typeface="Times New Roman" pitchFamily="18" charset="0"/>
                <a:cs typeface="Times New Roman" pitchFamily="18" charset="0"/>
              </a:rPr>
              <a:t>Thysanoptera</a:t>
            </a:r>
            <a:r>
              <a:rPr lang="en-US" sz="3100" b="1" dirty="0" smtClean="0">
                <a:latin typeface="Times New Roman" pitchFamily="18" charset="0"/>
                <a:cs typeface="Times New Roman" pitchFamily="18" charset="0"/>
              </a:rPr>
              <a:t> , </a:t>
            </a:r>
            <a:r>
              <a:rPr lang="en-US" sz="3100" b="1" dirty="0" err="1" smtClean="0">
                <a:latin typeface="Times New Roman" pitchFamily="18" charset="0"/>
                <a:cs typeface="Times New Roman" pitchFamily="18" charset="0"/>
              </a:rPr>
              <a:t>Thripidae</a:t>
            </a:r>
            <a:r>
              <a:rPr lang="ar-EG" b="1" dirty="0" smtClean="0">
                <a:latin typeface="Times New Roman" pitchFamily="18" charset="0"/>
                <a:cs typeface="Times New Roman" pitchFamily="18" charset="0"/>
              </a:rPr>
              <a:t/>
            </a:r>
            <a:br>
              <a:rPr lang="ar-EG" b="1" dirty="0" smtClean="0">
                <a:latin typeface="Times New Roman" pitchFamily="18" charset="0"/>
                <a:cs typeface="Times New Roman" pitchFamily="18" charset="0"/>
              </a:rPr>
            </a:br>
            <a:endParaRPr lang="ar-EG"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ar-EG" sz="3600" b="1" dirty="0" smtClean="0">
                <a:solidFill>
                  <a:srgbClr val="FF0000"/>
                </a:solidFill>
              </a:rPr>
              <a:t>العوائل النباتية : </a:t>
            </a:r>
            <a:r>
              <a:rPr lang="ar-EG" b="1" dirty="0" smtClean="0"/>
              <a:t>القمح والشعير ومحاصيل</a:t>
            </a:r>
            <a:r>
              <a:rPr lang="en-US" b="1" dirty="0" smtClean="0"/>
              <a:t> </a:t>
            </a:r>
            <a:r>
              <a:rPr lang="ar-EG" b="1" dirty="0" smtClean="0"/>
              <a:t> الخضر كالبطاطس واشجار الزينه والحشائش النجيلية. </a:t>
            </a:r>
            <a:endParaRPr lang="en-US" sz="3600" b="1" dirty="0" smtClean="0"/>
          </a:p>
          <a:p>
            <a:pPr>
              <a:defRPr/>
            </a:pPr>
            <a:r>
              <a:rPr lang="ar-EG" b="1" dirty="0">
                <a:solidFill>
                  <a:srgbClr val="FF0000"/>
                </a:solidFill>
                <a:effectLst>
                  <a:outerShdw blurRad="38100" dist="38100" dir="2700000" algn="tl">
                    <a:srgbClr val="FFFFFF"/>
                  </a:outerShdw>
                </a:effectLst>
              </a:rPr>
              <a:t>دورة الحياة:-</a:t>
            </a:r>
          </a:p>
          <a:p>
            <a:pPr>
              <a:buNone/>
              <a:defRPr/>
            </a:pPr>
            <a:r>
              <a:rPr lang="ar-EG" b="1" dirty="0"/>
              <a:t>تضع الأنثى بيضها بواسطة آلة وضع البيض المنشارية داخل نسيج أوراق القمح تخرج منه حوريات تتغذى على العصارة النباتية تخرج الحشرة الكاملة بعد ذلك و لهذه الحشرة </a:t>
            </a:r>
            <a:r>
              <a:rPr lang="ar-EG" b="1" dirty="0">
                <a:solidFill>
                  <a:srgbClr val="FF0000"/>
                </a:solidFill>
              </a:rPr>
              <a:t>2 جيل فى السنة </a:t>
            </a:r>
            <a:r>
              <a:rPr lang="ar-EG" b="1" dirty="0"/>
              <a:t>على محصول القمح وتمضى الحشرة بياتها الشتوى على </a:t>
            </a:r>
            <a:r>
              <a:rPr lang="ar-EG" b="1" dirty="0">
                <a:solidFill>
                  <a:srgbClr val="FF0000"/>
                </a:solidFill>
              </a:rPr>
              <a:t>هيئة حشرة كاملة </a:t>
            </a:r>
            <a:r>
              <a:rPr lang="ar-EG" b="1" dirty="0"/>
              <a:t>ثم تنشط فى الربيع</a:t>
            </a:r>
            <a:endParaRPr lang="en-US" b="1" dirty="0"/>
          </a:p>
          <a:p>
            <a:endParaRPr lang="ar-EG" dirty="0"/>
          </a:p>
        </p:txBody>
      </p:sp>
    </p:spTree>
    <p:extLst>
      <p:ext uri="{BB962C8B-B14F-4D97-AF65-F5344CB8AC3E}">
        <p14:creationId xmlns:p14="http://schemas.microsoft.com/office/powerpoint/2010/main" val="4183348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style>
          <a:lnRef idx="2">
            <a:schemeClr val="dk1"/>
          </a:lnRef>
          <a:fillRef idx="1">
            <a:schemeClr val="lt1"/>
          </a:fillRef>
          <a:effectRef idx="0">
            <a:schemeClr val="dk1"/>
          </a:effectRef>
          <a:fontRef idx="minor">
            <a:schemeClr val="dk1"/>
          </a:fontRef>
        </p:style>
        <p:txBody>
          <a:bodyPr/>
          <a:lstStyle/>
          <a:p>
            <a:pPr>
              <a:lnSpc>
                <a:spcPct val="130000"/>
              </a:lnSpc>
              <a:spcBef>
                <a:spcPct val="50000"/>
              </a:spcBef>
            </a:pPr>
            <a:r>
              <a:rPr lang="ar-EG" b="1" dirty="0" smtClean="0"/>
              <a:t>تنشط هذه الافة فى الربيع حيث تخرج الاناث من البيات الشتوى لتضع بيضها داخل انسجة الاوراق ليخرج الجيل التالى وقت تزهير القمح لتضع اناث هذا الجيل بيضها فى السنابل ليخرج نسلها من السنابل وتستمر تغذيته عليها حتى يهاجر تاركاً السنابل عند قرب نضجها .</a:t>
            </a:r>
          </a:p>
          <a:p>
            <a:pPr>
              <a:lnSpc>
                <a:spcPct val="130000"/>
              </a:lnSpc>
              <a:spcBef>
                <a:spcPct val="50000"/>
              </a:spcBef>
            </a:pPr>
            <a:r>
              <a:rPr lang="ar-EG" b="1" dirty="0" smtClean="0">
                <a:solidFill>
                  <a:srgbClr val="FF0000"/>
                </a:solidFill>
              </a:rPr>
              <a:t>المكافحة : </a:t>
            </a:r>
          </a:p>
          <a:p>
            <a:pPr>
              <a:lnSpc>
                <a:spcPct val="130000"/>
              </a:lnSpc>
              <a:spcBef>
                <a:spcPct val="50000"/>
              </a:spcBef>
            </a:pPr>
            <a:r>
              <a:rPr lang="ar-EG" b="1" dirty="0" smtClean="0"/>
              <a:t>كما هو متبع فى حالة تربس القطن</a:t>
            </a:r>
            <a:endParaRPr lang="en-US" dirty="0" smtClean="0"/>
          </a:p>
          <a:p>
            <a:endParaRPr lang="ar-EG" dirty="0"/>
          </a:p>
        </p:txBody>
      </p:sp>
    </p:spTree>
    <p:extLst>
      <p:ext uri="{BB962C8B-B14F-4D97-AF65-F5344CB8AC3E}">
        <p14:creationId xmlns:p14="http://schemas.microsoft.com/office/powerpoint/2010/main" val="2174582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ctr">
              <a:spcBef>
                <a:spcPct val="50000"/>
              </a:spcBef>
              <a:buNone/>
            </a:pPr>
            <a:r>
              <a:rPr lang="ar-EG" sz="6600" b="1" dirty="0" smtClean="0">
                <a:solidFill>
                  <a:srgbClr val="FF0000"/>
                </a:solidFill>
              </a:rPr>
              <a:t>ب - أفات الأرز</a:t>
            </a:r>
          </a:p>
          <a:p>
            <a:pPr algn="ctr">
              <a:spcBef>
                <a:spcPct val="50000"/>
              </a:spcBef>
            </a:pPr>
            <a:r>
              <a:rPr lang="ar-EG" sz="2800" b="1" dirty="0" smtClean="0"/>
              <a:t>وتشمل نطاط الارز , ابو دقيق الارز , دودة القصب الصغرى , قمل الأرز , هاموش الأرز </a:t>
            </a:r>
            <a:endParaRPr lang="en-US" sz="2800" b="1" dirty="0" smtClean="0"/>
          </a:p>
          <a:p>
            <a:pPr marL="0" indent="0" algn="ctr">
              <a:buNone/>
            </a:pPr>
            <a:r>
              <a:rPr lang="ar-EG" b="1" dirty="0" smtClean="0">
                <a:solidFill>
                  <a:srgbClr val="FF0000"/>
                </a:solidFill>
              </a:rPr>
              <a:t>1- دودة القصب الصغيرة</a:t>
            </a:r>
          </a:p>
          <a:p>
            <a:pPr marL="0" indent="0">
              <a:buNone/>
              <a:defRPr/>
            </a:pPr>
            <a:r>
              <a:rPr lang="ar-EG" b="1" dirty="0"/>
              <a:t>زادت الإصابة بهذه الآفة للتبكير فى زراعة الذرة</a:t>
            </a:r>
          </a:p>
          <a:p>
            <a:pPr marL="0" indent="0">
              <a:buNone/>
              <a:defRPr/>
            </a:pPr>
            <a:r>
              <a:rPr lang="ar-EG" b="1" dirty="0"/>
              <a:t>يتم قطع الذرة فى أغسطس و سبتمبر فتصيب اليرقات بشدة نبات الأرز</a:t>
            </a:r>
          </a:p>
          <a:p>
            <a:pPr marL="0" indent="0">
              <a:buNone/>
              <a:defRPr/>
            </a:pPr>
            <a:r>
              <a:rPr lang="ar-EG" b="1" dirty="0"/>
              <a:t>تدخل اليرقات بين غمد الورقة و الساق و تحفر فى الساق</a:t>
            </a:r>
          </a:p>
          <a:p>
            <a:pPr marL="0" indent="0">
              <a:buNone/>
              <a:defRPr/>
            </a:pPr>
            <a:r>
              <a:rPr lang="ar-EG" b="1" dirty="0"/>
              <a:t>تصنع ثقوب بالساق ويتلف و يجف و قد تتكون عليه السنبلة ولكنها تكون هزيلة تجف بسرعة و يكون لونها أبيض مائل إلى الصفرة  </a:t>
            </a:r>
          </a:p>
          <a:p>
            <a:pPr marL="0" indent="0">
              <a:buNone/>
            </a:pPr>
            <a:endParaRPr lang="ar-EG" dirty="0">
              <a:solidFill>
                <a:srgbClr val="FF0000"/>
              </a:solidFill>
            </a:endParaRPr>
          </a:p>
        </p:txBody>
      </p:sp>
    </p:spTree>
    <p:extLst>
      <p:ext uri="{BB962C8B-B14F-4D97-AF65-F5344CB8AC3E}">
        <p14:creationId xmlns:p14="http://schemas.microsoft.com/office/powerpoint/2010/main" val="2532570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975</Words>
  <Application>Microsoft Office PowerPoint</Application>
  <PresentationFormat>On-screen Show (4:3)</PresentationFormat>
  <Paragraphs>82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أ - أفات القمح والشعير وتشمل من القمح، تربس القمح ، الدودة القارضة، دودة ورق القطن ، الدودة الخضراء </vt:lpstr>
      <vt:lpstr> 1- من القمح                Toxoptera graminum      Homoptera  , Aphididae </vt:lpstr>
      <vt:lpstr>PowerPoint Presentation</vt:lpstr>
      <vt:lpstr>PowerPoint Presentation</vt:lpstr>
      <vt:lpstr>PowerPoint Presentation</vt:lpstr>
      <vt:lpstr>PowerPoint Presentation</vt:lpstr>
      <vt:lpstr>  2- تربس القمح  Frankliniella tritici  Thysanoptera , Thripidae </vt:lpstr>
      <vt:lpstr>PowerPoint Presentation</vt:lpstr>
      <vt:lpstr>PowerPoint Presentation</vt:lpstr>
      <vt:lpstr>PowerPoint Presentation</vt:lpstr>
      <vt:lpstr>PowerPoint Presentation</vt:lpstr>
      <vt:lpstr>3- هاموش الارز     Chironomus sp.     Diptera , Chironomidae </vt:lpstr>
      <vt:lpstr>PowerPoint Presentation</vt:lpstr>
      <vt:lpstr>PowerPoint Presentation</vt:lpstr>
      <vt:lpstr>الآفات الحشرية التى تصيب المحاصيل البقولية</vt:lpstr>
      <vt:lpstr>سوسة ورق البرسيم</vt:lpstr>
      <vt:lpstr>سوسة ورق البرسيم</vt:lpstr>
      <vt:lpstr>ذبابة أوراق الفاا صولي</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 - أفات القمح والشعير وتشمل من القمح، تربس القمح ، الدودة القارضة، دودة ورق القطن ، الدودة الخضراء </dc:title>
  <dc:creator>E C A</dc:creator>
  <cp:lastModifiedBy>AGH</cp:lastModifiedBy>
  <cp:revision>32</cp:revision>
  <dcterms:created xsi:type="dcterms:W3CDTF">2016-03-11T18:41:41Z</dcterms:created>
  <dcterms:modified xsi:type="dcterms:W3CDTF">2019-04-30T10:34:01Z</dcterms:modified>
</cp:coreProperties>
</file>