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257" r:id="rId4"/>
    <p:sldId id="258" r:id="rId5"/>
    <p:sldId id="260" r:id="rId6"/>
    <p:sldId id="302" r:id="rId7"/>
    <p:sldId id="261" r:id="rId8"/>
    <p:sldId id="262" r:id="rId9"/>
    <p:sldId id="299" r:id="rId10"/>
    <p:sldId id="287" r:id="rId11"/>
    <p:sldId id="263" r:id="rId12"/>
    <p:sldId id="265" r:id="rId13"/>
    <p:sldId id="266" r:id="rId14"/>
    <p:sldId id="267" r:id="rId15"/>
    <p:sldId id="268" r:id="rId16"/>
    <p:sldId id="269" r:id="rId17"/>
    <p:sldId id="301"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300" r:id="rId35"/>
    <p:sldId id="286" r:id="rId36"/>
    <p:sldId id="288" r:id="rId37"/>
  </p:sldIdLst>
  <p:sldSz cx="9144000" cy="6858000" type="screen4x3"/>
  <p:notesSz cx="6858000" cy="9144000"/>
  <p:defaultTextStyle>
    <a:defPPr>
      <a:defRPr lang="ar-SA"/>
    </a:defPPr>
    <a:lvl1pPr algn="r" rtl="1" fontAlgn="base">
      <a:spcBef>
        <a:spcPct val="0"/>
      </a:spcBef>
      <a:spcAft>
        <a:spcPct val="0"/>
      </a:spcAft>
      <a:defRPr b="1" kern="1200">
        <a:solidFill>
          <a:schemeClr val="tx1"/>
        </a:solidFill>
        <a:latin typeface="Arial" charset="0"/>
        <a:ea typeface="+mn-ea"/>
        <a:cs typeface="Arial" charset="0"/>
      </a:defRPr>
    </a:lvl1pPr>
    <a:lvl2pPr marL="457200" algn="r" rtl="1" fontAlgn="base">
      <a:spcBef>
        <a:spcPct val="0"/>
      </a:spcBef>
      <a:spcAft>
        <a:spcPct val="0"/>
      </a:spcAft>
      <a:defRPr b="1" kern="1200">
        <a:solidFill>
          <a:schemeClr val="tx1"/>
        </a:solidFill>
        <a:latin typeface="Arial" charset="0"/>
        <a:ea typeface="+mn-ea"/>
        <a:cs typeface="Arial" charset="0"/>
      </a:defRPr>
    </a:lvl2pPr>
    <a:lvl3pPr marL="914400" algn="r" rtl="1" fontAlgn="base">
      <a:spcBef>
        <a:spcPct val="0"/>
      </a:spcBef>
      <a:spcAft>
        <a:spcPct val="0"/>
      </a:spcAft>
      <a:defRPr b="1" kern="1200">
        <a:solidFill>
          <a:schemeClr val="tx1"/>
        </a:solidFill>
        <a:latin typeface="Arial" charset="0"/>
        <a:ea typeface="+mn-ea"/>
        <a:cs typeface="Arial" charset="0"/>
      </a:defRPr>
    </a:lvl3pPr>
    <a:lvl4pPr marL="1371600" algn="r" rtl="1" fontAlgn="base">
      <a:spcBef>
        <a:spcPct val="0"/>
      </a:spcBef>
      <a:spcAft>
        <a:spcPct val="0"/>
      </a:spcAft>
      <a:defRPr b="1" kern="1200">
        <a:solidFill>
          <a:schemeClr val="tx1"/>
        </a:solidFill>
        <a:latin typeface="Arial" charset="0"/>
        <a:ea typeface="+mn-ea"/>
        <a:cs typeface="Arial" charset="0"/>
      </a:defRPr>
    </a:lvl4pPr>
    <a:lvl5pPr marL="1828800" algn="r" rtl="1"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548C2B-CE86-4057-BC27-36664ED9106D}" type="slidenum">
              <a:rPr lang="ar-SA"/>
              <a:pPr/>
              <a:t>‹#›</a:t>
            </a:fld>
            <a:endParaRPr lang="de-DE"/>
          </a:p>
        </p:txBody>
      </p:sp>
    </p:spTree>
    <p:extLst>
      <p:ext uri="{BB962C8B-B14F-4D97-AF65-F5344CB8AC3E}">
        <p14:creationId xmlns:p14="http://schemas.microsoft.com/office/powerpoint/2010/main" val="230699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D0A1AE-99CD-467B-A799-0DFF10732FB8}" type="slidenum">
              <a:rPr lang="ar-SA"/>
              <a:pPr/>
              <a:t>‹#›</a:t>
            </a:fld>
            <a:endParaRPr lang="de-DE"/>
          </a:p>
        </p:txBody>
      </p:sp>
    </p:spTree>
    <p:extLst>
      <p:ext uri="{BB962C8B-B14F-4D97-AF65-F5344CB8AC3E}">
        <p14:creationId xmlns:p14="http://schemas.microsoft.com/office/powerpoint/2010/main" val="228364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806EAF-A1FB-41E8-A6B0-D4E7E33371D1}" type="slidenum">
              <a:rPr lang="ar-SA"/>
              <a:pPr/>
              <a:t>‹#›</a:t>
            </a:fld>
            <a:endParaRPr lang="de-DE"/>
          </a:p>
        </p:txBody>
      </p:sp>
    </p:spTree>
    <p:extLst>
      <p:ext uri="{BB962C8B-B14F-4D97-AF65-F5344CB8AC3E}">
        <p14:creationId xmlns:p14="http://schemas.microsoft.com/office/powerpoint/2010/main" val="3737432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D1F740B-9817-4851-8669-5F086A4FF6CC}" type="slidenum">
              <a:rPr lang="ar-SA"/>
              <a:pPr/>
              <a:t>‹#›</a:t>
            </a:fld>
            <a:endParaRPr lang="de-DE"/>
          </a:p>
        </p:txBody>
      </p:sp>
    </p:spTree>
    <p:extLst>
      <p:ext uri="{BB962C8B-B14F-4D97-AF65-F5344CB8AC3E}">
        <p14:creationId xmlns:p14="http://schemas.microsoft.com/office/powerpoint/2010/main" val="118321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9AE87CA-D5D3-4181-885B-212F516CE96E}" type="slidenum">
              <a:rPr lang="ar-SA"/>
              <a:pPr/>
              <a:t>‹#›</a:t>
            </a:fld>
            <a:endParaRPr lang="de-DE"/>
          </a:p>
        </p:txBody>
      </p:sp>
    </p:spTree>
    <p:extLst>
      <p:ext uri="{BB962C8B-B14F-4D97-AF65-F5344CB8AC3E}">
        <p14:creationId xmlns:p14="http://schemas.microsoft.com/office/powerpoint/2010/main" val="61730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012A99-FE98-44B8-9E04-E46D3D1906B0}" type="slidenum">
              <a:rPr lang="ar-SA"/>
              <a:pPr/>
              <a:t>‹#›</a:t>
            </a:fld>
            <a:endParaRPr lang="de-DE"/>
          </a:p>
        </p:txBody>
      </p:sp>
    </p:spTree>
    <p:extLst>
      <p:ext uri="{BB962C8B-B14F-4D97-AF65-F5344CB8AC3E}">
        <p14:creationId xmlns:p14="http://schemas.microsoft.com/office/powerpoint/2010/main" val="102850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C6B5B6-A06B-46FE-A3FF-D6385E0BD70E}" type="slidenum">
              <a:rPr lang="ar-SA"/>
              <a:pPr/>
              <a:t>‹#›</a:t>
            </a:fld>
            <a:endParaRPr lang="de-DE"/>
          </a:p>
        </p:txBody>
      </p:sp>
    </p:spTree>
    <p:extLst>
      <p:ext uri="{BB962C8B-B14F-4D97-AF65-F5344CB8AC3E}">
        <p14:creationId xmlns:p14="http://schemas.microsoft.com/office/powerpoint/2010/main" val="72607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A84CD4-8B43-4722-8E33-39D6D22D806E}" type="slidenum">
              <a:rPr lang="ar-SA"/>
              <a:pPr/>
              <a:t>‹#›</a:t>
            </a:fld>
            <a:endParaRPr lang="de-DE"/>
          </a:p>
        </p:txBody>
      </p:sp>
    </p:spTree>
    <p:extLst>
      <p:ext uri="{BB962C8B-B14F-4D97-AF65-F5344CB8AC3E}">
        <p14:creationId xmlns:p14="http://schemas.microsoft.com/office/powerpoint/2010/main" val="386447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F9D7FE-410C-4E4B-81ED-1F76A5830081}" type="slidenum">
              <a:rPr lang="ar-SA"/>
              <a:pPr/>
              <a:t>‹#›</a:t>
            </a:fld>
            <a:endParaRPr lang="de-DE"/>
          </a:p>
        </p:txBody>
      </p:sp>
    </p:spTree>
    <p:extLst>
      <p:ext uri="{BB962C8B-B14F-4D97-AF65-F5344CB8AC3E}">
        <p14:creationId xmlns:p14="http://schemas.microsoft.com/office/powerpoint/2010/main" val="221882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3C183A-E170-42D1-BCFD-18ADA9F7348C}" type="slidenum">
              <a:rPr lang="ar-SA"/>
              <a:pPr/>
              <a:t>‹#›</a:t>
            </a:fld>
            <a:endParaRPr lang="de-DE"/>
          </a:p>
        </p:txBody>
      </p:sp>
    </p:spTree>
    <p:extLst>
      <p:ext uri="{BB962C8B-B14F-4D97-AF65-F5344CB8AC3E}">
        <p14:creationId xmlns:p14="http://schemas.microsoft.com/office/powerpoint/2010/main" val="274440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D6A3085-A381-44DA-AB9C-B58BDE5B2974}" type="slidenum">
              <a:rPr lang="ar-SA"/>
              <a:pPr/>
              <a:t>‹#›</a:t>
            </a:fld>
            <a:endParaRPr lang="de-DE"/>
          </a:p>
        </p:txBody>
      </p:sp>
    </p:spTree>
    <p:extLst>
      <p:ext uri="{BB962C8B-B14F-4D97-AF65-F5344CB8AC3E}">
        <p14:creationId xmlns:p14="http://schemas.microsoft.com/office/powerpoint/2010/main" val="14562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137226-C3A6-4A1A-A25E-12BE44807CAB}" type="slidenum">
              <a:rPr lang="ar-SA"/>
              <a:pPr/>
              <a:t>‹#›</a:t>
            </a:fld>
            <a:endParaRPr lang="de-DE"/>
          </a:p>
        </p:txBody>
      </p:sp>
    </p:spTree>
    <p:extLst>
      <p:ext uri="{BB962C8B-B14F-4D97-AF65-F5344CB8AC3E}">
        <p14:creationId xmlns:p14="http://schemas.microsoft.com/office/powerpoint/2010/main" val="129692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259495-8CFF-42DE-8017-B91E96B2999E}" type="slidenum">
              <a:rPr lang="ar-SA"/>
              <a:pPr/>
              <a:t>‹#›</a:t>
            </a:fld>
            <a:endParaRPr lang="de-DE"/>
          </a:p>
        </p:txBody>
      </p:sp>
    </p:spTree>
    <p:extLst>
      <p:ext uri="{BB962C8B-B14F-4D97-AF65-F5344CB8AC3E}">
        <p14:creationId xmlns:p14="http://schemas.microsoft.com/office/powerpoint/2010/main" val="107375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400" b="0"/>
            </a:lvl1pPr>
          </a:lstStyle>
          <a:p>
            <a:fld id="{01F27FBC-95E9-4325-B311-559A6D254A39}" type="slidenum">
              <a:rPr lang="ar-SA"/>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food_3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83025"/>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Ingredients of a Healthy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86200"/>
            <a:ext cx="44958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foo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6482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indian%2520fo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lebanese_food_tabbouli_falaf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food-coll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large-1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3261" name="Picture 13" descr="meat_291_20080403-0947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7"/>
                                        </p:tgtEl>
                                        <p:attrNameLst>
                                          <p:attrName>style.visibility</p:attrName>
                                        </p:attrNameLst>
                                      </p:cBhvr>
                                      <p:to>
                                        <p:strVal val="visible"/>
                                      </p:to>
                                    </p:set>
                                    <p:anim calcmode="lin" valueType="num">
                                      <p:cBhvr additive="base">
                                        <p:cTn id="7" dur="500" fill="hold"/>
                                        <p:tgtEl>
                                          <p:spTgt spid="53257"/>
                                        </p:tgtEl>
                                        <p:attrNameLst>
                                          <p:attrName>ppt_x</p:attrName>
                                        </p:attrNameLst>
                                      </p:cBhvr>
                                      <p:tavLst>
                                        <p:tav tm="0">
                                          <p:val>
                                            <p:strVal val="#ppt_x"/>
                                          </p:val>
                                        </p:tav>
                                        <p:tav tm="100000">
                                          <p:val>
                                            <p:strVal val="#ppt_x"/>
                                          </p:val>
                                        </p:tav>
                                      </p:tavLst>
                                    </p:anim>
                                    <p:anim calcmode="lin" valueType="num">
                                      <p:cBhvr additive="base">
                                        <p:cTn id="8" dur="500" fill="hold"/>
                                        <p:tgtEl>
                                          <p:spTgt spid="5325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3" presetClass="entr" presetSubtype="16" fill="hold" nodeType="afterEffect">
                                  <p:stCondLst>
                                    <p:cond delay="0"/>
                                  </p:stCondLst>
                                  <p:childTnLst>
                                    <p:set>
                                      <p:cBhvr>
                                        <p:cTn id="11" dur="1" fill="hold">
                                          <p:stCondLst>
                                            <p:cond delay="0"/>
                                          </p:stCondLst>
                                        </p:cTn>
                                        <p:tgtEl>
                                          <p:spTgt spid="53258"/>
                                        </p:tgtEl>
                                        <p:attrNameLst>
                                          <p:attrName>style.visibility</p:attrName>
                                        </p:attrNameLst>
                                      </p:cBhvr>
                                      <p:to>
                                        <p:strVal val="visible"/>
                                      </p:to>
                                    </p:set>
                                    <p:animEffect transition="in" filter="plus(in)">
                                      <p:cBhvr>
                                        <p:cTn id="12" dur="2000"/>
                                        <p:tgtEl>
                                          <p:spTgt spid="53258"/>
                                        </p:tgtEl>
                                      </p:cBhvr>
                                    </p:animEffect>
                                  </p:childTnLst>
                                </p:cTn>
                              </p:par>
                            </p:childTnLst>
                          </p:cTn>
                        </p:par>
                        <p:par>
                          <p:cTn id="13" fill="hold" nodeType="afterGroup">
                            <p:stCondLst>
                              <p:cond delay="2500"/>
                            </p:stCondLst>
                            <p:childTnLst>
                              <p:par>
                                <p:cTn id="14" presetID="14" presetClass="entr" presetSubtype="10" fill="hold" nodeType="afterEffect">
                                  <p:stCondLst>
                                    <p:cond delay="0"/>
                                  </p:stCondLst>
                                  <p:childTnLst>
                                    <p:set>
                                      <p:cBhvr>
                                        <p:cTn id="15" dur="1" fill="hold">
                                          <p:stCondLst>
                                            <p:cond delay="0"/>
                                          </p:stCondLst>
                                        </p:cTn>
                                        <p:tgtEl>
                                          <p:spTgt spid="53259"/>
                                        </p:tgtEl>
                                        <p:attrNameLst>
                                          <p:attrName>style.visibility</p:attrName>
                                        </p:attrNameLst>
                                      </p:cBhvr>
                                      <p:to>
                                        <p:strVal val="visible"/>
                                      </p:to>
                                    </p:set>
                                    <p:animEffect transition="in" filter="randombar(horizontal)">
                                      <p:cBhvr>
                                        <p:cTn id="16" dur="5000"/>
                                        <p:tgtEl>
                                          <p:spTgt spid="53259"/>
                                        </p:tgtEl>
                                      </p:cBhvr>
                                    </p:animEffect>
                                  </p:childTnLst>
                                </p:cTn>
                              </p:par>
                            </p:childTnLst>
                          </p:cTn>
                        </p:par>
                        <p:par>
                          <p:cTn id="17" fill="hold" nodeType="afterGroup">
                            <p:stCondLst>
                              <p:cond delay="7500"/>
                            </p:stCondLst>
                            <p:childTnLst>
                              <p:par>
                                <p:cTn id="18" presetID="2" presetClass="entr" presetSubtype="4" fill="hold" nodeType="afterEffect">
                                  <p:stCondLst>
                                    <p:cond delay="0"/>
                                  </p:stCondLst>
                                  <p:childTnLst>
                                    <p:set>
                                      <p:cBhvr>
                                        <p:cTn id="19" dur="1" fill="hold">
                                          <p:stCondLst>
                                            <p:cond delay="0"/>
                                          </p:stCondLst>
                                        </p:cTn>
                                        <p:tgtEl>
                                          <p:spTgt spid="53260"/>
                                        </p:tgtEl>
                                        <p:attrNameLst>
                                          <p:attrName>style.visibility</p:attrName>
                                        </p:attrNameLst>
                                      </p:cBhvr>
                                      <p:to>
                                        <p:strVal val="visible"/>
                                      </p:to>
                                    </p:set>
                                    <p:anim calcmode="lin" valueType="num">
                                      <p:cBhvr additive="base">
                                        <p:cTn id="20" dur="5000" fill="hold"/>
                                        <p:tgtEl>
                                          <p:spTgt spid="53260"/>
                                        </p:tgtEl>
                                        <p:attrNameLst>
                                          <p:attrName>ppt_x</p:attrName>
                                        </p:attrNameLst>
                                      </p:cBhvr>
                                      <p:tavLst>
                                        <p:tav tm="0">
                                          <p:val>
                                            <p:strVal val="#ppt_x"/>
                                          </p:val>
                                        </p:tav>
                                        <p:tav tm="100000">
                                          <p:val>
                                            <p:strVal val="#ppt_x"/>
                                          </p:val>
                                        </p:tav>
                                      </p:tavLst>
                                    </p:anim>
                                    <p:anim calcmode="lin" valueType="num">
                                      <p:cBhvr additive="base">
                                        <p:cTn id="21" dur="5000" fill="hold"/>
                                        <p:tgtEl>
                                          <p:spTgt spid="53260"/>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2500"/>
                            </p:stCondLst>
                            <p:childTnLst>
                              <p:par>
                                <p:cTn id="23" presetID="21" presetClass="entr" presetSubtype="4" fill="hold" nodeType="afterEffect">
                                  <p:stCondLst>
                                    <p:cond delay="0"/>
                                  </p:stCondLst>
                                  <p:childTnLst>
                                    <p:set>
                                      <p:cBhvr>
                                        <p:cTn id="24" dur="1" fill="hold">
                                          <p:stCondLst>
                                            <p:cond delay="0"/>
                                          </p:stCondLst>
                                        </p:cTn>
                                        <p:tgtEl>
                                          <p:spTgt spid="53261"/>
                                        </p:tgtEl>
                                        <p:attrNameLst>
                                          <p:attrName>style.visibility</p:attrName>
                                        </p:attrNameLst>
                                      </p:cBhvr>
                                      <p:to>
                                        <p:strVal val="visible"/>
                                      </p:to>
                                    </p:set>
                                    <p:animEffect transition="in" filter="wheel(4)">
                                      <p:cBhvr>
                                        <p:cTn id="25" dur="2000"/>
                                        <p:tgtEl>
                                          <p:spTgt spid="53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0"/>
            <a:ext cx="9144000" cy="6858000"/>
          </a:xfrm>
        </p:spPr>
        <p:txBody>
          <a:bodyPr/>
          <a:lstStyle/>
          <a:p>
            <a:r>
              <a:rPr lang="ar-SA" sz="4400" b="1">
                <a:solidFill>
                  <a:srgbClr val="FFFF00"/>
                </a:solidFill>
              </a:rPr>
              <a:t>يتضح الآن بوضوح أن </a:t>
            </a:r>
            <a:r>
              <a:rPr lang="ar-SA" sz="4400" b="1">
                <a:solidFill>
                  <a:srgbClr val="FF0000"/>
                </a:solidFill>
              </a:rPr>
              <a:t>الغذاء الصحي الكامل</a:t>
            </a:r>
            <a:r>
              <a:rPr lang="ar-SA" sz="4400" b="1">
                <a:solidFill>
                  <a:srgbClr val="FFFF00"/>
                </a:solidFill>
              </a:rPr>
              <a:t> يجب أن يحتوي على كل ما يلزم للجسم من العناصر اللازمة لنموه وتمتعه بالصحة التامة وهذه العناصر هي:</a:t>
            </a:r>
            <a:endParaRPr lang="en-US" sz="4400" b="1">
              <a:solidFill>
                <a:srgbClr val="FFFF00"/>
              </a:solidFill>
            </a:endParaRPr>
          </a:p>
          <a:p>
            <a:r>
              <a:rPr lang="ar-SA" b="1">
                <a:solidFill>
                  <a:schemeClr val="bg1"/>
                </a:solidFill>
              </a:rPr>
              <a:t>البروتينات.</a:t>
            </a:r>
            <a:endParaRPr lang="en-US" b="1">
              <a:solidFill>
                <a:schemeClr val="bg1"/>
              </a:solidFill>
            </a:endParaRPr>
          </a:p>
          <a:p>
            <a:r>
              <a:rPr lang="ar-SA" b="1">
                <a:solidFill>
                  <a:schemeClr val="bg1"/>
                </a:solidFill>
              </a:rPr>
              <a:t>المواد الكربوهيدراتية.</a:t>
            </a:r>
            <a:endParaRPr lang="en-US" b="1">
              <a:solidFill>
                <a:schemeClr val="bg1"/>
              </a:solidFill>
            </a:endParaRPr>
          </a:p>
          <a:p>
            <a:r>
              <a:rPr lang="ar-SA" b="1">
                <a:solidFill>
                  <a:schemeClr val="bg1"/>
                </a:solidFill>
              </a:rPr>
              <a:t>المواد الدهنية.</a:t>
            </a:r>
            <a:endParaRPr lang="en-US" b="1">
              <a:solidFill>
                <a:schemeClr val="bg1"/>
              </a:solidFill>
            </a:endParaRPr>
          </a:p>
          <a:p>
            <a:r>
              <a:rPr lang="ar-SA" b="1">
                <a:solidFill>
                  <a:schemeClr val="bg1"/>
                </a:solidFill>
              </a:rPr>
              <a:t>الأملاح المعدنية.</a:t>
            </a:r>
            <a:endParaRPr lang="en-US" b="1">
              <a:solidFill>
                <a:schemeClr val="bg1"/>
              </a:solidFill>
            </a:endParaRPr>
          </a:p>
          <a:p>
            <a:r>
              <a:rPr lang="ar-SA" b="1">
                <a:solidFill>
                  <a:schemeClr val="bg1"/>
                </a:solidFill>
              </a:rPr>
              <a:t>الفيتامينات.</a:t>
            </a:r>
            <a:endParaRPr lang="en-US" b="1">
              <a:solidFill>
                <a:schemeClr val="bg1"/>
              </a:solidFill>
            </a:endParaRPr>
          </a:p>
          <a:p>
            <a:r>
              <a:rPr lang="ar-SA" b="1">
                <a:solidFill>
                  <a:schemeClr val="bg1"/>
                </a:solidFill>
              </a:rPr>
              <a:t>الماء.</a:t>
            </a:r>
            <a:endParaRPr lang="de-DE"/>
          </a:p>
        </p:txBody>
      </p:sp>
      <p:pic>
        <p:nvPicPr>
          <p:cNvPr id="36868"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4695825"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ar-SA" sz="6600" b="1">
                <a:solidFill>
                  <a:srgbClr val="FFFF00"/>
                </a:solidFill>
              </a:rPr>
              <a:t>الوزن المُناسب للفرد</a:t>
            </a:r>
            <a:endParaRPr lang="en-US" sz="6600" b="1">
              <a:solidFill>
                <a:srgbClr val="FFFF00"/>
              </a:solidFill>
            </a:endParaRPr>
          </a:p>
        </p:txBody>
      </p:sp>
      <p:sp>
        <p:nvSpPr>
          <p:cNvPr id="11267" name="Rectangle 3"/>
          <p:cNvSpPr>
            <a:spLocks noGrp="1" noChangeArrowheads="1"/>
          </p:cNvSpPr>
          <p:nvPr>
            <p:ph type="body" sz="half" idx="1"/>
          </p:nvPr>
        </p:nvSpPr>
        <p:spPr>
          <a:xfrm>
            <a:off x="457200" y="1600200"/>
            <a:ext cx="8458200" cy="3581400"/>
          </a:xfrm>
        </p:spPr>
        <p:txBody>
          <a:bodyPr/>
          <a:lstStyle/>
          <a:p>
            <a:pPr>
              <a:lnSpc>
                <a:spcPct val="80000"/>
              </a:lnSpc>
            </a:pPr>
            <a:r>
              <a:rPr lang="ar-SA" sz="2000" b="1">
                <a:solidFill>
                  <a:srgbClr val="FFFF00"/>
                </a:solidFill>
              </a:rPr>
              <a:t>لابد من المحافظة علي وزن مناسب للإنسان لأن نقص الوزن يؤدي إلي :</a:t>
            </a:r>
            <a:endParaRPr lang="ar-EG" sz="2000" b="1">
              <a:solidFill>
                <a:srgbClr val="FFFF00"/>
              </a:solidFill>
            </a:endParaRPr>
          </a:p>
          <a:p>
            <a:pPr>
              <a:lnSpc>
                <a:spcPct val="80000"/>
              </a:lnSpc>
              <a:buFontTx/>
              <a:buChar char="-"/>
            </a:pPr>
            <a:r>
              <a:rPr lang="ar-SA" sz="1800" b="1">
                <a:solidFill>
                  <a:schemeClr val="bg1"/>
                </a:solidFill>
              </a:rPr>
              <a:t>سوء تغذية. </a:t>
            </a:r>
            <a:endParaRPr lang="ar-EG" sz="1800" b="1">
              <a:solidFill>
                <a:schemeClr val="bg1"/>
              </a:solidFill>
            </a:endParaRPr>
          </a:p>
          <a:p>
            <a:pPr>
              <a:lnSpc>
                <a:spcPct val="80000"/>
              </a:lnSpc>
              <a:buFontTx/>
              <a:buChar char="-"/>
            </a:pPr>
            <a:r>
              <a:rPr lang="ar-SA" sz="1800" b="1">
                <a:solidFill>
                  <a:schemeClr val="bg1"/>
                </a:solidFill>
              </a:rPr>
              <a:t>قصور في النمو.</a:t>
            </a:r>
            <a:endParaRPr lang="ar-EG" sz="1800" b="1">
              <a:solidFill>
                <a:schemeClr val="bg1"/>
              </a:solidFill>
            </a:endParaRPr>
          </a:p>
          <a:p>
            <a:pPr>
              <a:lnSpc>
                <a:spcPct val="80000"/>
              </a:lnSpc>
              <a:buFontTx/>
              <a:buChar char="-"/>
            </a:pPr>
            <a:r>
              <a:rPr lang="ar-SA" sz="1800" b="1">
                <a:solidFill>
                  <a:schemeClr val="bg1"/>
                </a:solidFill>
              </a:rPr>
              <a:t>قلة النشاط.</a:t>
            </a:r>
            <a:endParaRPr lang="ar-EG" sz="1800" b="1">
              <a:solidFill>
                <a:schemeClr val="bg1"/>
              </a:solidFill>
            </a:endParaRPr>
          </a:p>
          <a:p>
            <a:pPr>
              <a:lnSpc>
                <a:spcPct val="80000"/>
              </a:lnSpc>
              <a:buFontTx/>
              <a:buChar char="-"/>
            </a:pPr>
            <a:r>
              <a:rPr lang="ar-SA" sz="1800" b="1">
                <a:solidFill>
                  <a:schemeClr val="bg1"/>
                </a:solidFill>
              </a:rPr>
              <a:t>قلة التركيز.</a:t>
            </a:r>
            <a:endParaRPr lang="ar-EG" sz="1800" b="1">
              <a:solidFill>
                <a:schemeClr val="bg1"/>
              </a:solidFill>
            </a:endParaRPr>
          </a:p>
          <a:p>
            <a:pPr>
              <a:lnSpc>
                <a:spcPct val="80000"/>
              </a:lnSpc>
              <a:buFontTx/>
              <a:buChar char="-"/>
            </a:pPr>
            <a:r>
              <a:rPr lang="ar-SA" sz="1800" b="1">
                <a:solidFill>
                  <a:schemeClr val="bg1"/>
                </a:solidFill>
              </a:rPr>
              <a:t>قلة القدرة علي العمل.</a:t>
            </a:r>
            <a:endParaRPr lang="ar-EG" sz="1800" b="1">
              <a:solidFill>
                <a:schemeClr val="bg1"/>
              </a:solidFill>
            </a:endParaRPr>
          </a:p>
          <a:p>
            <a:pPr>
              <a:lnSpc>
                <a:spcPct val="80000"/>
              </a:lnSpc>
              <a:buFontTx/>
              <a:buNone/>
            </a:pPr>
            <a:r>
              <a:rPr lang="ar-SA" sz="2000" b="1">
                <a:solidFill>
                  <a:srgbClr val="FFFF00"/>
                </a:solidFill>
              </a:rPr>
              <a:t>أما زيادة الوزن فتؤدي إلي :</a:t>
            </a:r>
            <a:endParaRPr lang="ar-EG" sz="1600" b="1">
              <a:solidFill>
                <a:srgbClr val="FFFF00"/>
              </a:solidFill>
            </a:endParaRPr>
          </a:p>
          <a:p>
            <a:pPr>
              <a:lnSpc>
                <a:spcPct val="80000"/>
              </a:lnSpc>
              <a:buFontTx/>
              <a:buChar char="-"/>
            </a:pPr>
            <a:r>
              <a:rPr lang="ar-SA" sz="1800" b="1">
                <a:solidFill>
                  <a:schemeClr val="bg1"/>
                </a:solidFill>
              </a:rPr>
              <a:t>السمنة وما يترتب عنها من مشاكل</a:t>
            </a:r>
            <a:r>
              <a:rPr lang="ar-EG" sz="1800" b="1">
                <a:solidFill>
                  <a:schemeClr val="bg1"/>
                </a:solidFill>
              </a:rPr>
              <a:t> ”</a:t>
            </a:r>
            <a:r>
              <a:rPr lang="ar-SA" sz="1800" b="1">
                <a:solidFill>
                  <a:schemeClr val="bg1"/>
                </a:solidFill>
              </a:rPr>
              <a:t>إرتفاع ضغط الدم</a:t>
            </a:r>
            <a:r>
              <a:rPr lang="ar-EG" sz="1800" b="1">
                <a:solidFill>
                  <a:schemeClr val="bg1"/>
                </a:solidFill>
              </a:rPr>
              <a:t>, </a:t>
            </a:r>
            <a:r>
              <a:rPr lang="ar-SA" sz="1800" b="1">
                <a:solidFill>
                  <a:schemeClr val="bg1"/>
                </a:solidFill>
              </a:rPr>
              <a:t>مرض السكر وغيرها</a:t>
            </a:r>
            <a:r>
              <a:rPr lang="ar-EG" sz="1800" b="1">
                <a:solidFill>
                  <a:schemeClr val="bg1"/>
                </a:solidFill>
              </a:rPr>
              <a:t>“.</a:t>
            </a:r>
          </a:p>
          <a:p>
            <a:pPr>
              <a:lnSpc>
                <a:spcPct val="80000"/>
              </a:lnSpc>
              <a:buFontTx/>
              <a:buNone/>
            </a:pPr>
            <a:r>
              <a:rPr lang="ar-SA" sz="2400" b="1">
                <a:solidFill>
                  <a:srgbClr val="FFFF00"/>
                </a:solidFill>
              </a:rPr>
              <a:t>مُعامل وزن الجسم :</a:t>
            </a:r>
          </a:p>
          <a:p>
            <a:pPr>
              <a:lnSpc>
                <a:spcPct val="80000"/>
              </a:lnSpc>
            </a:pPr>
            <a:r>
              <a:rPr lang="ar-SA" sz="1800" b="1">
                <a:solidFill>
                  <a:schemeClr val="bg1"/>
                </a:solidFill>
              </a:rPr>
              <a:t>معامل وزن الجسم = الوزن بالكجم / (الطول بالمتر )</a:t>
            </a:r>
            <a:r>
              <a:rPr lang="ar-SA" sz="2400" b="1">
                <a:solidFill>
                  <a:schemeClr val="bg1"/>
                </a:solidFill>
              </a:rPr>
              <a:t>2</a:t>
            </a:r>
          </a:p>
          <a:p>
            <a:pPr>
              <a:lnSpc>
                <a:spcPct val="80000"/>
              </a:lnSpc>
            </a:pPr>
            <a:r>
              <a:rPr lang="ar-SA" sz="1800" b="1">
                <a:solidFill>
                  <a:srgbClr val="FFFF00"/>
                </a:solidFill>
              </a:rPr>
              <a:t>طبقاً لتقارير منظمة الـ </a:t>
            </a:r>
            <a:r>
              <a:rPr lang="en-US" sz="1800" b="1">
                <a:solidFill>
                  <a:srgbClr val="FFFF00"/>
                </a:solidFill>
              </a:rPr>
              <a:t>FAO</a:t>
            </a:r>
            <a:r>
              <a:rPr lang="ar-SA" sz="1800" b="1">
                <a:solidFill>
                  <a:srgbClr val="FFFF00"/>
                </a:solidFill>
              </a:rPr>
              <a:t> فإنه يتم حساب السمن والبدانة طبقاً للثوابت التالية (عدا المرأة الحامل)</a:t>
            </a:r>
            <a:r>
              <a:rPr lang="ar-SA" sz="1600" b="1">
                <a:solidFill>
                  <a:srgbClr val="FFFF00"/>
                </a:solidFill>
              </a:rPr>
              <a:t> :</a:t>
            </a:r>
            <a:endParaRPr lang="en-US" sz="1600" b="1">
              <a:solidFill>
                <a:srgbClr val="FFFF00"/>
              </a:solidFill>
            </a:endParaRPr>
          </a:p>
          <a:p>
            <a:pPr>
              <a:lnSpc>
                <a:spcPct val="80000"/>
              </a:lnSpc>
              <a:buFontTx/>
              <a:buNone/>
            </a:pPr>
            <a:endParaRPr lang="ar-SA" sz="1600" b="1">
              <a:solidFill>
                <a:srgbClr val="FFFF00"/>
              </a:solidFill>
            </a:endParaRPr>
          </a:p>
        </p:txBody>
      </p:sp>
      <p:graphicFrame>
        <p:nvGraphicFramePr>
          <p:cNvPr id="11325" name="Group 61"/>
          <p:cNvGraphicFramePr>
            <a:graphicFrameLocks noGrp="1"/>
          </p:cNvGraphicFramePr>
          <p:nvPr>
            <p:ph sz="half" idx="2"/>
          </p:nvPr>
        </p:nvGraphicFramePr>
        <p:xfrm>
          <a:off x="914400" y="5181600"/>
          <a:ext cx="7848600" cy="1515110"/>
        </p:xfrm>
        <a:graphic>
          <a:graphicData uri="http://schemas.openxmlformats.org/drawingml/2006/table">
            <a:tbl>
              <a:tblPr rtl="1"/>
              <a:tblGrid>
                <a:gridCol w="1962150"/>
                <a:gridCol w="1962150"/>
                <a:gridCol w="1962150"/>
                <a:gridCol w="1962150"/>
              </a:tblGrid>
              <a:tr h="3143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chemeClr val="bg1"/>
                          </a:solidFill>
                          <a:effectLst/>
                          <a:latin typeface="Times New Roman" pitchFamily="18" charset="0"/>
                          <a:ea typeface="Times New Roman" pitchFamily="18" charset="0"/>
                          <a:cs typeface="Simplified Arabic" pitchFamily="18" charset="-78"/>
                        </a:rPr>
                        <a:t>الثابت</a:t>
                      </a:r>
                      <a:endParaRPr kumimoji="0" lang="de-DE" sz="2400" b="1" i="0" u="none" strike="noStrike" cap="none" normalizeH="0" baseline="0" smtClean="0">
                        <a:ln>
                          <a:noFill/>
                        </a:ln>
                        <a:solidFill>
                          <a:schemeClr val="bg1"/>
                        </a:solidFill>
                        <a:effectLst/>
                        <a:latin typeface="Times New Roman" pitchFamily="18" charset="0"/>
                        <a:ea typeface="Times New Roman" pitchFamily="18" charset="0"/>
                        <a:cs typeface="Simplified Arabic" pitchFamily="18"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chemeClr val="bg1"/>
                          </a:solidFill>
                          <a:effectLst/>
                          <a:latin typeface="Times New Roman" pitchFamily="18" charset="0"/>
                          <a:ea typeface="Times New Roman" pitchFamily="18" charset="0"/>
                          <a:cs typeface="Simplified Arabic" pitchFamily="18" charset="-78"/>
                        </a:rPr>
                        <a:t>الحالة</a:t>
                      </a:r>
                      <a:endParaRPr kumimoji="0" lang="de-DE" sz="2400" b="1" i="0" u="none" strike="noStrike" cap="none" normalizeH="0" baseline="0" smtClean="0">
                        <a:ln>
                          <a:noFill/>
                        </a:ln>
                        <a:solidFill>
                          <a:schemeClr val="bg1"/>
                        </a:solidFill>
                        <a:effectLst/>
                        <a:latin typeface="Times New Roman" pitchFamily="18" charset="0"/>
                        <a:ea typeface="Times New Roman" pitchFamily="18" charset="0"/>
                        <a:cs typeface="Simplified Arabic" pitchFamily="18"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chemeClr val="bg1"/>
                          </a:solidFill>
                          <a:effectLst/>
                          <a:latin typeface="Times New Roman" pitchFamily="18" charset="0"/>
                          <a:ea typeface="Times New Roman" pitchFamily="18" charset="0"/>
                          <a:cs typeface="Simplified Arabic" pitchFamily="18" charset="-78"/>
                        </a:rPr>
                        <a:t>الثابت</a:t>
                      </a:r>
                      <a:endParaRPr kumimoji="0" lang="de-DE" sz="2400" b="1" i="0" u="none" strike="noStrike" cap="none" normalizeH="0" baseline="0" smtClean="0">
                        <a:ln>
                          <a:noFill/>
                        </a:ln>
                        <a:solidFill>
                          <a:schemeClr val="bg1"/>
                        </a:solidFill>
                        <a:effectLst/>
                        <a:latin typeface="Times New Roman" pitchFamily="18" charset="0"/>
                        <a:ea typeface="Times New Roman" pitchFamily="18" charset="0"/>
                        <a:cs typeface="Simplified Arabic" pitchFamily="18"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smtClean="0">
                          <a:ln>
                            <a:noFill/>
                          </a:ln>
                          <a:solidFill>
                            <a:schemeClr val="bg1"/>
                          </a:solidFill>
                          <a:effectLst/>
                          <a:latin typeface="Times New Roman" pitchFamily="18" charset="0"/>
                          <a:ea typeface="Times New Roman" pitchFamily="18" charset="0"/>
                          <a:cs typeface="Simplified Arabic" pitchFamily="18" charset="-78"/>
                        </a:rPr>
                        <a:t>الحالة</a:t>
                      </a:r>
                      <a:endParaRPr kumimoji="0" lang="de-DE" sz="2400" b="1" i="0" u="none" strike="noStrike" cap="none" normalizeH="0" baseline="0" smtClean="0">
                        <a:ln>
                          <a:noFill/>
                        </a:ln>
                        <a:solidFill>
                          <a:schemeClr val="bg1"/>
                        </a:solidFill>
                        <a:effectLst/>
                        <a:latin typeface="Times New Roman" pitchFamily="18" charset="0"/>
                        <a:ea typeface="Times New Roman" pitchFamily="18" charset="0"/>
                        <a:cs typeface="Simplified Arabic" pitchFamily="18"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Arial" charset="0"/>
                        </a:rPr>
                        <a:t>أقل من 18.5</a:t>
                      </a:r>
                      <a:r>
                        <a:rPr kumimoji="0" lang="en-US" sz="2800" b="0"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Arial" charset="0"/>
                        </a:rPr>
                        <a:t>نحيف</a:t>
                      </a:r>
                      <a:r>
                        <a:rPr kumimoji="0" lang="en-US" sz="2800" b="0"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Arial" charset="0"/>
                        </a:rPr>
                        <a:t>18.5 – 25</a:t>
                      </a:r>
                      <a:r>
                        <a:rPr kumimoji="0" lang="en-US" sz="2800" b="0"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Arial" charset="0"/>
                        </a:rPr>
                        <a:t>طبيعي</a:t>
                      </a:r>
                      <a:r>
                        <a:rPr kumimoji="0" lang="en-US" sz="2800" b="0"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Arial" charset="0"/>
                        </a:rPr>
                        <a:t>25 – 30</a:t>
                      </a:r>
                      <a:r>
                        <a:rPr kumimoji="0" lang="en-US" sz="2800" b="0"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Arial" charset="0"/>
                        </a:rPr>
                        <a:t>زائد الوزن</a:t>
                      </a:r>
                      <a:r>
                        <a:rPr kumimoji="0" lang="en-US" sz="2800" b="0"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Arial" charset="0"/>
                        </a:rPr>
                        <a:t>أكثر من 30</a:t>
                      </a:r>
                      <a:r>
                        <a:rPr kumimoji="0" lang="en-US" sz="2800" b="0"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Arial" charset="0"/>
                        </a:rPr>
                        <a:t>بدين</a:t>
                      </a:r>
                      <a:r>
                        <a:rPr kumimoji="0" lang="en-US" sz="2800" b="0"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11326" name="Picture 62"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2574925"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76200"/>
            <a:ext cx="7315200" cy="1143000"/>
          </a:xfrm>
        </p:spPr>
        <p:txBody>
          <a:bodyPr/>
          <a:lstStyle/>
          <a:p>
            <a:r>
              <a:rPr lang="ar-EG" sz="7200" b="1">
                <a:solidFill>
                  <a:srgbClr val="FFFF00"/>
                </a:solidFill>
                <a:effectLst>
                  <a:outerShdw blurRad="38100" dist="38100" dir="2700000" algn="tl">
                    <a:srgbClr val="C0C0C0"/>
                  </a:outerShdw>
                </a:effectLst>
              </a:rPr>
              <a:t>الخواص الحسية للغذاء</a:t>
            </a:r>
            <a:endParaRPr lang="en-US" sz="7200" b="1">
              <a:solidFill>
                <a:srgbClr val="FFFF00"/>
              </a:solidFill>
              <a:effectLst>
                <a:outerShdw blurRad="38100" dist="38100" dir="2700000" algn="tl">
                  <a:srgbClr val="C0C0C0"/>
                </a:outerShdw>
              </a:effectLst>
            </a:endParaRPr>
          </a:p>
        </p:txBody>
      </p:sp>
      <p:sp>
        <p:nvSpPr>
          <p:cNvPr id="13315" name="Rectangle 3"/>
          <p:cNvSpPr>
            <a:spLocks noGrp="1" noChangeArrowheads="1"/>
          </p:cNvSpPr>
          <p:nvPr>
            <p:ph type="body" idx="1"/>
          </p:nvPr>
        </p:nvSpPr>
        <p:spPr>
          <a:xfrm>
            <a:off x="0" y="1600200"/>
            <a:ext cx="9144000" cy="5257800"/>
          </a:xfrm>
        </p:spPr>
        <p:txBody>
          <a:bodyPr/>
          <a:lstStyle/>
          <a:p>
            <a:pPr>
              <a:lnSpc>
                <a:spcPct val="80000"/>
              </a:lnSpc>
            </a:pPr>
            <a:r>
              <a:rPr lang="ar-EG" sz="2800" b="1">
                <a:solidFill>
                  <a:srgbClr val="FF0000"/>
                </a:solidFill>
                <a:effectLst>
                  <a:outerShdw blurRad="38100" dist="38100" dir="2700000" algn="tl">
                    <a:srgbClr val="C0C0C0"/>
                  </a:outerShdw>
                </a:effectLst>
              </a:rPr>
              <a:t>تعريف :</a:t>
            </a:r>
            <a:endParaRPr lang="ar-EG" sz="2800">
              <a:solidFill>
                <a:srgbClr val="FF0000"/>
              </a:solidFill>
              <a:effectLst>
                <a:outerShdw blurRad="38100" dist="38100" dir="2700000" algn="tl">
                  <a:srgbClr val="C0C0C0"/>
                </a:outerShdw>
              </a:effectLst>
            </a:endParaRPr>
          </a:p>
          <a:p>
            <a:pPr>
              <a:lnSpc>
                <a:spcPct val="80000"/>
              </a:lnSpc>
              <a:buFontTx/>
              <a:buNone/>
            </a:pPr>
            <a:r>
              <a:rPr lang="ar-EG" sz="2800" b="1">
                <a:solidFill>
                  <a:schemeClr val="bg1"/>
                </a:solidFill>
              </a:rPr>
              <a:t>”عبارة عن مجموعة من الخواص التي يحسها الإنسان بواسطة حواسه الأربع (البصر بالعين – التذوق باللسان – الشم بالأنف – اللمس باليد)“ </a:t>
            </a:r>
          </a:p>
          <a:p>
            <a:pPr>
              <a:lnSpc>
                <a:spcPct val="80000"/>
              </a:lnSpc>
              <a:buFontTx/>
              <a:buNone/>
            </a:pPr>
            <a:r>
              <a:rPr lang="ar-EG" sz="2800" b="1">
                <a:solidFill>
                  <a:schemeClr val="bg1"/>
                </a:solidFill>
              </a:rPr>
              <a:t>تشمل هذه الخواص المظهر </a:t>
            </a:r>
            <a:r>
              <a:rPr lang="ar-EG" sz="2800" b="1">
                <a:solidFill>
                  <a:srgbClr val="FF0000"/>
                </a:solidFill>
              </a:rPr>
              <a:t>(لون وحجم وشكل الغذاء)</a:t>
            </a:r>
            <a:r>
              <a:rPr lang="ar-EG" sz="2800" b="1">
                <a:solidFill>
                  <a:schemeClr val="bg1"/>
                </a:solidFill>
              </a:rPr>
              <a:t> والنكهة </a:t>
            </a:r>
            <a:r>
              <a:rPr lang="ar-EG" sz="2800" b="1">
                <a:solidFill>
                  <a:srgbClr val="FF0000"/>
                </a:solidFill>
              </a:rPr>
              <a:t>(طعم ورائحة الغذاء)</a:t>
            </a:r>
            <a:r>
              <a:rPr lang="ar-EG" sz="2800" b="1">
                <a:solidFill>
                  <a:schemeClr val="bg1"/>
                </a:solidFill>
              </a:rPr>
              <a:t> وقوام الغذاء.</a:t>
            </a:r>
          </a:p>
          <a:p>
            <a:pPr>
              <a:lnSpc>
                <a:spcPct val="80000"/>
              </a:lnSpc>
              <a:buFontTx/>
              <a:buNone/>
            </a:pPr>
            <a:r>
              <a:rPr lang="ar-EG" sz="2800" b="1">
                <a:solidFill>
                  <a:schemeClr val="bg1"/>
                </a:solidFill>
              </a:rPr>
              <a:t>الإنسان يستطيع تحديد </a:t>
            </a:r>
            <a:r>
              <a:rPr lang="ar-EG" sz="2800" b="1">
                <a:solidFill>
                  <a:srgbClr val="FF0000"/>
                </a:solidFill>
              </a:rPr>
              <a:t>"لون الغذاء"</a:t>
            </a:r>
            <a:r>
              <a:rPr lang="ar-EG" sz="2800" b="1">
                <a:solidFill>
                  <a:schemeClr val="bg1"/>
                </a:solidFill>
              </a:rPr>
              <a:t> بالرؤية بالعين وعن طريق الشم بالأنف يستطيع أن يتعرف علي </a:t>
            </a:r>
            <a:r>
              <a:rPr lang="ar-EG" sz="2800" b="1">
                <a:solidFill>
                  <a:srgbClr val="FF0000"/>
                </a:solidFill>
              </a:rPr>
              <a:t>"رائحة الغذاء"</a:t>
            </a:r>
            <a:r>
              <a:rPr lang="ar-EG" sz="2800" b="1">
                <a:solidFill>
                  <a:schemeClr val="bg1"/>
                </a:solidFill>
              </a:rPr>
              <a:t> وإذا تذوق الغذاء بلسانه أمكن تحديد </a:t>
            </a:r>
            <a:r>
              <a:rPr lang="ar-EG" sz="2800" b="1">
                <a:solidFill>
                  <a:srgbClr val="FF0000"/>
                </a:solidFill>
              </a:rPr>
              <a:t>"طعم الغذاء"</a:t>
            </a:r>
            <a:r>
              <a:rPr lang="ar-EG" sz="2800" b="1">
                <a:solidFill>
                  <a:schemeClr val="bg1"/>
                </a:solidFill>
              </a:rPr>
              <a:t> وأخيراً </a:t>
            </a:r>
            <a:r>
              <a:rPr lang="ar-EG" sz="2800" b="1">
                <a:solidFill>
                  <a:srgbClr val="FF0000"/>
                </a:solidFill>
              </a:rPr>
              <a:t>"قوام الغذاء"</a:t>
            </a:r>
            <a:r>
              <a:rPr lang="ar-EG" sz="2800" b="1">
                <a:solidFill>
                  <a:schemeClr val="bg1"/>
                </a:solidFill>
              </a:rPr>
              <a:t> ويستطيع الإنسان تحديده باللمس باليد أو الأسنان أو عضلات الفم.</a:t>
            </a:r>
          </a:p>
          <a:p>
            <a:pPr>
              <a:lnSpc>
                <a:spcPct val="80000"/>
              </a:lnSpc>
            </a:pPr>
            <a:r>
              <a:rPr lang="ar-EG" sz="2800" b="1">
                <a:solidFill>
                  <a:srgbClr val="FFFF00"/>
                </a:solidFill>
                <a:effectLst>
                  <a:outerShdw blurRad="38100" dist="38100" dir="2700000" algn="tl">
                    <a:srgbClr val="C0C0C0"/>
                  </a:outerShdw>
                </a:effectLst>
              </a:rPr>
              <a:t>الهدف من دراسة خواص الغذاء الحسية: </a:t>
            </a:r>
          </a:p>
          <a:p>
            <a:pPr>
              <a:lnSpc>
                <a:spcPct val="80000"/>
              </a:lnSpc>
              <a:buFontTx/>
              <a:buNone/>
            </a:pPr>
            <a:r>
              <a:rPr lang="ar-EG" sz="2800" b="1">
                <a:solidFill>
                  <a:schemeClr val="bg1"/>
                </a:solidFill>
              </a:rPr>
              <a:t>    تحديد ما يرغبه المستهلك من </a:t>
            </a:r>
            <a:r>
              <a:rPr lang="ar-EG" sz="2800" b="1">
                <a:solidFill>
                  <a:srgbClr val="FF0000"/>
                </a:solidFill>
              </a:rPr>
              <a:t>لون ورائحة وطعم وقوام في المنتج الغذائي</a:t>
            </a:r>
            <a:r>
              <a:rPr lang="ar-EG" sz="2800" b="1">
                <a:solidFill>
                  <a:schemeClr val="bg1"/>
                </a:solidFill>
              </a:rPr>
              <a:t> وبالتالي يتم نقل المسئولية للمصانع لتلبية رغبة المستهلكين في هذا المنتج وإستمرار إنتاجه بهذه الصفات أو تحسينه.</a:t>
            </a:r>
            <a:endParaRPr lang="en-US" sz="2800" b="1">
              <a:solidFill>
                <a:schemeClr val="bg1"/>
              </a:solidFill>
            </a:endParaRPr>
          </a:p>
        </p:txBody>
      </p:sp>
      <p:pic>
        <p:nvPicPr>
          <p:cNvPr id="13316"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38400" y="76200"/>
            <a:ext cx="6629400" cy="1143000"/>
          </a:xfrm>
        </p:spPr>
        <p:txBody>
          <a:bodyPr/>
          <a:lstStyle/>
          <a:p>
            <a:r>
              <a:rPr lang="ar-EG" sz="8000" b="1">
                <a:solidFill>
                  <a:srgbClr val="FF0000"/>
                </a:solidFill>
                <a:effectLst>
                  <a:outerShdw blurRad="38100" dist="38100" dir="2700000" algn="tl">
                    <a:srgbClr val="C0C0C0"/>
                  </a:outerShdw>
                </a:effectLst>
              </a:rPr>
              <a:t>"لون الغذاء"</a:t>
            </a:r>
            <a:endParaRPr lang="en-US" sz="8000" b="1">
              <a:solidFill>
                <a:srgbClr val="FF0000"/>
              </a:solidFill>
              <a:effectLst>
                <a:outerShdw blurRad="38100" dist="38100" dir="2700000" algn="tl">
                  <a:srgbClr val="C0C0C0"/>
                </a:outerShdw>
              </a:effectLst>
            </a:endParaRPr>
          </a:p>
        </p:txBody>
      </p:sp>
      <p:sp>
        <p:nvSpPr>
          <p:cNvPr id="14339" name="Rectangle 3"/>
          <p:cNvSpPr>
            <a:spLocks noGrp="1" noChangeArrowheads="1"/>
          </p:cNvSpPr>
          <p:nvPr>
            <p:ph type="body" idx="1"/>
          </p:nvPr>
        </p:nvSpPr>
        <p:spPr>
          <a:xfrm>
            <a:off x="0" y="1600200"/>
            <a:ext cx="9144000" cy="5257800"/>
          </a:xfrm>
        </p:spPr>
        <p:txBody>
          <a:bodyPr/>
          <a:lstStyle/>
          <a:p>
            <a:pPr marL="609600" indent="-609600">
              <a:lnSpc>
                <a:spcPct val="90000"/>
              </a:lnSpc>
            </a:pPr>
            <a:r>
              <a:rPr lang="ar-EG" sz="2800" b="1">
                <a:solidFill>
                  <a:schemeClr val="bg1"/>
                </a:solidFill>
                <a:effectLst>
                  <a:outerShdw blurRad="38100" dist="38100" dir="2700000" algn="tl">
                    <a:srgbClr val="C0C0C0"/>
                  </a:outerShdw>
                </a:effectLst>
              </a:rPr>
              <a:t>أول شئ يجذب الإنسان أو يُنفره في السلعة الغذائية                          هي لونها</a:t>
            </a:r>
            <a:r>
              <a:rPr lang="ar-EG" sz="2800" b="1">
                <a:effectLst>
                  <a:outerShdw blurRad="38100" dist="38100" dir="2700000" algn="tl">
                    <a:srgbClr val="C0C0C0"/>
                  </a:outerShdw>
                </a:effectLst>
              </a:rPr>
              <a:t> </a:t>
            </a:r>
            <a:r>
              <a:rPr lang="ar-EG" sz="2800" b="1">
                <a:solidFill>
                  <a:srgbClr val="FF0000"/>
                </a:solidFill>
                <a:effectLst>
                  <a:outerShdw blurRad="38100" dist="38100" dir="2700000" algn="tl">
                    <a:srgbClr val="C0C0C0"/>
                  </a:outerShdw>
                </a:effectLst>
              </a:rPr>
              <a:t>ودراسة اللون مهمة لعدة أسباب أهمها:</a:t>
            </a:r>
          </a:p>
          <a:p>
            <a:pPr marL="609600" indent="-609600">
              <a:lnSpc>
                <a:spcPct val="90000"/>
              </a:lnSpc>
              <a:buFontTx/>
              <a:buChar char="-"/>
            </a:pPr>
            <a:r>
              <a:rPr lang="ar-EG" sz="2800" b="1">
                <a:solidFill>
                  <a:srgbClr val="FFFF00"/>
                </a:solidFill>
                <a:effectLst>
                  <a:outerShdw blurRad="38100" dist="38100" dir="2700000" algn="tl">
                    <a:srgbClr val="C0C0C0"/>
                  </a:outerShdw>
                </a:effectLst>
              </a:rPr>
              <a:t>يمكن تحديد درجة نضج الخضروات والفاكهة</a:t>
            </a:r>
            <a:r>
              <a:rPr lang="ar-EG" sz="2800" b="1">
                <a:solidFill>
                  <a:schemeClr val="bg1"/>
                </a:solidFill>
                <a:effectLst>
                  <a:outerShdw blurRad="38100" dist="38100" dir="2700000" algn="tl">
                    <a:srgbClr val="C0C0C0"/>
                  </a:outerShdw>
                </a:effectLst>
              </a:rPr>
              <a:t> باللون فمثلاً </a:t>
            </a:r>
            <a:r>
              <a:rPr lang="ar-EG" sz="2800" b="1">
                <a:solidFill>
                  <a:srgbClr val="FF0000"/>
                </a:solidFill>
                <a:effectLst>
                  <a:outerShdw blurRad="38100" dist="38100" dir="2700000" algn="tl">
                    <a:srgbClr val="C0C0C0"/>
                  </a:outerShdw>
                </a:effectLst>
              </a:rPr>
              <a:t>الطماطم</a:t>
            </a:r>
            <a:r>
              <a:rPr lang="ar-EG" sz="2800" b="1">
                <a:solidFill>
                  <a:schemeClr val="bg1"/>
                </a:solidFill>
                <a:effectLst>
                  <a:outerShdw blurRad="38100" dist="38100" dir="2700000" algn="tl">
                    <a:srgbClr val="C0C0C0"/>
                  </a:outerShdw>
                </a:effectLst>
              </a:rPr>
              <a:t> ذات اللون الأحمر دليل علي تمام النضج </a:t>
            </a:r>
            <a:r>
              <a:rPr lang="ar-EG" sz="2800" b="1">
                <a:solidFill>
                  <a:srgbClr val="FF0000"/>
                </a:solidFill>
                <a:effectLst>
                  <a:outerShdw blurRad="38100" dist="38100" dir="2700000" algn="tl">
                    <a:srgbClr val="C0C0C0"/>
                  </a:outerShdw>
                </a:effectLst>
              </a:rPr>
              <a:t>والبرتقال</a:t>
            </a:r>
            <a:r>
              <a:rPr lang="ar-EG" sz="2800" b="1">
                <a:solidFill>
                  <a:schemeClr val="bg1"/>
                </a:solidFill>
                <a:effectLst>
                  <a:outerShdw blurRad="38100" dist="38100" dir="2700000" algn="tl">
                    <a:srgbClr val="C0C0C0"/>
                  </a:outerShdw>
                </a:effectLst>
              </a:rPr>
              <a:t> ذات اللون الأصفر دليل أيضاً علي تمام نضجه.</a:t>
            </a:r>
          </a:p>
          <a:p>
            <a:pPr marL="609600" indent="-609600">
              <a:lnSpc>
                <a:spcPct val="90000"/>
              </a:lnSpc>
              <a:buFontTx/>
              <a:buChar char="-"/>
            </a:pPr>
            <a:r>
              <a:rPr lang="ar-EG" sz="2800" b="1">
                <a:solidFill>
                  <a:srgbClr val="FFFF00"/>
                </a:solidFill>
                <a:effectLst>
                  <a:outerShdw blurRad="38100" dist="38100" dir="2700000" algn="tl">
                    <a:srgbClr val="C0C0C0"/>
                  </a:outerShdw>
                </a:effectLst>
              </a:rPr>
              <a:t>بعض الخضروات والفاكهة يمكن تدريجها وتقسيمها علي أساس لونها</a:t>
            </a:r>
            <a:r>
              <a:rPr lang="ar-EG" sz="2800" b="1">
                <a:solidFill>
                  <a:schemeClr val="bg1"/>
                </a:solidFill>
                <a:effectLst>
                  <a:outerShdw blurRad="38100" dist="38100" dir="2700000" algn="tl">
                    <a:srgbClr val="C0C0C0"/>
                  </a:outerShdw>
                </a:effectLst>
              </a:rPr>
              <a:t> مثل </a:t>
            </a:r>
            <a:r>
              <a:rPr lang="ar-EG" sz="2800" b="1">
                <a:solidFill>
                  <a:srgbClr val="FF0000"/>
                </a:solidFill>
                <a:effectLst>
                  <a:outerShdw blurRad="38100" dist="38100" dir="2700000" algn="tl">
                    <a:srgbClr val="C0C0C0"/>
                  </a:outerShdw>
                </a:effectLst>
              </a:rPr>
              <a:t>الزيتون</a:t>
            </a:r>
            <a:r>
              <a:rPr lang="ar-EG" sz="2800" b="1">
                <a:solidFill>
                  <a:schemeClr val="bg1"/>
                </a:solidFill>
                <a:effectLst>
                  <a:outerShdw blurRad="38100" dist="38100" dir="2700000" algn="tl">
                    <a:srgbClr val="C0C0C0"/>
                  </a:outerShdw>
                </a:effectLst>
              </a:rPr>
              <a:t> يتدرج من اللون الأخضر إلي الأخضر المصفر فالبني فالأسود.</a:t>
            </a:r>
          </a:p>
          <a:p>
            <a:pPr marL="609600" indent="-609600">
              <a:lnSpc>
                <a:spcPct val="90000"/>
              </a:lnSpc>
              <a:buFontTx/>
              <a:buChar char="-"/>
            </a:pPr>
            <a:r>
              <a:rPr lang="ar-EG" sz="2800" b="1">
                <a:solidFill>
                  <a:srgbClr val="FFFF00"/>
                </a:solidFill>
                <a:effectLst>
                  <a:outerShdw blurRad="38100" dist="38100" dir="2700000" algn="tl">
                    <a:srgbClr val="C0C0C0"/>
                  </a:outerShdw>
                </a:effectLst>
              </a:rPr>
              <a:t>في صناعة</a:t>
            </a:r>
            <a:r>
              <a:rPr lang="ar-EG" sz="2800" b="1">
                <a:solidFill>
                  <a:schemeClr val="bg1"/>
                </a:solidFill>
                <a:effectLst>
                  <a:outerShdw blurRad="38100" dist="38100" dir="2700000" algn="tl">
                    <a:srgbClr val="C0C0C0"/>
                  </a:outerShdw>
                </a:effectLst>
              </a:rPr>
              <a:t> </a:t>
            </a:r>
            <a:r>
              <a:rPr lang="ar-EG" sz="2800" b="1">
                <a:solidFill>
                  <a:srgbClr val="FF0000"/>
                </a:solidFill>
                <a:effectLst>
                  <a:outerShdw blurRad="38100" dist="38100" dir="2700000" algn="tl">
                    <a:srgbClr val="C0C0C0"/>
                  </a:outerShdw>
                </a:effectLst>
              </a:rPr>
              <a:t>المخللات</a:t>
            </a:r>
            <a:r>
              <a:rPr lang="ar-EG" sz="2800" b="1">
                <a:solidFill>
                  <a:schemeClr val="bg1"/>
                </a:solidFill>
                <a:effectLst>
                  <a:outerShdw blurRad="38100" dist="38100" dir="2700000" algn="tl">
                    <a:srgbClr val="C0C0C0"/>
                  </a:outerShdw>
                </a:effectLst>
              </a:rPr>
              <a:t> يعتبر تغير اللون إلي اللون الأصفر دليل علي إنتهاء عملية التخليل.</a:t>
            </a:r>
          </a:p>
          <a:p>
            <a:pPr marL="609600" indent="-609600">
              <a:lnSpc>
                <a:spcPct val="90000"/>
              </a:lnSpc>
              <a:buFontTx/>
              <a:buChar char="-"/>
            </a:pPr>
            <a:r>
              <a:rPr lang="ar-EG" sz="2800" b="1">
                <a:solidFill>
                  <a:srgbClr val="FFFF00"/>
                </a:solidFill>
                <a:effectLst>
                  <a:outerShdw blurRad="38100" dist="38100" dir="2700000" algn="tl">
                    <a:srgbClr val="C0C0C0"/>
                  </a:outerShdw>
                </a:effectLst>
              </a:rPr>
              <a:t>تغير لون بعض الأغذية دليل علي فسادها</a:t>
            </a:r>
            <a:r>
              <a:rPr lang="ar-EG" sz="2800" b="1">
                <a:solidFill>
                  <a:schemeClr val="bg1"/>
                </a:solidFill>
                <a:effectLst>
                  <a:outerShdw blurRad="38100" dist="38100" dir="2700000" algn="tl">
                    <a:srgbClr val="C0C0C0"/>
                  </a:outerShdw>
                </a:effectLst>
              </a:rPr>
              <a:t> مثل </a:t>
            </a:r>
            <a:r>
              <a:rPr lang="ar-EG" sz="2800" b="1">
                <a:solidFill>
                  <a:srgbClr val="FF0000"/>
                </a:solidFill>
                <a:effectLst>
                  <a:outerShdw blurRad="38100" dist="38100" dir="2700000" algn="tl">
                    <a:srgbClr val="C0C0C0"/>
                  </a:outerShdw>
                </a:effectLst>
              </a:rPr>
              <a:t>اللحوم</a:t>
            </a:r>
            <a:r>
              <a:rPr lang="ar-EG" sz="2800" b="1">
                <a:solidFill>
                  <a:schemeClr val="bg1"/>
                </a:solidFill>
                <a:effectLst>
                  <a:outerShdw blurRad="38100" dist="38100" dir="2700000" algn="tl">
                    <a:srgbClr val="C0C0C0"/>
                  </a:outerShdw>
                </a:effectLst>
              </a:rPr>
              <a:t> التي تتحول إلي اللون الرمادي دليل علي فسادها وعدم صلاحيتها.</a:t>
            </a:r>
            <a:endParaRPr lang="en-US" sz="2800" b="1">
              <a:solidFill>
                <a:schemeClr val="bg1"/>
              </a:solidFill>
              <a:effectLst>
                <a:outerShdw blurRad="38100" dist="38100" dir="2700000" algn="tl">
                  <a:srgbClr val="C0C0C0"/>
                </a:outerShdw>
              </a:effectLst>
            </a:endParaRPr>
          </a:p>
        </p:txBody>
      </p:sp>
      <p:pic>
        <p:nvPicPr>
          <p:cNvPr id="14340"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2424113"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body" sz="half" idx="1"/>
          </p:nvPr>
        </p:nvSpPr>
        <p:spPr>
          <a:xfrm>
            <a:off x="304800" y="3124200"/>
            <a:ext cx="8686800" cy="2743200"/>
          </a:xfrm>
          <a:ln>
            <a:solidFill>
              <a:schemeClr val="bg1"/>
            </a:solidFill>
            <a:miter lim="800000"/>
            <a:headEnd/>
            <a:tailEnd/>
          </a:ln>
        </p:spPr>
        <p:txBody>
          <a:bodyPr/>
          <a:lstStyle/>
          <a:p>
            <a:r>
              <a:rPr lang="ar-EG" sz="3200" b="1">
                <a:solidFill>
                  <a:srgbClr val="FF0000"/>
                </a:solidFill>
                <a:effectLst>
                  <a:outerShdw blurRad="38100" dist="38100" dir="2700000" algn="tl">
                    <a:srgbClr val="C0C0C0"/>
                  </a:outerShdw>
                </a:effectLst>
              </a:rPr>
              <a:t>الإحساس باللون يتوقف علي :</a:t>
            </a:r>
            <a:r>
              <a:rPr lang="en-US" sz="3200">
                <a:effectLst>
                  <a:outerShdw blurRad="38100" dist="38100" dir="2700000" algn="tl">
                    <a:srgbClr val="C0C0C0"/>
                  </a:outerShdw>
                </a:effectLst>
              </a:rPr>
              <a:t> </a:t>
            </a:r>
            <a:endParaRPr lang="ar-EG" sz="3200">
              <a:effectLst>
                <a:outerShdw blurRad="38100" dist="38100" dir="2700000" algn="tl">
                  <a:srgbClr val="C0C0C0"/>
                </a:outerShdw>
              </a:effectLst>
            </a:endParaRPr>
          </a:p>
          <a:p>
            <a:pPr>
              <a:buFontTx/>
              <a:buChar char="-"/>
            </a:pPr>
            <a:r>
              <a:rPr lang="ar-EG" b="1">
                <a:solidFill>
                  <a:schemeClr val="bg1"/>
                </a:solidFill>
              </a:rPr>
              <a:t>سقوط الشعاع الضوئي علي المادة الغذائية.</a:t>
            </a:r>
          </a:p>
          <a:p>
            <a:pPr>
              <a:buFontTx/>
              <a:buChar char="-"/>
            </a:pPr>
            <a:r>
              <a:rPr lang="ar-EG" b="1">
                <a:solidFill>
                  <a:schemeClr val="bg1"/>
                </a:solidFill>
              </a:rPr>
              <a:t>إنعكاس هذا الشعاع ووصوله للعين.</a:t>
            </a:r>
          </a:p>
          <a:p>
            <a:pPr>
              <a:buFontTx/>
              <a:buChar char="-"/>
            </a:pPr>
            <a:r>
              <a:rPr lang="ar-EG" b="1">
                <a:solidFill>
                  <a:schemeClr val="bg1"/>
                </a:solidFill>
              </a:rPr>
              <a:t>وصول الشعاع للعين ومنه يتم تنبيه العصب البصري.</a:t>
            </a:r>
          </a:p>
          <a:p>
            <a:pPr>
              <a:buFontTx/>
              <a:buChar char="-"/>
            </a:pPr>
            <a:r>
              <a:rPr lang="ar-EG" b="1">
                <a:solidFill>
                  <a:schemeClr val="bg1"/>
                </a:solidFill>
              </a:rPr>
              <a:t>تحديد اللون.</a:t>
            </a:r>
            <a:endParaRPr lang="de-DE" b="1">
              <a:solidFill>
                <a:schemeClr val="bg1"/>
              </a:solidFill>
            </a:endParaRPr>
          </a:p>
        </p:txBody>
      </p:sp>
      <p:sp>
        <p:nvSpPr>
          <p:cNvPr id="15366" name="Rectangle 6"/>
          <p:cNvSpPr>
            <a:spLocks noGrp="1" noChangeArrowheads="1"/>
          </p:cNvSpPr>
          <p:nvPr>
            <p:ph type="body" sz="half" idx="2"/>
          </p:nvPr>
        </p:nvSpPr>
        <p:spPr>
          <a:xfrm>
            <a:off x="2362200" y="152400"/>
            <a:ext cx="6705600" cy="2209800"/>
          </a:xfrm>
          <a:ln>
            <a:solidFill>
              <a:schemeClr val="bg1"/>
            </a:solidFill>
            <a:miter lim="800000"/>
            <a:headEnd/>
            <a:tailEnd/>
          </a:ln>
        </p:spPr>
        <p:txBody>
          <a:bodyPr/>
          <a:lstStyle/>
          <a:p>
            <a:pPr algn="ctr"/>
            <a:r>
              <a:rPr lang="ar-EG" sz="4400" b="1">
                <a:solidFill>
                  <a:srgbClr val="FF0000"/>
                </a:solidFill>
                <a:effectLst>
                  <a:outerShdw blurRad="38100" dist="38100" dir="2700000" algn="tl">
                    <a:srgbClr val="C0C0C0"/>
                  </a:outerShdw>
                </a:effectLst>
              </a:rPr>
              <a:t>تعريف اللون</a:t>
            </a:r>
            <a:r>
              <a:rPr lang="ar-EG">
                <a:effectLst>
                  <a:outerShdw blurRad="38100" dist="38100" dir="2700000" algn="tl">
                    <a:srgbClr val="C0C0C0"/>
                  </a:outerShdw>
                </a:effectLst>
              </a:rPr>
              <a:t> </a:t>
            </a:r>
          </a:p>
          <a:p>
            <a:pPr algn="ctr">
              <a:buFontTx/>
              <a:buNone/>
            </a:pPr>
            <a:r>
              <a:rPr lang="ar-EG" b="1">
                <a:solidFill>
                  <a:schemeClr val="bg1"/>
                </a:solidFill>
              </a:rPr>
              <a:t>"هو الإحساس الذي يشعر به الإنسان عندما يسقط الضوء المنعكس من المادة الغذائية علي العين ويحدث تنبيه للعصب البصري”.</a:t>
            </a:r>
            <a:endParaRPr lang="de-DE" b="1">
              <a:solidFill>
                <a:schemeClr val="bg1"/>
              </a:solidFill>
            </a:endParaRPr>
          </a:p>
        </p:txBody>
      </p:sp>
      <p:pic>
        <p:nvPicPr>
          <p:cNvPr id="15367" name="Picture 7"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0031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0" y="4710113"/>
            <a:ext cx="2590800" cy="2147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body" sz="half" idx="2"/>
          </p:nvPr>
        </p:nvSpPr>
        <p:spPr>
          <a:xfrm>
            <a:off x="4876800" y="2514600"/>
            <a:ext cx="4267200" cy="4191000"/>
          </a:xfrm>
          <a:ln>
            <a:solidFill>
              <a:schemeClr val="bg1"/>
            </a:solidFill>
            <a:miter lim="800000"/>
            <a:headEnd/>
            <a:tailEnd/>
          </a:ln>
        </p:spPr>
        <p:txBody>
          <a:bodyPr/>
          <a:lstStyle/>
          <a:p>
            <a:r>
              <a:rPr lang="ar-EG" sz="2800" b="1">
                <a:solidFill>
                  <a:srgbClr val="FF0000"/>
                </a:solidFill>
              </a:rPr>
              <a:t>الضوء</a:t>
            </a:r>
            <a:r>
              <a:rPr lang="ar-EG" sz="2800" b="1"/>
              <a:t> </a:t>
            </a:r>
            <a:r>
              <a:rPr lang="ar-EG" sz="2800" b="1">
                <a:solidFill>
                  <a:schemeClr val="bg1"/>
                </a:solidFill>
              </a:rPr>
              <a:t>”عبارة عن موجات كهرومغناطيسية“</a:t>
            </a:r>
          </a:p>
          <a:p>
            <a:r>
              <a:rPr lang="ar-EG" sz="2800" b="1">
                <a:solidFill>
                  <a:schemeClr val="bg1"/>
                </a:solidFill>
              </a:rPr>
              <a:t>عين الإنسان لا يمكنها الإحساس إلا بجزء بسيط من هذه الموجات والتي تنحصر أطوالها بين </a:t>
            </a:r>
            <a:r>
              <a:rPr lang="ar-EG" sz="2800" b="1">
                <a:solidFill>
                  <a:srgbClr val="FF0000"/>
                </a:solidFill>
              </a:rPr>
              <a:t>(380 : 770 نانوميتر) (الضوء المرئي)</a:t>
            </a:r>
            <a:r>
              <a:rPr lang="ar-EG" sz="2800" b="1">
                <a:solidFill>
                  <a:schemeClr val="bg1"/>
                </a:solidFill>
              </a:rPr>
              <a:t> أما الأكبر والأقل من هذا المدى فلا تستطيع العين رؤيته.</a:t>
            </a:r>
            <a:endParaRPr lang="de-DE" sz="2800" b="1">
              <a:solidFill>
                <a:schemeClr val="bg1"/>
              </a:solidFill>
            </a:endParaRPr>
          </a:p>
        </p:txBody>
      </p:sp>
      <p:graphicFrame>
        <p:nvGraphicFramePr>
          <p:cNvPr id="16455" name="Group 71"/>
          <p:cNvGraphicFramePr>
            <a:graphicFrameLocks noGrp="1"/>
          </p:cNvGraphicFramePr>
          <p:nvPr>
            <p:ph sz="half" idx="1"/>
          </p:nvPr>
        </p:nvGraphicFramePr>
        <p:xfrm>
          <a:off x="76200" y="2501900"/>
          <a:ext cx="4648200" cy="4279266"/>
        </p:xfrm>
        <a:graphic>
          <a:graphicData uri="http://schemas.openxmlformats.org/drawingml/2006/table">
            <a:tbl>
              <a:tblPr rtl="1"/>
              <a:tblGrid>
                <a:gridCol w="2628900"/>
                <a:gridCol w="2019300"/>
              </a:tblGrid>
              <a:tr h="6477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smtClean="0">
                          <a:ln>
                            <a:noFill/>
                          </a:ln>
                          <a:solidFill>
                            <a:schemeClr val="bg1"/>
                          </a:solidFill>
                          <a:effectLst/>
                          <a:latin typeface="Arial" charset="0"/>
                          <a:cs typeface="Arial" charset="0"/>
                        </a:rPr>
                        <a:t>أطوال موجات الضوء المنعكس من سطح المادة الغذائية إلي عين الإنسان (نانوميتر)</a:t>
                      </a:r>
                      <a:r>
                        <a:rPr kumimoji="0" lang="en-US" sz="2800" b="1"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bg1"/>
                          </a:solidFill>
                          <a:effectLst/>
                          <a:latin typeface="Arial" charset="0"/>
                          <a:cs typeface="Arial" charset="0"/>
                        </a:rPr>
                        <a:t>لون المادة الغذائية</a:t>
                      </a:r>
                      <a:r>
                        <a:rPr kumimoji="0" lang="en-US" sz="2800" b="1" i="0" u="none" strike="noStrike" cap="none" normalizeH="0" baseline="0" smtClean="0">
                          <a:ln>
                            <a:noFill/>
                          </a:ln>
                          <a:solidFill>
                            <a:schemeClr val="bg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400 – 450</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البنفسجي</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450 – 500</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الأزرق</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500 – 570</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الأخضر</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570 – 590</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الأصفر</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590 – 610</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البرتقالي</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610 – 700</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0000"/>
                          </a:solidFill>
                          <a:effectLst/>
                          <a:latin typeface="Arial" charset="0"/>
                          <a:cs typeface="Arial" charset="0"/>
                        </a:rPr>
                        <a:t>الأحمر</a:t>
                      </a:r>
                      <a:r>
                        <a:rPr kumimoji="0" lang="en-US" sz="2800" b="1" i="0" u="none" strike="noStrike" cap="none" normalizeH="0" baseline="0" smtClean="0">
                          <a:ln>
                            <a:noFill/>
                          </a:ln>
                          <a:solidFill>
                            <a:srgbClr val="FF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16454" name="Picture 70"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181768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6456"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0"/>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6459" name="Picture 75"/>
          <p:cNvPicPr>
            <a:picLocks noChangeAspect="1" noChangeArrowheads="1"/>
          </p:cNvPicPr>
          <p:nvPr/>
        </p:nvPicPr>
        <p:blipFill>
          <a:blip r:embed="rId4">
            <a:extLst>
              <a:ext uri="{28A0092B-C50C-407E-A947-70E740481C1C}">
                <a14:useLocalDpi xmlns:a14="http://schemas.microsoft.com/office/drawing/2010/main" val="0"/>
              </a:ext>
            </a:extLst>
          </a:blip>
          <a:srcRect l="12500" t="8220" r="19643" b="9589"/>
          <a:stretch>
            <a:fillRect/>
          </a:stretch>
        </p:blipFill>
        <p:spPr bwMode="auto">
          <a:xfrm>
            <a:off x="3810000" y="0"/>
            <a:ext cx="2895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646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0"/>
            <a:ext cx="2351087"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05000" y="76200"/>
            <a:ext cx="7239000" cy="1143000"/>
          </a:xfrm>
        </p:spPr>
        <p:txBody>
          <a:bodyPr/>
          <a:lstStyle/>
          <a:p>
            <a:r>
              <a:rPr lang="ar-SA" sz="6600" b="1">
                <a:solidFill>
                  <a:srgbClr val="FF0000"/>
                </a:solidFill>
                <a:effectLst>
                  <a:outerShdw blurRad="38100" dist="38100" dir="2700000" algn="tl">
                    <a:srgbClr val="C0C0C0"/>
                  </a:outerShdw>
                </a:effectLst>
              </a:rPr>
              <a:t>مصادر الألوان في الأغذية</a:t>
            </a:r>
            <a:endParaRPr lang="en-US" sz="6600">
              <a:solidFill>
                <a:srgbClr val="FF0000"/>
              </a:solidFill>
              <a:effectLst>
                <a:outerShdw blurRad="38100" dist="38100" dir="2700000" algn="tl">
                  <a:srgbClr val="C0C0C0"/>
                </a:outerShdw>
              </a:effectLst>
            </a:endParaRPr>
          </a:p>
        </p:txBody>
      </p:sp>
      <p:sp>
        <p:nvSpPr>
          <p:cNvPr id="17411" name="Rectangle 3"/>
          <p:cNvSpPr>
            <a:spLocks noGrp="1" noChangeArrowheads="1"/>
          </p:cNvSpPr>
          <p:nvPr>
            <p:ph type="body" idx="1"/>
          </p:nvPr>
        </p:nvSpPr>
        <p:spPr>
          <a:xfrm>
            <a:off x="0" y="1600200"/>
            <a:ext cx="9144000" cy="5257800"/>
          </a:xfrm>
        </p:spPr>
        <p:txBody>
          <a:bodyPr/>
          <a:lstStyle/>
          <a:p>
            <a:pPr>
              <a:lnSpc>
                <a:spcPct val="90000"/>
              </a:lnSpc>
            </a:pPr>
            <a:r>
              <a:rPr lang="ar-SA" b="1">
                <a:solidFill>
                  <a:srgbClr val="FFFF00"/>
                </a:solidFill>
                <a:effectLst>
                  <a:outerShdw blurRad="38100" dist="38100" dir="2700000" algn="tl">
                    <a:srgbClr val="C0C0C0"/>
                  </a:outerShdw>
                </a:effectLst>
              </a:rPr>
              <a:t>أولاً: صبغات طبيعية في الغذاء:</a:t>
            </a:r>
            <a:r>
              <a:rPr lang="ar-SA" sz="2400" b="1">
                <a:solidFill>
                  <a:srgbClr val="FFFF00"/>
                </a:solidFill>
                <a:effectLst>
                  <a:outerShdw blurRad="38100" dist="38100" dir="2700000" algn="tl">
                    <a:srgbClr val="C0C0C0"/>
                  </a:outerShdw>
                </a:effectLst>
              </a:rPr>
              <a:t> </a:t>
            </a:r>
            <a:endParaRPr lang="ar-EG" sz="2400" b="1">
              <a:solidFill>
                <a:srgbClr val="FFFF00"/>
              </a:solidFill>
              <a:effectLst>
                <a:outerShdw blurRad="38100" dist="38100" dir="2700000" algn="tl">
                  <a:srgbClr val="C0C0C0"/>
                </a:outerShdw>
              </a:effectLst>
            </a:endParaRPr>
          </a:p>
          <a:p>
            <a:pPr>
              <a:lnSpc>
                <a:spcPct val="90000"/>
              </a:lnSpc>
              <a:buFontTx/>
              <a:buNone/>
            </a:pPr>
            <a:r>
              <a:rPr lang="ar-SA" sz="2400" b="1">
                <a:solidFill>
                  <a:schemeClr val="bg1"/>
                </a:solidFill>
                <a:effectLst>
                  <a:outerShdw blurRad="38100" dist="38100" dir="2700000" algn="tl">
                    <a:srgbClr val="C0C0C0"/>
                  </a:outerShdw>
                </a:effectLst>
              </a:rPr>
              <a:t>عبارة عن صبغات طبيعية موجودة في المواد الغذائية (خضروات – فاكهة – لحوم وغيرها)</a:t>
            </a:r>
            <a:endParaRPr lang="ar-EG" sz="2400" b="1">
              <a:solidFill>
                <a:schemeClr val="bg1"/>
              </a:solidFill>
              <a:effectLst>
                <a:outerShdw blurRad="38100" dist="38100" dir="2700000" algn="tl">
                  <a:srgbClr val="C0C0C0"/>
                </a:outerShdw>
              </a:effectLst>
            </a:endParaRPr>
          </a:p>
          <a:p>
            <a:pPr>
              <a:lnSpc>
                <a:spcPct val="90000"/>
              </a:lnSpc>
              <a:buFontTx/>
              <a:buNone/>
            </a:pPr>
            <a:r>
              <a:rPr lang="ar-SA" sz="2400" b="1">
                <a:solidFill>
                  <a:schemeClr val="bg1"/>
                </a:solidFill>
                <a:effectLst>
                  <a:outerShdw blurRad="38100" dist="38100" dir="2700000" algn="tl">
                    <a:srgbClr val="C0C0C0"/>
                  </a:outerShdw>
                </a:effectLst>
              </a:rPr>
              <a:t>هذه الصبغات مسئولة عن ألوانها وتُقسم إلي :</a:t>
            </a:r>
            <a:endParaRPr lang="en-US" sz="2400" b="1">
              <a:solidFill>
                <a:schemeClr val="bg1"/>
              </a:solidFill>
              <a:effectLst>
                <a:outerShdw blurRad="38100" dist="38100" dir="2700000" algn="tl">
                  <a:srgbClr val="C0C0C0"/>
                </a:outerShdw>
              </a:effectLst>
            </a:endParaRPr>
          </a:p>
          <a:p>
            <a:pPr>
              <a:lnSpc>
                <a:spcPct val="90000"/>
              </a:lnSpc>
              <a:buFontTx/>
              <a:buChar char="-"/>
            </a:pPr>
            <a:r>
              <a:rPr lang="ar-SA" sz="2400" b="1">
                <a:solidFill>
                  <a:srgbClr val="FF0000"/>
                </a:solidFill>
                <a:effectLst>
                  <a:outerShdw blurRad="38100" dist="38100" dir="2700000" algn="tl">
                    <a:srgbClr val="C0C0C0"/>
                  </a:outerShdw>
                </a:effectLst>
              </a:rPr>
              <a:t>صبغات الكلوروفيللات :</a:t>
            </a:r>
            <a:r>
              <a:rPr lang="ar-SA" sz="2400" b="1">
                <a:solidFill>
                  <a:schemeClr val="bg1"/>
                </a:solidFill>
                <a:effectLst>
                  <a:outerShdw blurRad="38100" dist="38100" dir="2700000" algn="tl">
                    <a:srgbClr val="C0C0C0"/>
                  </a:outerShdw>
                </a:effectLst>
              </a:rPr>
              <a:t> ذات لون أخضر وتحتوي علي ذرة مغنسيوم ومنها أربعة أنواع وهي أ, ب, ج, د.</a:t>
            </a:r>
            <a:endParaRPr lang="ar-EG" sz="2400" b="1">
              <a:solidFill>
                <a:schemeClr val="bg1"/>
              </a:solidFill>
              <a:effectLst>
                <a:outerShdw blurRad="38100" dist="38100" dir="2700000" algn="tl">
                  <a:srgbClr val="C0C0C0"/>
                </a:outerShdw>
              </a:effectLst>
            </a:endParaRPr>
          </a:p>
          <a:p>
            <a:pPr>
              <a:lnSpc>
                <a:spcPct val="90000"/>
              </a:lnSpc>
              <a:buFont typeface="Wingdings" pitchFamily="2" charset="2"/>
              <a:buChar char="Ø"/>
            </a:pPr>
            <a:r>
              <a:rPr lang="ar-SA" sz="2400" b="1">
                <a:solidFill>
                  <a:schemeClr val="bg1"/>
                </a:solidFill>
                <a:effectLst>
                  <a:outerShdw blurRad="38100" dist="38100" dir="2700000" algn="tl">
                    <a:srgbClr val="C0C0C0"/>
                  </a:outerShdw>
                </a:effectLst>
              </a:rPr>
              <a:t>كلوروفيل أ, ب يوجد في النباتات الراقية.</a:t>
            </a:r>
            <a:endParaRPr lang="ar-EG" sz="2400" b="1">
              <a:solidFill>
                <a:schemeClr val="bg1"/>
              </a:solidFill>
              <a:effectLst>
                <a:outerShdw blurRad="38100" dist="38100" dir="2700000" algn="tl">
                  <a:srgbClr val="C0C0C0"/>
                </a:outerShdw>
              </a:effectLst>
            </a:endParaRPr>
          </a:p>
          <a:p>
            <a:pPr>
              <a:lnSpc>
                <a:spcPct val="90000"/>
              </a:lnSpc>
              <a:buFont typeface="Wingdings" pitchFamily="2" charset="2"/>
              <a:buChar char="Ø"/>
            </a:pPr>
            <a:r>
              <a:rPr lang="ar-SA" sz="2400" b="1">
                <a:solidFill>
                  <a:schemeClr val="bg1"/>
                </a:solidFill>
                <a:effectLst>
                  <a:outerShdw blurRad="38100" dist="38100" dir="2700000" algn="tl">
                    <a:srgbClr val="C0C0C0"/>
                  </a:outerShdw>
                </a:effectLst>
              </a:rPr>
              <a:t>كلوروفيل ج يوجد في الطحالب البنية.</a:t>
            </a:r>
            <a:endParaRPr lang="ar-EG" sz="2400" b="1">
              <a:solidFill>
                <a:schemeClr val="bg1"/>
              </a:solidFill>
              <a:effectLst>
                <a:outerShdw blurRad="38100" dist="38100" dir="2700000" algn="tl">
                  <a:srgbClr val="C0C0C0"/>
                </a:outerShdw>
              </a:effectLst>
            </a:endParaRPr>
          </a:p>
          <a:p>
            <a:pPr>
              <a:lnSpc>
                <a:spcPct val="90000"/>
              </a:lnSpc>
              <a:buFont typeface="Wingdings" pitchFamily="2" charset="2"/>
              <a:buChar char="Ø"/>
            </a:pPr>
            <a:r>
              <a:rPr lang="ar-SA" sz="2400" b="1">
                <a:solidFill>
                  <a:schemeClr val="bg1"/>
                </a:solidFill>
                <a:effectLst>
                  <a:outerShdw blurRad="38100" dist="38100" dir="2700000" algn="tl">
                    <a:srgbClr val="C0C0C0"/>
                  </a:outerShdw>
                </a:effectLst>
              </a:rPr>
              <a:t>كلوروفيل د يوجد في الطحالب الحمراء.</a:t>
            </a:r>
            <a:endParaRPr lang="ar-EG" sz="2400" b="1">
              <a:solidFill>
                <a:schemeClr val="bg1"/>
              </a:solidFill>
              <a:effectLst>
                <a:outerShdw blurRad="38100" dist="38100" dir="2700000" algn="tl">
                  <a:srgbClr val="C0C0C0"/>
                </a:outerShdw>
              </a:effectLst>
            </a:endParaRPr>
          </a:p>
          <a:p>
            <a:pPr>
              <a:lnSpc>
                <a:spcPct val="90000"/>
              </a:lnSpc>
              <a:buFontTx/>
              <a:buChar char="-"/>
            </a:pPr>
            <a:r>
              <a:rPr lang="ar-SA" sz="2400" b="1">
                <a:solidFill>
                  <a:srgbClr val="FF0000"/>
                </a:solidFill>
                <a:effectLst>
                  <a:outerShdw blurRad="38100" dist="38100" dir="2700000" algn="tl">
                    <a:srgbClr val="C0C0C0"/>
                  </a:outerShdw>
                </a:effectLst>
              </a:rPr>
              <a:t>صبغات الحديد :</a:t>
            </a:r>
            <a:r>
              <a:rPr lang="ar-SA" sz="2400" b="1">
                <a:solidFill>
                  <a:schemeClr val="bg1"/>
                </a:solidFill>
                <a:effectLst>
                  <a:outerShdw blurRad="38100" dist="38100" dir="2700000" algn="tl">
                    <a:srgbClr val="C0C0C0"/>
                  </a:outerShdw>
                </a:effectLst>
              </a:rPr>
              <a:t> مسئولة عن اللون الأحمر في الدم واللحوم وتحتوي علي ذرة الحديد ومنها :</a:t>
            </a:r>
            <a:endParaRPr lang="ar-EG" sz="2400" b="1">
              <a:solidFill>
                <a:schemeClr val="bg1"/>
              </a:solidFill>
              <a:effectLst>
                <a:outerShdw blurRad="38100" dist="38100" dir="2700000" algn="tl">
                  <a:srgbClr val="C0C0C0"/>
                </a:outerShdw>
              </a:effectLst>
            </a:endParaRPr>
          </a:p>
          <a:p>
            <a:pPr>
              <a:lnSpc>
                <a:spcPct val="90000"/>
              </a:lnSpc>
              <a:buFont typeface="Wingdings" pitchFamily="2" charset="2"/>
              <a:buChar char="ü"/>
            </a:pPr>
            <a:r>
              <a:rPr lang="ar-SA" sz="2400" b="1">
                <a:solidFill>
                  <a:schemeClr val="bg1"/>
                </a:solidFill>
                <a:effectLst>
                  <a:outerShdw blurRad="38100" dist="38100" dir="2700000" algn="tl">
                    <a:srgbClr val="C0C0C0"/>
                  </a:outerShdw>
                </a:effectLst>
              </a:rPr>
              <a:t>الهيموجلوبين وهي الصبغة المسئولة عن اللون الأحمر بالدم.</a:t>
            </a:r>
            <a:endParaRPr lang="ar-EG" sz="2400" b="1">
              <a:solidFill>
                <a:schemeClr val="bg1"/>
              </a:solidFill>
              <a:effectLst>
                <a:outerShdw blurRad="38100" dist="38100" dir="2700000" algn="tl">
                  <a:srgbClr val="C0C0C0"/>
                </a:outerShdw>
              </a:effectLst>
            </a:endParaRPr>
          </a:p>
          <a:p>
            <a:pPr>
              <a:lnSpc>
                <a:spcPct val="90000"/>
              </a:lnSpc>
              <a:buFont typeface="Wingdings" pitchFamily="2" charset="2"/>
              <a:buChar char="ü"/>
            </a:pPr>
            <a:r>
              <a:rPr lang="ar-SA" sz="2400" b="1">
                <a:solidFill>
                  <a:schemeClr val="bg1"/>
                </a:solidFill>
                <a:effectLst>
                  <a:outerShdw blurRad="38100" dist="38100" dir="2700000" algn="tl">
                    <a:srgbClr val="C0C0C0"/>
                  </a:outerShdw>
                </a:effectLst>
              </a:rPr>
              <a:t>الميوجلوبين وهي الصبغة المسئولة عن اللون الأحمر في اللحوم.</a:t>
            </a:r>
            <a:endParaRPr lang="ar-EG" sz="2400" b="1">
              <a:solidFill>
                <a:schemeClr val="bg1"/>
              </a:solidFill>
              <a:effectLst>
                <a:outerShdw blurRad="38100" dist="38100" dir="2700000" algn="tl">
                  <a:srgbClr val="C0C0C0"/>
                </a:outerShdw>
              </a:effectLst>
            </a:endParaRPr>
          </a:p>
        </p:txBody>
      </p:sp>
      <p:pic>
        <p:nvPicPr>
          <p:cNvPr id="17412"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0" y="76200"/>
            <a:ext cx="7239000" cy="1143000"/>
          </a:xfrm>
        </p:spPr>
        <p:txBody>
          <a:bodyPr/>
          <a:lstStyle/>
          <a:p>
            <a:r>
              <a:rPr lang="ar-SA" sz="6600" b="1">
                <a:solidFill>
                  <a:srgbClr val="FF0000"/>
                </a:solidFill>
                <a:effectLst>
                  <a:outerShdw blurRad="38100" dist="38100" dir="2700000" algn="tl">
                    <a:srgbClr val="C0C0C0"/>
                  </a:outerShdw>
                </a:effectLst>
              </a:rPr>
              <a:t>مصادر الألوان في الأغذية</a:t>
            </a:r>
            <a:endParaRPr lang="en-US" sz="6600">
              <a:solidFill>
                <a:srgbClr val="FF0000"/>
              </a:solidFill>
              <a:effectLst>
                <a:outerShdw blurRad="38100" dist="38100" dir="2700000" algn="tl">
                  <a:srgbClr val="C0C0C0"/>
                </a:outerShdw>
              </a:effectLst>
            </a:endParaRPr>
          </a:p>
        </p:txBody>
      </p:sp>
      <p:sp>
        <p:nvSpPr>
          <p:cNvPr id="59395" name="Rectangle 3"/>
          <p:cNvSpPr>
            <a:spLocks noGrp="1" noChangeArrowheads="1"/>
          </p:cNvSpPr>
          <p:nvPr>
            <p:ph type="body" idx="1"/>
          </p:nvPr>
        </p:nvSpPr>
        <p:spPr>
          <a:xfrm>
            <a:off x="0" y="2057400"/>
            <a:ext cx="9144000" cy="5257800"/>
          </a:xfrm>
        </p:spPr>
        <p:txBody>
          <a:bodyPr/>
          <a:lstStyle/>
          <a:p>
            <a:pPr>
              <a:buFontTx/>
              <a:buChar char="-"/>
            </a:pPr>
            <a:r>
              <a:rPr lang="ar-SA" b="1">
                <a:solidFill>
                  <a:srgbClr val="FF0000"/>
                </a:solidFill>
                <a:effectLst>
                  <a:outerShdw blurRad="38100" dist="38100" dir="2700000" algn="tl">
                    <a:srgbClr val="C0C0C0"/>
                  </a:outerShdw>
                </a:effectLst>
              </a:rPr>
              <a:t>صبغات الكاروتينيدات :</a:t>
            </a:r>
            <a:r>
              <a:rPr lang="ar-SA" b="1">
                <a:solidFill>
                  <a:schemeClr val="bg1"/>
                </a:solidFill>
                <a:effectLst>
                  <a:outerShdw blurRad="38100" dist="38100" dir="2700000" algn="tl">
                    <a:srgbClr val="C0C0C0"/>
                  </a:outerShdw>
                </a:effectLst>
              </a:rPr>
              <a:t> في تركيب الكاروتينيدات الكيميائي يحتوي علي روابط غير مشبعة متبادلة ومن أمثلتها : </a:t>
            </a:r>
            <a:endParaRPr lang="ar-EG" b="1">
              <a:solidFill>
                <a:schemeClr val="bg1"/>
              </a:solidFill>
              <a:effectLst>
                <a:outerShdw blurRad="38100" dist="38100" dir="2700000" algn="tl">
                  <a:srgbClr val="C0C0C0"/>
                </a:outerShdw>
              </a:effectLst>
            </a:endParaRPr>
          </a:p>
          <a:p>
            <a:pPr>
              <a:buFont typeface="Wingdings" pitchFamily="2" charset="2"/>
              <a:buChar char="v"/>
            </a:pPr>
            <a:r>
              <a:rPr lang="ar-SA" b="1">
                <a:solidFill>
                  <a:schemeClr val="bg1"/>
                </a:solidFill>
                <a:effectLst>
                  <a:outerShdw blurRad="38100" dist="38100" dir="2700000" algn="tl">
                    <a:srgbClr val="C0C0C0"/>
                  </a:outerShdw>
                </a:effectLst>
              </a:rPr>
              <a:t>الكاروتينات ومنها الكاروتين الأحمر والبرتقالي (الجزر) والليكوبين الأحمر (الطماطم).</a:t>
            </a:r>
            <a:endParaRPr lang="ar-EG" b="1">
              <a:solidFill>
                <a:schemeClr val="bg1"/>
              </a:solidFill>
              <a:effectLst>
                <a:outerShdw blurRad="38100" dist="38100" dir="2700000" algn="tl">
                  <a:srgbClr val="C0C0C0"/>
                </a:outerShdw>
              </a:effectLst>
            </a:endParaRPr>
          </a:p>
          <a:p>
            <a:pPr>
              <a:buFont typeface="Wingdings" pitchFamily="2" charset="2"/>
              <a:buChar char="v"/>
            </a:pPr>
            <a:r>
              <a:rPr lang="ar-SA" b="1">
                <a:solidFill>
                  <a:schemeClr val="bg1"/>
                </a:solidFill>
                <a:effectLst>
                  <a:outerShdw blurRad="38100" dist="38100" dir="2700000" algn="tl">
                    <a:srgbClr val="C0C0C0"/>
                  </a:outerShdw>
                </a:effectLst>
              </a:rPr>
              <a:t>الزانثوفيلات مسئولة عن اللون الأحمر في الثمار والأزهار والأوراق في عديد من الخضروات والفاكهة.</a:t>
            </a:r>
            <a:endParaRPr lang="ar-EG" b="1">
              <a:solidFill>
                <a:schemeClr val="bg1"/>
              </a:solidFill>
              <a:effectLst>
                <a:outerShdw blurRad="38100" dist="38100" dir="2700000" algn="tl">
                  <a:srgbClr val="C0C0C0"/>
                </a:outerShdw>
              </a:effectLst>
            </a:endParaRPr>
          </a:p>
          <a:p>
            <a:pPr>
              <a:buFontTx/>
              <a:buChar char="-"/>
            </a:pPr>
            <a:r>
              <a:rPr lang="ar-SA" b="1">
                <a:solidFill>
                  <a:srgbClr val="FF0000"/>
                </a:solidFill>
                <a:effectLst>
                  <a:outerShdw blurRad="38100" dist="38100" dir="2700000" algn="tl">
                    <a:srgbClr val="C0C0C0"/>
                  </a:outerShdw>
                </a:effectLst>
              </a:rPr>
              <a:t>مشتقات البنزوبيران :</a:t>
            </a:r>
            <a:r>
              <a:rPr lang="ar-SA" b="1">
                <a:solidFill>
                  <a:schemeClr val="bg1"/>
                </a:solidFill>
                <a:effectLst>
                  <a:outerShdw blurRad="38100" dist="38100" dir="2700000" algn="tl">
                    <a:srgbClr val="C0C0C0"/>
                  </a:outerShdw>
                </a:effectLst>
              </a:rPr>
              <a:t> من أمثلتها صبغات </a:t>
            </a:r>
            <a:r>
              <a:rPr lang="ar-SA" b="1">
                <a:solidFill>
                  <a:srgbClr val="FFFF00"/>
                </a:solidFill>
                <a:effectLst>
                  <a:outerShdw blurRad="38100" dist="38100" dir="2700000" algn="tl">
                    <a:srgbClr val="C0C0C0"/>
                  </a:outerShdw>
                </a:effectLst>
              </a:rPr>
              <a:t>الأنثوسيانين</a:t>
            </a:r>
            <a:r>
              <a:rPr lang="ar-SA" b="1">
                <a:solidFill>
                  <a:schemeClr val="bg1"/>
                </a:solidFill>
                <a:effectLst>
                  <a:outerShdw blurRad="38100" dist="38100" dir="2700000" algn="tl">
                    <a:srgbClr val="C0C0C0"/>
                  </a:outerShdw>
                </a:effectLst>
              </a:rPr>
              <a:t> ومنها الألوان الأحمر والبنفسجي والأزرق كما في العنب والفراولة.</a:t>
            </a:r>
            <a:endParaRPr lang="en-US" b="1">
              <a:solidFill>
                <a:schemeClr val="bg1"/>
              </a:solidFill>
              <a:effectLst>
                <a:outerShdw blurRad="38100" dist="38100" dir="2700000" algn="tl">
                  <a:srgbClr val="C0C0C0"/>
                </a:outerShdw>
              </a:effectLst>
            </a:endParaRPr>
          </a:p>
        </p:txBody>
      </p:sp>
      <p:pic>
        <p:nvPicPr>
          <p:cNvPr id="59396"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57400" y="76200"/>
            <a:ext cx="7010400" cy="1143000"/>
          </a:xfrm>
        </p:spPr>
        <p:txBody>
          <a:bodyPr/>
          <a:lstStyle/>
          <a:p>
            <a:r>
              <a:rPr lang="ar-SA" sz="4800" b="1">
                <a:solidFill>
                  <a:srgbClr val="FF0000"/>
                </a:solidFill>
                <a:effectLst>
                  <a:outerShdw blurRad="38100" dist="38100" dir="2700000" algn="tl">
                    <a:srgbClr val="C0C0C0"/>
                  </a:outerShdw>
                </a:effectLst>
              </a:rPr>
              <a:t>ثانياً: صبغات التفاعلات الكيميائية</a:t>
            </a:r>
            <a:endParaRPr lang="en-US" sz="4800" b="1">
              <a:solidFill>
                <a:srgbClr val="FF0000"/>
              </a:solidFill>
              <a:effectLst>
                <a:outerShdw blurRad="38100" dist="38100" dir="2700000" algn="tl">
                  <a:srgbClr val="C0C0C0"/>
                </a:outerShdw>
              </a:effectLst>
            </a:endParaRPr>
          </a:p>
        </p:txBody>
      </p:sp>
      <p:sp>
        <p:nvSpPr>
          <p:cNvPr id="18435" name="Rectangle 3"/>
          <p:cNvSpPr>
            <a:spLocks noGrp="1" noChangeArrowheads="1"/>
          </p:cNvSpPr>
          <p:nvPr>
            <p:ph type="body" idx="1"/>
          </p:nvPr>
        </p:nvSpPr>
        <p:spPr>
          <a:xfrm>
            <a:off x="0" y="1905000"/>
            <a:ext cx="9144000" cy="4724400"/>
          </a:xfrm>
        </p:spPr>
        <p:txBody>
          <a:bodyPr/>
          <a:lstStyle/>
          <a:p>
            <a:r>
              <a:rPr lang="ar-SA" sz="4400" b="1" u="sng">
                <a:solidFill>
                  <a:schemeClr val="bg1"/>
                </a:solidFill>
              </a:rPr>
              <a:t>عبارة عن صبغات </a:t>
            </a:r>
            <a:r>
              <a:rPr lang="ar-SA" sz="4400" b="1" u="sng">
                <a:solidFill>
                  <a:srgbClr val="FF0000"/>
                </a:solidFill>
              </a:rPr>
              <a:t>ناتجة من التفاعلات الكيميائية</a:t>
            </a:r>
            <a:r>
              <a:rPr lang="ar-SA" sz="4400" b="1" u="sng">
                <a:solidFill>
                  <a:schemeClr val="bg1"/>
                </a:solidFill>
              </a:rPr>
              <a:t> داخل الغذاء أو داخل المعمل ومنها:</a:t>
            </a:r>
            <a:r>
              <a:rPr lang="ar-SA" b="1">
                <a:solidFill>
                  <a:schemeClr val="bg1"/>
                </a:solidFill>
              </a:rPr>
              <a:t> </a:t>
            </a:r>
          </a:p>
          <a:p>
            <a:pPr lvl="1"/>
            <a:r>
              <a:rPr lang="ar-SA" b="1">
                <a:solidFill>
                  <a:srgbClr val="FFFF00"/>
                </a:solidFill>
              </a:rPr>
              <a:t>تفاعل الكرملة:</a:t>
            </a:r>
            <a:r>
              <a:rPr lang="ar-SA" b="1"/>
              <a:t> </a:t>
            </a:r>
            <a:r>
              <a:rPr lang="ar-SA" b="1">
                <a:solidFill>
                  <a:schemeClr val="bg1"/>
                </a:solidFill>
              </a:rPr>
              <a:t>السكروز في حالة تعرضه لحرارة أعلي من نقطة الإنصهار وأقل من درجة حرارة تكربن السكر تنتج عنه صبغات ذات لون بني محمر.</a:t>
            </a:r>
          </a:p>
          <a:p>
            <a:pPr lvl="1"/>
            <a:r>
              <a:rPr lang="ar-SA" b="1">
                <a:solidFill>
                  <a:srgbClr val="FFFF00"/>
                </a:solidFill>
              </a:rPr>
              <a:t>تفاعل ميلارد:</a:t>
            </a:r>
            <a:r>
              <a:rPr lang="ar-SA" b="1"/>
              <a:t> </a:t>
            </a:r>
            <a:r>
              <a:rPr lang="ar-SA" b="1">
                <a:solidFill>
                  <a:schemeClr val="bg1"/>
                </a:solidFill>
              </a:rPr>
              <a:t>هذا التفاعل يحدث بين مجاميع الكربونيل الحرة الموجودة في السكريات مع مجاميع الأمين الحرة الموجودة في الأحماض الأمينية والبروتينات ويكون الناتج صبغات ذات لون بني بدرجات تختلف بدرجة التفاعل ونشاهدها علي أسطح الخبيز.</a:t>
            </a:r>
            <a:endParaRPr lang="en-US" b="1">
              <a:solidFill>
                <a:schemeClr val="bg1"/>
              </a:solidFill>
            </a:endParaRPr>
          </a:p>
        </p:txBody>
      </p:sp>
      <p:pic>
        <p:nvPicPr>
          <p:cNvPr id="18436"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762000"/>
            <a:ext cx="7162800" cy="868363"/>
          </a:xfrm>
        </p:spPr>
        <p:txBody>
          <a:bodyPr/>
          <a:lstStyle/>
          <a:p>
            <a:r>
              <a:rPr lang="ar-SA" sz="5400" b="1">
                <a:solidFill>
                  <a:srgbClr val="FF0000"/>
                </a:solidFill>
                <a:effectLst>
                  <a:outerShdw blurRad="38100" dist="38100" dir="2700000" algn="tl">
                    <a:srgbClr val="C0C0C0"/>
                  </a:outerShdw>
                </a:effectLst>
              </a:rPr>
              <a:t>ثالثاً: الألوان المُخلقة كيميائياً</a:t>
            </a:r>
            <a:endParaRPr lang="en-US" sz="5400" b="1">
              <a:solidFill>
                <a:srgbClr val="FF0000"/>
              </a:solidFill>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0" y="2133600"/>
            <a:ext cx="9144000" cy="4495800"/>
          </a:xfrm>
        </p:spPr>
        <p:txBody>
          <a:bodyPr/>
          <a:lstStyle/>
          <a:p>
            <a:r>
              <a:rPr lang="ar-SA" sz="2800" b="1">
                <a:solidFill>
                  <a:schemeClr val="bg1"/>
                </a:solidFill>
              </a:rPr>
              <a:t>تشمل الألوان التي يتم تخليقها كيميائياً </a:t>
            </a:r>
            <a:r>
              <a:rPr lang="ar-EG" sz="2800" b="1">
                <a:solidFill>
                  <a:schemeClr val="bg1"/>
                </a:solidFill>
              </a:rPr>
              <a:t>                                    </a:t>
            </a:r>
            <a:r>
              <a:rPr lang="ar-SA" sz="2800" b="1">
                <a:solidFill>
                  <a:schemeClr val="bg1"/>
                </a:solidFill>
              </a:rPr>
              <a:t>وليس لها مثيل في الطبيعة وتُضاف للأغذية لتحسين لونها أو إكسابها لون معين مطلوب للمستهلك</a:t>
            </a:r>
            <a:r>
              <a:rPr lang="ar-SA" sz="2800" b="1"/>
              <a:t> </a:t>
            </a:r>
            <a:r>
              <a:rPr lang="ar-SA" sz="2800" b="1">
                <a:solidFill>
                  <a:srgbClr val="FFFF00"/>
                </a:solidFill>
                <a:effectLst>
                  <a:outerShdw blurRad="38100" dist="38100" dir="2700000" algn="tl">
                    <a:srgbClr val="C0C0C0"/>
                  </a:outerShdw>
                </a:effectLst>
              </a:rPr>
              <a:t>ولابد من مراعاة الإشتراطات التالية قبل إضافتها:</a:t>
            </a:r>
          </a:p>
          <a:p>
            <a:pPr>
              <a:buFont typeface="Wingdings" pitchFamily="2" charset="2"/>
              <a:buChar char="q"/>
            </a:pPr>
            <a:r>
              <a:rPr lang="en-US" sz="2800" b="1">
                <a:solidFill>
                  <a:schemeClr val="bg1"/>
                </a:solidFill>
              </a:rPr>
              <a:t> </a:t>
            </a:r>
            <a:r>
              <a:rPr lang="ar-SA" sz="2800" b="1">
                <a:solidFill>
                  <a:schemeClr val="bg1"/>
                </a:solidFill>
              </a:rPr>
              <a:t>غير سامة.</a:t>
            </a:r>
            <a:endParaRPr lang="ar-EG" sz="2800" b="1">
              <a:solidFill>
                <a:schemeClr val="bg1"/>
              </a:solidFill>
            </a:endParaRPr>
          </a:p>
          <a:p>
            <a:pPr>
              <a:buFont typeface="Wingdings" pitchFamily="2" charset="2"/>
              <a:buChar char="q"/>
            </a:pPr>
            <a:r>
              <a:rPr lang="en-US" sz="2800" b="1">
                <a:solidFill>
                  <a:schemeClr val="bg1"/>
                </a:solidFill>
              </a:rPr>
              <a:t> </a:t>
            </a:r>
            <a:r>
              <a:rPr lang="ar-SA" sz="2800" b="1">
                <a:solidFill>
                  <a:schemeClr val="bg1"/>
                </a:solidFill>
              </a:rPr>
              <a:t>ثابتة ولا تتأثر بالحرارة أو بإختلاف الـ </a:t>
            </a:r>
            <a:r>
              <a:rPr lang="en-US" sz="2800" b="1">
                <a:solidFill>
                  <a:schemeClr val="bg1"/>
                </a:solidFill>
              </a:rPr>
              <a:t>pH</a:t>
            </a:r>
            <a:r>
              <a:rPr lang="ar-SA" sz="2800" b="1">
                <a:solidFill>
                  <a:schemeClr val="bg1"/>
                </a:solidFill>
              </a:rPr>
              <a:t>.</a:t>
            </a:r>
            <a:endParaRPr lang="ar-EG" sz="2800" b="1">
              <a:solidFill>
                <a:schemeClr val="bg1"/>
              </a:solidFill>
            </a:endParaRPr>
          </a:p>
          <a:p>
            <a:pPr>
              <a:buFont typeface="Wingdings" pitchFamily="2" charset="2"/>
              <a:buChar char="q"/>
            </a:pPr>
            <a:r>
              <a:rPr lang="en-US" sz="2800" b="1">
                <a:solidFill>
                  <a:schemeClr val="bg1"/>
                </a:solidFill>
              </a:rPr>
              <a:t> </a:t>
            </a:r>
            <a:r>
              <a:rPr lang="ar-SA" sz="2800" b="1">
                <a:solidFill>
                  <a:schemeClr val="bg1"/>
                </a:solidFill>
              </a:rPr>
              <a:t>لا تتفاعل مع المنتج الغذائي كيميائياً.</a:t>
            </a:r>
            <a:endParaRPr lang="ar-EG" sz="2800" b="1">
              <a:solidFill>
                <a:schemeClr val="bg1"/>
              </a:solidFill>
            </a:endParaRPr>
          </a:p>
          <a:p>
            <a:pPr>
              <a:buFont typeface="Wingdings" pitchFamily="2" charset="2"/>
              <a:buChar char="q"/>
            </a:pPr>
            <a:r>
              <a:rPr lang="en-US" sz="2800" b="1">
                <a:solidFill>
                  <a:schemeClr val="bg1"/>
                </a:solidFill>
              </a:rPr>
              <a:t> </a:t>
            </a:r>
            <a:r>
              <a:rPr lang="ar-SA" sz="2800" b="1">
                <a:solidFill>
                  <a:schemeClr val="bg1"/>
                </a:solidFill>
              </a:rPr>
              <a:t>لا يكون طعمها طعم المنتج الغذائي حتى لا تتداخل مع طعم المادة الغذائية.</a:t>
            </a:r>
            <a:endParaRPr lang="ar-EG" sz="2800" b="1">
              <a:solidFill>
                <a:schemeClr val="bg1"/>
              </a:solidFill>
            </a:endParaRPr>
          </a:p>
          <a:p>
            <a:pPr>
              <a:buFont typeface="Wingdings" pitchFamily="2" charset="2"/>
              <a:buChar char="q"/>
            </a:pPr>
            <a:r>
              <a:rPr lang="en-US" sz="2800" b="1">
                <a:solidFill>
                  <a:schemeClr val="bg1"/>
                </a:solidFill>
              </a:rPr>
              <a:t> </a:t>
            </a:r>
            <a:r>
              <a:rPr lang="ar-SA" sz="2800" b="1">
                <a:solidFill>
                  <a:schemeClr val="bg1"/>
                </a:solidFill>
              </a:rPr>
              <a:t>أن تتبع الاشتراطات الصحية ومطابقة للمواصفات القياسية للأغذية ومُصرح بإستخدامها.</a:t>
            </a:r>
            <a:endParaRPr lang="en-US" sz="2800" b="1">
              <a:solidFill>
                <a:schemeClr val="bg1"/>
              </a:solidFill>
            </a:endParaRPr>
          </a:p>
        </p:txBody>
      </p:sp>
      <p:pic>
        <p:nvPicPr>
          <p:cNvPr id="19460"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extLst>
            <a:ext uri="{909E8E84-426E-40DD-AFC4-6F175D3DCCD1}">
              <a14:hiddenFill xmlns:a14="http://schemas.microsoft.com/office/drawing/2010/main">
                <a:solidFill>
                  <a:srgbClr val="FFFFFF"/>
                </a:solidFill>
              </a14:hiddenFill>
            </a:ext>
          </a:extLst>
        </p:spPr>
      </p:pic>
      <p:sp>
        <p:nvSpPr>
          <p:cNvPr id="54279" name="WordArt 7"/>
          <p:cNvSpPr>
            <a:spLocks noChangeArrowheads="1" noChangeShapeType="1" noTextEdit="1"/>
          </p:cNvSpPr>
          <p:nvPr/>
        </p:nvSpPr>
        <p:spPr bwMode="auto">
          <a:xfrm>
            <a:off x="0" y="3657600"/>
            <a:ext cx="7924800" cy="2000250"/>
          </a:xfrm>
          <a:prstGeom prst="rect">
            <a:avLst/>
          </a:prstGeom>
        </p:spPr>
        <p:txBody>
          <a:bodyPr wrap="none" fromWordArt="1">
            <a:prstTxWarp prst="textPlain">
              <a:avLst>
                <a:gd name="adj" fmla="val 50000"/>
              </a:avLst>
            </a:prstTxWarp>
          </a:bodyPr>
          <a:lstStyle/>
          <a:p>
            <a:pPr algn="ctr"/>
            <a:r>
              <a:rPr lang="ar-EG" sz="6000" kern="10">
                <a:ln w="9525">
                  <a:solidFill>
                    <a:srgbClr val="008000"/>
                  </a:solidFill>
                  <a:round/>
                  <a:headEnd/>
                  <a:tailEnd/>
                </a:ln>
                <a:solidFill>
                  <a:srgbClr val="FF0000"/>
                </a:solidFill>
                <a:effectLst>
                  <a:outerShdw dist="563972" dir="14049741" sx="125000" sy="125000" algn="tl" rotWithShape="0">
                    <a:schemeClr val="bg1">
                      <a:alpha val="80000"/>
                    </a:schemeClr>
                  </a:outerShdw>
                </a:effectLst>
                <a:latin typeface="Times New Roman"/>
                <a:cs typeface="Times New Roman"/>
              </a:rPr>
              <a:t>أساسيات الصناعات الغذائية</a:t>
            </a:r>
            <a:endParaRPr lang="de-DE" sz="6000" kern="10">
              <a:ln w="9525">
                <a:solidFill>
                  <a:srgbClr val="008000"/>
                </a:solidFill>
                <a:round/>
                <a:headEnd/>
                <a:tailEnd/>
              </a:ln>
              <a:solidFill>
                <a:srgbClr val="FF0000"/>
              </a:solidFill>
              <a:effectLst>
                <a:outerShdw dist="563972" dir="14049741" sx="125000" sy="125000" algn="tl" rotWithShape="0">
                  <a:schemeClr val="bg1">
                    <a:alpha val="80000"/>
                  </a:scheme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wheel(4)">
                                      <p:cBhvr>
                                        <p:cTn id="7" dur="2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p:txBody>
          <a:bodyPr/>
          <a:lstStyle/>
          <a:p>
            <a:r>
              <a:rPr lang="ar-SA" sz="8800" b="1">
                <a:solidFill>
                  <a:srgbClr val="FF0000"/>
                </a:solidFill>
                <a:effectLst>
                  <a:outerShdw blurRad="38100" dist="38100" dir="2700000" algn="tl">
                    <a:srgbClr val="C0C0C0"/>
                  </a:outerShdw>
                </a:effectLst>
              </a:rPr>
              <a:t>"نكهة الغذاء"</a:t>
            </a:r>
            <a:endParaRPr lang="de-DE" sz="8800" b="1">
              <a:solidFill>
                <a:srgbClr val="FF0000"/>
              </a:solidFill>
              <a:effectLst>
                <a:outerShdw blurRad="38100" dist="38100" dir="2700000" algn="tl">
                  <a:srgbClr val="C0C0C0"/>
                </a:outerShdw>
              </a:effectLst>
            </a:endParaRPr>
          </a:p>
        </p:txBody>
      </p:sp>
      <p:sp>
        <p:nvSpPr>
          <p:cNvPr id="20485" name="Rectangle 5"/>
          <p:cNvSpPr>
            <a:spLocks noGrp="1" noChangeArrowheads="1"/>
          </p:cNvSpPr>
          <p:nvPr>
            <p:ph type="subTitle" idx="1"/>
          </p:nvPr>
        </p:nvSpPr>
        <p:spPr>
          <a:xfrm>
            <a:off x="0" y="3962400"/>
            <a:ext cx="9144000" cy="2438400"/>
          </a:xfrm>
        </p:spPr>
        <p:txBody>
          <a:bodyPr/>
          <a:lstStyle/>
          <a:p>
            <a:r>
              <a:rPr lang="ar-SA" b="1">
                <a:solidFill>
                  <a:srgbClr val="FFFF00"/>
                </a:solidFill>
              </a:rPr>
              <a:t>"النكهة"</a:t>
            </a:r>
            <a:r>
              <a:rPr lang="ar-SA" b="1">
                <a:solidFill>
                  <a:schemeClr val="bg1"/>
                </a:solidFill>
              </a:rPr>
              <a:t> أو </a:t>
            </a:r>
            <a:r>
              <a:rPr lang="ar-SA" b="1">
                <a:solidFill>
                  <a:srgbClr val="FFFF00"/>
                </a:solidFill>
              </a:rPr>
              <a:t>"النكاهة" </a:t>
            </a:r>
            <a:r>
              <a:rPr lang="en-US" b="1">
                <a:solidFill>
                  <a:srgbClr val="FFFF00"/>
                </a:solidFill>
              </a:rPr>
              <a:t>Aroma</a:t>
            </a:r>
            <a:r>
              <a:rPr lang="ar-EG" b="1">
                <a:solidFill>
                  <a:schemeClr val="bg1"/>
                </a:solidFill>
              </a:rPr>
              <a:t> </a:t>
            </a:r>
            <a:r>
              <a:rPr lang="ar-SA" b="1">
                <a:solidFill>
                  <a:schemeClr val="bg1"/>
                </a:solidFill>
              </a:rPr>
              <a:t>هي الإحساس الذي يحسه الإنسان عند تناول الغذاء بالفم ونكهة غذاء ما يُقصد به الطعم والرائحة لهذا الغذاء وبالتالي يمكن تقييم النكهة </a:t>
            </a:r>
            <a:r>
              <a:rPr lang="ar-SA" b="1">
                <a:solidFill>
                  <a:srgbClr val="FF0000"/>
                </a:solidFill>
              </a:rPr>
              <a:t>باللسان والأنف.</a:t>
            </a:r>
            <a:endParaRPr lang="de-DE" b="1">
              <a:solidFill>
                <a:srgbClr val="FF0000"/>
              </a:solidFill>
            </a:endParaRPr>
          </a:p>
        </p:txBody>
      </p:sp>
      <p:pic>
        <p:nvPicPr>
          <p:cNvPr id="20486" name="Picture 6"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6477000" y="0"/>
            <a:ext cx="2667000" cy="2211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19400" y="76200"/>
            <a:ext cx="6248400" cy="1143000"/>
          </a:xfrm>
        </p:spPr>
        <p:txBody>
          <a:bodyPr/>
          <a:lstStyle/>
          <a:p>
            <a:r>
              <a:rPr lang="ar-SA" sz="7200" b="1">
                <a:solidFill>
                  <a:srgbClr val="FF0000"/>
                </a:solidFill>
                <a:effectLst>
                  <a:outerShdw blurRad="38100" dist="38100" dir="2700000" algn="tl">
                    <a:srgbClr val="C0C0C0"/>
                  </a:outerShdw>
                </a:effectLst>
              </a:rPr>
              <a:t>أ – رائحة الغذاء</a:t>
            </a:r>
            <a:endParaRPr lang="en-US" sz="7200" b="1">
              <a:solidFill>
                <a:srgbClr val="FF0000"/>
              </a:solidFill>
              <a:effectLst>
                <a:outerShdw blurRad="38100" dist="38100" dir="2700000" algn="tl">
                  <a:srgbClr val="C0C0C0"/>
                </a:outerShdw>
              </a:effectLst>
            </a:endParaRPr>
          </a:p>
        </p:txBody>
      </p:sp>
      <p:sp>
        <p:nvSpPr>
          <p:cNvPr id="21507" name="Rectangle 3"/>
          <p:cNvSpPr>
            <a:spLocks noGrp="1" noChangeArrowheads="1"/>
          </p:cNvSpPr>
          <p:nvPr>
            <p:ph type="body" idx="1"/>
          </p:nvPr>
        </p:nvSpPr>
        <p:spPr>
          <a:xfrm>
            <a:off x="0" y="1600200"/>
            <a:ext cx="8686800" cy="5257800"/>
          </a:xfrm>
        </p:spPr>
        <p:txBody>
          <a:bodyPr/>
          <a:lstStyle/>
          <a:p>
            <a:pPr>
              <a:lnSpc>
                <a:spcPct val="90000"/>
              </a:lnSpc>
              <a:buFontTx/>
              <a:buNone/>
            </a:pPr>
            <a:r>
              <a:rPr lang="ar-SA" sz="2800" b="1">
                <a:solidFill>
                  <a:schemeClr val="bg1"/>
                </a:solidFill>
              </a:rPr>
              <a:t>من أهم العوامل المؤثرة علي قبول أو رفض الغذاء هي</a:t>
            </a:r>
            <a:r>
              <a:rPr lang="en-US" sz="2800" b="1">
                <a:solidFill>
                  <a:schemeClr val="bg1"/>
                </a:solidFill>
              </a:rPr>
              <a:t>     </a:t>
            </a:r>
            <a:r>
              <a:rPr lang="ar-EG" sz="2800" b="1">
                <a:solidFill>
                  <a:schemeClr val="bg1"/>
                </a:solidFill>
              </a:rPr>
              <a:t>           </a:t>
            </a:r>
            <a:r>
              <a:rPr lang="ar-SA" sz="2800" b="1">
                <a:solidFill>
                  <a:schemeClr val="bg1"/>
                </a:solidFill>
              </a:rPr>
              <a:t>رائحته فالرائحة الجيدة للغذاء تجذب الإنسان لتناولها بينما الروائح الغير مستحبة تنفر الإنسان وتمنعه من تناولها.</a:t>
            </a:r>
            <a:r>
              <a:rPr lang="en-US" sz="2800" b="1">
                <a:solidFill>
                  <a:schemeClr val="bg1"/>
                </a:solidFill>
              </a:rPr>
              <a:t> </a:t>
            </a:r>
            <a:endParaRPr lang="ar-EG" sz="2800" b="1">
              <a:solidFill>
                <a:schemeClr val="bg1"/>
              </a:solidFill>
            </a:endParaRPr>
          </a:p>
          <a:p>
            <a:pPr>
              <a:lnSpc>
                <a:spcPct val="90000"/>
              </a:lnSpc>
            </a:pPr>
            <a:r>
              <a:rPr lang="ar-SA" sz="3600" b="1">
                <a:solidFill>
                  <a:srgbClr val="FF0000"/>
                </a:solidFill>
                <a:effectLst>
                  <a:outerShdw blurRad="38100" dist="38100" dir="2700000" algn="tl">
                    <a:srgbClr val="C0C0C0"/>
                  </a:outerShdw>
                </a:effectLst>
              </a:rPr>
              <a:t>ميكانيكية الإحساس بالرائحة:</a:t>
            </a:r>
            <a:r>
              <a:rPr lang="ar-SA" sz="3600" b="1">
                <a:solidFill>
                  <a:schemeClr val="bg1"/>
                </a:solidFill>
                <a:effectLst>
                  <a:outerShdw blurRad="38100" dist="38100" dir="2700000" algn="tl">
                    <a:srgbClr val="C0C0C0"/>
                  </a:outerShdw>
                </a:effectLst>
              </a:rPr>
              <a:t> </a:t>
            </a:r>
          </a:p>
          <a:p>
            <a:pPr>
              <a:lnSpc>
                <a:spcPct val="90000"/>
              </a:lnSpc>
            </a:pPr>
            <a:r>
              <a:rPr lang="ar-SA" sz="2800" b="1">
                <a:solidFill>
                  <a:schemeClr val="bg1"/>
                </a:solidFill>
              </a:rPr>
              <a:t>تعتمد كل النظريات علي أنه عند وصول </a:t>
            </a:r>
            <a:r>
              <a:rPr lang="ar-SA" sz="2800" b="1">
                <a:solidFill>
                  <a:srgbClr val="FFFF00"/>
                </a:solidFill>
              </a:rPr>
              <a:t>المركبات المسئولة عن الرائحة</a:t>
            </a:r>
            <a:r>
              <a:rPr lang="ar-SA" sz="2800" b="1">
                <a:solidFill>
                  <a:srgbClr val="FFFF00"/>
                </a:solidFill>
                <a:hlinkClick r:id="" action="ppaction://noaction"/>
              </a:rPr>
              <a:t>[1]</a:t>
            </a:r>
            <a:r>
              <a:rPr lang="ar-SA" sz="2800" b="1">
                <a:solidFill>
                  <a:schemeClr val="bg1"/>
                </a:solidFill>
              </a:rPr>
              <a:t> للأنف يبدأ تفاعل بينها وبين مستقبلات كيميائية موجودة في </a:t>
            </a:r>
            <a:r>
              <a:rPr lang="ar-SA" sz="2800" b="1">
                <a:solidFill>
                  <a:srgbClr val="FFFF00"/>
                </a:solidFill>
              </a:rPr>
              <a:t>جهاز الشم</a:t>
            </a:r>
            <a:r>
              <a:rPr lang="ar-SA" sz="2800" b="1">
                <a:solidFill>
                  <a:srgbClr val="FFFF00"/>
                </a:solidFill>
                <a:hlinkClick r:id="" action="ppaction://noaction"/>
              </a:rPr>
              <a:t>[2]</a:t>
            </a:r>
            <a:r>
              <a:rPr lang="ar-SA" sz="2800" b="1">
                <a:solidFill>
                  <a:srgbClr val="FF0000"/>
                </a:solidFill>
              </a:rPr>
              <a:t> </a:t>
            </a:r>
            <a:r>
              <a:rPr lang="ar-SA" sz="2800" b="1">
                <a:solidFill>
                  <a:schemeClr val="bg1"/>
                </a:solidFill>
              </a:rPr>
              <a:t>وينتج عن هذا التفاعل إشارات كهربائية عصبية تصل للمخ ليتم ترجمتها إلي إحساس برائحة معينة.</a:t>
            </a:r>
            <a:endParaRPr lang="ar-EG" sz="2800" b="1">
              <a:solidFill>
                <a:schemeClr val="bg1"/>
              </a:solidFill>
            </a:endParaRPr>
          </a:p>
          <a:p>
            <a:pPr>
              <a:lnSpc>
                <a:spcPct val="90000"/>
              </a:lnSpc>
              <a:buFontTx/>
              <a:buNone/>
            </a:pPr>
            <a:r>
              <a:rPr lang="en-US" sz="2800" b="1">
                <a:solidFill>
                  <a:schemeClr val="bg1"/>
                </a:solidFill>
                <a:hlinkClick r:id="" action="ppaction://noaction"/>
              </a:rPr>
              <a:t>[1]</a:t>
            </a:r>
            <a:r>
              <a:rPr lang="ar-SA" sz="2800" b="1">
                <a:solidFill>
                  <a:srgbClr val="FFFF00"/>
                </a:solidFill>
              </a:rPr>
              <a:t>عبارة عن مركبات متطايرة بدرجات مختلفة وتكون مختلطة مع الهواء.</a:t>
            </a:r>
            <a:endParaRPr lang="ar-EG" sz="2800" b="1">
              <a:solidFill>
                <a:srgbClr val="FFFF00"/>
              </a:solidFill>
            </a:endParaRPr>
          </a:p>
          <a:p>
            <a:pPr>
              <a:lnSpc>
                <a:spcPct val="90000"/>
              </a:lnSpc>
              <a:buFontTx/>
              <a:buNone/>
            </a:pPr>
            <a:r>
              <a:rPr lang="en-US" sz="2800" b="1">
                <a:solidFill>
                  <a:schemeClr val="bg1"/>
                </a:solidFill>
                <a:hlinkClick r:id="" action="ppaction://noaction"/>
              </a:rPr>
              <a:t>[2]</a:t>
            </a:r>
            <a:r>
              <a:rPr lang="en-US" sz="2800" b="1">
                <a:solidFill>
                  <a:schemeClr val="bg1"/>
                </a:solidFill>
              </a:rPr>
              <a:t> </a:t>
            </a:r>
            <a:r>
              <a:rPr lang="ar-SA" sz="2800" b="1">
                <a:solidFill>
                  <a:schemeClr val="bg1"/>
                </a:solidFill>
              </a:rPr>
              <a:t>الخلايا الحساسة للرائحة في الجزء العلوي من التجويف الأنفي وكل خلية تحيطها شعيرات دقيقة وتغطي الشعيرات بطبقة من المخاط وهي تنقي الروائح من الأتربة والغبار</a:t>
            </a:r>
            <a:endParaRPr lang="en-US" sz="2800" b="1">
              <a:solidFill>
                <a:schemeClr val="bg1"/>
              </a:solidFill>
            </a:endParaRPr>
          </a:p>
        </p:txBody>
      </p:sp>
      <p:pic>
        <p:nvPicPr>
          <p:cNvPr id="21508"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57400" y="274638"/>
            <a:ext cx="7086600" cy="1935162"/>
          </a:xfrm>
        </p:spPr>
        <p:txBody>
          <a:bodyPr/>
          <a:lstStyle/>
          <a:p>
            <a:r>
              <a:rPr lang="ar-SA" sz="2400" b="1">
                <a:solidFill>
                  <a:srgbClr val="FF0000"/>
                </a:solidFill>
                <a:effectLst>
                  <a:outerShdw blurRad="38100" dist="38100" dir="2700000" algn="tl">
                    <a:srgbClr val="C0C0C0"/>
                  </a:outerShdw>
                </a:effectLst>
              </a:rPr>
              <a:t>هل المركبات المسئولة عن رائحة الأغذية عبارة عن مركب واحد؟</a:t>
            </a:r>
            <a:r>
              <a:rPr lang="ar-EG" sz="2400" b="1">
                <a:solidFill>
                  <a:srgbClr val="FF0000"/>
                </a:solidFill>
                <a:effectLst>
                  <a:outerShdw blurRad="38100" dist="38100" dir="2700000" algn="tl">
                    <a:srgbClr val="C0C0C0"/>
                  </a:outerShdw>
                </a:effectLst>
              </a:rPr>
              <a:t>؟؟؟</a:t>
            </a:r>
            <a:r>
              <a:rPr lang="ar-SA" sz="2400" b="1">
                <a:solidFill>
                  <a:srgbClr val="FF0000"/>
                </a:solidFill>
                <a:effectLst>
                  <a:outerShdw blurRad="38100" dist="38100" dir="2700000" algn="tl">
                    <a:srgbClr val="C0C0C0"/>
                  </a:outerShdw>
                </a:effectLst>
              </a:rPr>
              <a:t/>
            </a:r>
            <a:br>
              <a:rPr lang="ar-SA" sz="2400" b="1">
                <a:solidFill>
                  <a:srgbClr val="FF0000"/>
                </a:solidFill>
                <a:effectLst>
                  <a:outerShdw blurRad="38100" dist="38100" dir="2700000" algn="tl">
                    <a:srgbClr val="C0C0C0"/>
                  </a:outerShdw>
                </a:effectLst>
              </a:rPr>
            </a:br>
            <a:r>
              <a:rPr lang="ar-SA" sz="2400" b="1">
                <a:solidFill>
                  <a:schemeClr val="bg1"/>
                </a:solidFill>
                <a:effectLst>
                  <a:outerShdw blurRad="38100" dist="38100" dir="2700000" algn="tl">
                    <a:srgbClr val="C0C0C0"/>
                  </a:outerShdw>
                </a:effectLst>
              </a:rPr>
              <a:t>بالطبع لا, فالمسئول عن رائحة الأغذية مركبات عديدة مختلطة بنسب مختلفة لينتج عنها رائحة كل غذاء خاصة به</a:t>
            </a:r>
            <a:r>
              <a:rPr lang="ar-SA" sz="2400" b="1">
                <a:effectLst>
                  <a:outerShdw blurRad="38100" dist="38100" dir="2700000" algn="tl">
                    <a:srgbClr val="C0C0C0"/>
                  </a:outerShdw>
                </a:effectLst>
              </a:rPr>
              <a:t> </a:t>
            </a:r>
            <a:r>
              <a:rPr lang="ar-SA" sz="2400" b="1">
                <a:solidFill>
                  <a:srgbClr val="FF0000"/>
                </a:solidFill>
                <a:effectLst>
                  <a:outerShdw blurRad="38100" dist="38100" dir="2700000" algn="tl">
                    <a:srgbClr val="C0C0C0"/>
                  </a:outerShdw>
                </a:effectLst>
              </a:rPr>
              <a:t>ولابد من توضيح بعض النقاط الهامة هنا :</a:t>
            </a:r>
            <a:r>
              <a:rPr lang="ar-SA" sz="2400" b="1">
                <a:effectLst>
                  <a:outerShdw blurRad="38100" dist="38100" dir="2700000" algn="tl">
                    <a:srgbClr val="C0C0C0"/>
                  </a:outerShdw>
                </a:effectLst>
              </a:rPr>
              <a:t> </a:t>
            </a:r>
            <a:endParaRPr lang="en-US" sz="2400" b="1">
              <a:effectLst>
                <a:outerShdw blurRad="38100" dist="38100" dir="2700000" algn="tl">
                  <a:srgbClr val="C0C0C0"/>
                </a:outerShdw>
              </a:effectLst>
            </a:endParaRPr>
          </a:p>
        </p:txBody>
      </p:sp>
      <p:sp>
        <p:nvSpPr>
          <p:cNvPr id="22531" name="Rectangle 3"/>
          <p:cNvSpPr>
            <a:spLocks noGrp="1" noChangeArrowheads="1"/>
          </p:cNvSpPr>
          <p:nvPr>
            <p:ph type="body" idx="1"/>
          </p:nvPr>
        </p:nvSpPr>
        <p:spPr>
          <a:xfrm>
            <a:off x="0" y="2362200"/>
            <a:ext cx="9144000" cy="4495800"/>
          </a:xfrm>
        </p:spPr>
        <p:txBody>
          <a:bodyPr/>
          <a:lstStyle/>
          <a:p>
            <a:pPr marL="609600" indent="-609600">
              <a:lnSpc>
                <a:spcPct val="80000"/>
              </a:lnSpc>
            </a:pPr>
            <a:r>
              <a:rPr lang="ar-SA" sz="2400" b="1" dirty="0">
                <a:solidFill>
                  <a:schemeClr val="bg1"/>
                </a:solidFill>
              </a:rPr>
              <a:t>مركبات الرائحة متطايرة بدرجات مختلفة </a:t>
            </a:r>
            <a:r>
              <a:rPr lang="ar-SA" sz="2400" b="1" dirty="0">
                <a:solidFill>
                  <a:srgbClr val="FFFF00"/>
                </a:solidFill>
              </a:rPr>
              <a:t>ولا توجد علاقة بين درجة تطايرها وقوة رائحتها.</a:t>
            </a:r>
          </a:p>
          <a:p>
            <a:pPr marL="609600" indent="-609600">
              <a:lnSpc>
                <a:spcPct val="80000"/>
              </a:lnSpc>
            </a:pPr>
            <a:r>
              <a:rPr lang="ar-SA" sz="2400" b="1" dirty="0" smtClean="0">
                <a:solidFill>
                  <a:srgbClr val="FFFF00"/>
                </a:solidFill>
              </a:rPr>
              <a:t>قد </a:t>
            </a:r>
            <a:r>
              <a:rPr lang="ar-SA" sz="2400" b="1" dirty="0">
                <a:solidFill>
                  <a:srgbClr val="FFFF00"/>
                </a:solidFill>
              </a:rPr>
              <a:t>توجد رائحة غير مرغوبة في غذاء ومرغوبة في غذاء آخر</a:t>
            </a:r>
            <a:r>
              <a:rPr lang="ar-SA" sz="2400" b="1" dirty="0">
                <a:solidFill>
                  <a:schemeClr val="bg1"/>
                </a:solidFill>
              </a:rPr>
              <a:t> مثل رائحة الأحماض الدهنية قصيرة السلسلة مرغوبة في أنواع الجبن المختلفة ولكن في اللبن السائل عيب كبير.</a:t>
            </a:r>
          </a:p>
          <a:p>
            <a:pPr marL="609600" indent="-609600">
              <a:lnSpc>
                <a:spcPct val="80000"/>
              </a:lnSpc>
            </a:pPr>
            <a:r>
              <a:rPr lang="ar-SA" sz="2400" b="1" dirty="0">
                <a:solidFill>
                  <a:srgbClr val="FFFF00"/>
                </a:solidFill>
              </a:rPr>
              <a:t>لا توجد علاقة بين التركيب الكيميائي للمادة والرائحة الناتجة عنها</a:t>
            </a:r>
            <a:r>
              <a:rPr lang="ar-SA" sz="2400" b="1" dirty="0">
                <a:solidFill>
                  <a:schemeClr val="bg1"/>
                </a:solidFill>
              </a:rPr>
              <a:t> فقد يكون التركيب الكيميائي متشابه وعلي النقيض تكون الرائحة مختلفة والعكس صحيح.</a:t>
            </a:r>
          </a:p>
          <a:p>
            <a:pPr marL="609600" indent="-609600">
              <a:lnSpc>
                <a:spcPct val="80000"/>
              </a:lnSpc>
            </a:pPr>
            <a:r>
              <a:rPr lang="ar-SA" sz="2400" b="1" dirty="0">
                <a:solidFill>
                  <a:srgbClr val="FFFF00"/>
                </a:solidFill>
              </a:rPr>
              <a:t>في حالة خلط نوعين من الروائح نجد أن كل رائحة تُلغي الأخرى</a:t>
            </a:r>
            <a:r>
              <a:rPr lang="ar-SA" sz="2400" b="1" dirty="0">
                <a:solidFill>
                  <a:schemeClr val="bg1"/>
                </a:solidFill>
              </a:rPr>
              <a:t> وتستخدم هذه الظاهرة في التخلص من الروائح الغير مرغوبة في المواد الغذائية في المصانع.</a:t>
            </a:r>
          </a:p>
          <a:p>
            <a:pPr marL="609600" indent="-609600">
              <a:lnSpc>
                <a:spcPct val="80000"/>
              </a:lnSpc>
            </a:pPr>
            <a:r>
              <a:rPr lang="ar-SA" sz="2400" b="1" dirty="0">
                <a:solidFill>
                  <a:srgbClr val="FFFF00"/>
                </a:solidFill>
              </a:rPr>
              <a:t>الرائحة المميزة لغذاء ما ليس مسئول عنها مركب واحد ولكن كثير من المركبات لكل مركب رائحته الخاصة به</a:t>
            </a:r>
            <a:r>
              <a:rPr lang="ar-SA" sz="2400" b="1" dirty="0">
                <a:solidFill>
                  <a:schemeClr val="bg1"/>
                </a:solidFill>
              </a:rPr>
              <a:t> ومجموع الروائح لهذه المركبات وقوة هذه الرائحة تعطي الرائحة المميزة للغذاء.</a:t>
            </a:r>
            <a:endParaRPr lang="en-US" sz="2400" b="1" dirty="0">
              <a:solidFill>
                <a:schemeClr val="bg1"/>
              </a:solidFill>
            </a:endParaRPr>
          </a:p>
        </p:txBody>
      </p:sp>
      <p:pic>
        <p:nvPicPr>
          <p:cNvPr id="22532"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09600" y="2209800"/>
            <a:ext cx="8001000" cy="4038600"/>
          </a:xfrm>
        </p:spPr>
        <p:txBody>
          <a:bodyPr/>
          <a:lstStyle/>
          <a:p>
            <a:pPr>
              <a:buFontTx/>
              <a:buNone/>
            </a:pPr>
            <a:r>
              <a:rPr lang="ar-SA" b="1">
                <a:solidFill>
                  <a:srgbClr val="FF0000"/>
                </a:solidFill>
                <a:effectLst>
                  <a:outerShdw blurRad="38100" dist="38100" dir="2700000" algn="tl">
                    <a:srgbClr val="C0C0C0"/>
                  </a:outerShdw>
                </a:effectLst>
              </a:rPr>
              <a:t>من أهم المجاميع الكيميائية المسئولة عن الرائحة</a:t>
            </a:r>
            <a:r>
              <a:rPr lang="ar-EG" b="1">
                <a:solidFill>
                  <a:srgbClr val="FF0000"/>
                </a:solidFill>
                <a:effectLst>
                  <a:outerShdw blurRad="38100" dist="38100" dir="2700000" algn="tl">
                    <a:srgbClr val="C0C0C0"/>
                  </a:outerShdw>
                </a:effectLst>
              </a:rPr>
              <a:t> </a:t>
            </a:r>
            <a:r>
              <a:rPr lang="ar-SA" b="1">
                <a:solidFill>
                  <a:srgbClr val="FF0000"/>
                </a:solidFill>
                <a:effectLst>
                  <a:outerShdw blurRad="38100" dist="38100" dir="2700000" algn="tl">
                    <a:srgbClr val="C0C0C0"/>
                  </a:outerShdw>
                </a:effectLst>
              </a:rPr>
              <a:t>للأغذية:</a:t>
            </a:r>
            <a:endParaRPr lang="ar-EG" b="1">
              <a:solidFill>
                <a:srgbClr val="FF0000"/>
              </a:solidFill>
              <a:effectLst>
                <a:outerShdw blurRad="38100" dist="38100" dir="2700000" algn="tl">
                  <a:srgbClr val="C0C0C0"/>
                </a:outerShdw>
              </a:effectLst>
            </a:endParaRPr>
          </a:p>
          <a:p>
            <a:pPr>
              <a:buFontTx/>
              <a:buNone/>
            </a:pPr>
            <a:r>
              <a:rPr lang="ar-EG" b="1">
                <a:effectLst>
                  <a:outerShdw blurRad="38100" dist="38100" dir="2700000" algn="tl">
                    <a:srgbClr val="C0C0C0"/>
                  </a:outerShdw>
                </a:effectLst>
              </a:rPr>
              <a:t>   </a:t>
            </a:r>
            <a:r>
              <a:rPr lang="ar-SA" b="1">
                <a:effectLst>
                  <a:outerShdw blurRad="38100" dist="38100" dir="2700000" algn="tl">
                    <a:srgbClr val="C0C0C0"/>
                  </a:outerShdw>
                </a:effectLst>
              </a:rPr>
              <a:t> </a:t>
            </a:r>
            <a:r>
              <a:rPr lang="ar-SA" b="1">
                <a:solidFill>
                  <a:schemeClr val="bg1"/>
                </a:solidFill>
                <a:effectLst>
                  <a:outerShdw blurRad="38100" dist="38100" dir="2700000" algn="tl">
                    <a:srgbClr val="C0C0C0"/>
                  </a:outerShdw>
                </a:effectLst>
              </a:rPr>
              <a:t>الكحولات – الألدهيدات – الإسترات – الكيتونات – الهيدروكربونات وأيضاً ثاني أكسيد الكبريت </a:t>
            </a:r>
            <a:r>
              <a:rPr lang="en-US" b="1">
                <a:solidFill>
                  <a:schemeClr val="bg1"/>
                </a:solidFill>
                <a:effectLst>
                  <a:outerShdw blurRad="38100" dist="38100" dir="2700000" algn="tl">
                    <a:srgbClr val="C0C0C0"/>
                  </a:outerShdw>
                </a:effectLst>
              </a:rPr>
              <a:t>SO</a:t>
            </a:r>
            <a:r>
              <a:rPr lang="en-US" b="1" baseline="-25000">
                <a:solidFill>
                  <a:schemeClr val="bg1"/>
                </a:solidFill>
                <a:effectLst>
                  <a:outerShdw blurRad="38100" dist="38100" dir="2700000" algn="tl">
                    <a:srgbClr val="C0C0C0"/>
                  </a:outerShdw>
                </a:effectLst>
              </a:rPr>
              <a:t>2</a:t>
            </a:r>
            <a:r>
              <a:rPr lang="ar-SA" b="1">
                <a:solidFill>
                  <a:schemeClr val="bg1"/>
                </a:solidFill>
                <a:effectLst>
                  <a:outerShdw blurRad="38100" dist="38100" dir="2700000" algn="tl">
                    <a:srgbClr val="C0C0C0"/>
                  </a:outerShdw>
                </a:effectLst>
              </a:rPr>
              <a:t> والنشادر </a:t>
            </a:r>
            <a:r>
              <a:rPr lang="en-US" b="1">
                <a:solidFill>
                  <a:schemeClr val="bg1"/>
                </a:solidFill>
                <a:effectLst>
                  <a:outerShdw blurRad="38100" dist="38100" dir="2700000" algn="tl">
                    <a:srgbClr val="C0C0C0"/>
                  </a:outerShdw>
                </a:effectLst>
              </a:rPr>
              <a:t>NH</a:t>
            </a:r>
            <a:r>
              <a:rPr lang="en-US" b="1" baseline="-25000">
                <a:solidFill>
                  <a:schemeClr val="bg1"/>
                </a:solidFill>
                <a:effectLst>
                  <a:outerShdw blurRad="38100" dist="38100" dir="2700000" algn="tl">
                    <a:srgbClr val="C0C0C0"/>
                  </a:outerShdw>
                </a:effectLst>
              </a:rPr>
              <a:t>3</a:t>
            </a:r>
            <a:r>
              <a:rPr lang="ar-SA" b="1">
                <a:solidFill>
                  <a:schemeClr val="bg1"/>
                </a:solidFill>
                <a:effectLst>
                  <a:outerShdw blurRad="38100" dist="38100" dir="2700000" algn="tl">
                    <a:srgbClr val="C0C0C0"/>
                  </a:outerShdw>
                </a:effectLst>
              </a:rPr>
              <a:t> وهي مركبات تعطي روائح غير مرغوبة. </a:t>
            </a:r>
          </a:p>
          <a:p>
            <a:r>
              <a:rPr lang="ar-SA" b="1">
                <a:solidFill>
                  <a:srgbClr val="FF0000"/>
                </a:solidFill>
                <a:effectLst>
                  <a:outerShdw blurRad="38100" dist="38100" dir="2700000" algn="tl">
                    <a:srgbClr val="C0C0C0"/>
                  </a:outerShdw>
                </a:effectLst>
              </a:rPr>
              <a:t>عموماً</a:t>
            </a:r>
            <a:r>
              <a:rPr lang="ar-SA" b="1">
                <a:solidFill>
                  <a:schemeClr val="bg1"/>
                </a:solidFill>
                <a:effectLst>
                  <a:outerShdw blurRad="38100" dist="38100" dir="2700000" algn="tl">
                    <a:srgbClr val="C0C0C0"/>
                  </a:outerShdw>
                </a:effectLst>
              </a:rPr>
              <a:t> نجد أن </a:t>
            </a:r>
            <a:r>
              <a:rPr lang="ar-SA" b="1">
                <a:solidFill>
                  <a:srgbClr val="FF0000"/>
                </a:solidFill>
                <a:effectLst>
                  <a:outerShdw blurRad="38100" dist="38100" dir="2700000" algn="tl">
                    <a:srgbClr val="C0C0C0"/>
                  </a:outerShdw>
                </a:effectLst>
              </a:rPr>
              <a:t>الفواكه</a:t>
            </a:r>
            <a:r>
              <a:rPr lang="ar-SA" b="1">
                <a:solidFill>
                  <a:schemeClr val="bg1"/>
                </a:solidFill>
                <a:effectLst>
                  <a:outerShdw blurRad="38100" dist="38100" dir="2700000" algn="tl">
                    <a:srgbClr val="C0C0C0"/>
                  </a:outerShdw>
                </a:effectLst>
              </a:rPr>
              <a:t> ذات رائحة أقوي من </a:t>
            </a:r>
            <a:r>
              <a:rPr lang="ar-SA" b="1">
                <a:solidFill>
                  <a:srgbClr val="FF0000"/>
                </a:solidFill>
                <a:effectLst>
                  <a:outerShdw blurRad="38100" dist="38100" dir="2700000" algn="tl">
                    <a:srgbClr val="C0C0C0"/>
                  </a:outerShdw>
                </a:effectLst>
              </a:rPr>
              <a:t>الخضروات</a:t>
            </a:r>
            <a:r>
              <a:rPr lang="ar-SA" b="1">
                <a:solidFill>
                  <a:schemeClr val="bg1"/>
                </a:solidFill>
                <a:effectLst>
                  <a:outerShdw blurRad="38100" dist="38100" dir="2700000" algn="tl">
                    <a:srgbClr val="C0C0C0"/>
                  </a:outerShdw>
                </a:effectLst>
              </a:rPr>
              <a:t> وفي الغالب لا يتم تمييز رائحة الخضروات إلا خلال التقطيع أو العصر أو المعاملة الحرارية.</a:t>
            </a:r>
            <a:endParaRPr lang="en-US" b="1">
              <a:solidFill>
                <a:schemeClr val="bg1"/>
              </a:solidFill>
              <a:effectLst>
                <a:outerShdw blurRad="38100" dist="38100" dir="2700000" algn="tl">
                  <a:srgbClr val="C0C0C0"/>
                </a:outerShdw>
              </a:effectLst>
            </a:endParaRPr>
          </a:p>
        </p:txBody>
      </p:sp>
      <p:pic>
        <p:nvPicPr>
          <p:cNvPr id="23556"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6705600" y="34925"/>
            <a:ext cx="2438400" cy="202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ctrTitle"/>
          </p:nvPr>
        </p:nvSpPr>
        <p:spPr/>
        <p:txBody>
          <a:bodyPr/>
          <a:lstStyle/>
          <a:p>
            <a:r>
              <a:rPr lang="ar-SA" sz="8800" b="1">
                <a:solidFill>
                  <a:srgbClr val="FF0000"/>
                </a:solidFill>
                <a:effectLst>
                  <a:outerShdw blurRad="38100" dist="38100" dir="2700000" algn="tl">
                    <a:srgbClr val="C0C0C0"/>
                  </a:outerShdw>
                </a:effectLst>
              </a:rPr>
              <a:t>ب - طعم الغذاء: </a:t>
            </a:r>
            <a:endParaRPr lang="de-DE" sz="8800">
              <a:solidFill>
                <a:srgbClr val="FF0000"/>
              </a:solidFill>
              <a:effectLst>
                <a:outerShdw blurRad="38100" dist="38100" dir="2700000" algn="tl">
                  <a:srgbClr val="C0C0C0"/>
                </a:outerShdw>
              </a:effectLst>
            </a:endParaRPr>
          </a:p>
        </p:txBody>
      </p:sp>
      <p:sp>
        <p:nvSpPr>
          <p:cNvPr id="24581" name="Rectangle 5"/>
          <p:cNvSpPr>
            <a:spLocks noGrp="1" noChangeArrowheads="1"/>
          </p:cNvSpPr>
          <p:nvPr>
            <p:ph type="subTitle" idx="1"/>
          </p:nvPr>
        </p:nvSpPr>
        <p:spPr>
          <a:xfrm>
            <a:off x="0" y="3886200"/>
            <a:ext cx="9144000" cy="2590800"/>
          </a:xfrm>
        </p:spPr>
        <p:txBody>
          <a:bodyPr/>
          <a:lstStyle/>
          <a:p>
            <a:r>
              <a:rPr lang="ar-SA" b="1">
                <a:solidFill>
                  <a:srgbClr val="FF0000"/>
                </a:solidFill>
                <a:effectLst>
                  <a:outerShdw blurRad="38100" dist="38100" dir="2700000" algn="tl">
                    <a:srgbClr val="C0C0C0"/>
                  </a:outerShdw>
                </a:effectLst>
              </a:rPr>
              <a:t>تعريف الطعم:</a:t>
            </a:r>
            <a:br>
              <a:rPr lang="ar-SA" b="1">
                <a:solidFill>
                  <a:srgbClr val="FF0000"/>
                </a:solidFill>
                <a:effectLst>
                  <a:outerShdw blurRad="38100" dist="38100" dir="2700000" algn="tl">
                    <a:srgbClr val="C0C0C0"/>
                  </a:outerShdw>
                </a:effectLst>
              </a:rPr>
            </a:br>
            <a:r>
              <a:rPr lang="ar-SA" b="1">
                <a:solidFill>
                  <a:schemeClr val="bg1"/>
                </a:solidFill>
                <a:effectLst>
                  <a:outerShdw blurRad="38100" dist="38100" dir="2700000" algn="tl">
                    <a:srgbClr val="C0C0C0"/>
                  </a:outerShdw>
                </a:effectLst>
              </a:rPr>
              <a:t>"هو الإحساس الذي يحدث في الفم عند ملامسة مركبات الطعم الذائبة مع براعم التذوق علي سطح اللسان", والإنسان يستطيع أن يميز الطعم الحلو أو المالح أو الحامض أو المر وغيرها من الطعوم.</a:t>
            </a:r>
            <a:endParaRPr lang="de-DE" b="1">
              <a:solidFill>
                <a:schemeClr val="bg1"/>
              </a:solidFill>
              <a:effectLst>
                <a:outerShdw blurRad="38100" dist="38100" dir="2700000" algn="tl">
                  <a:srgbClr val="C0C0C0"/>
                </a:outerShdw>
              </a:effectLst>
            </a:endParaRPr>
          </a:p>
        </p:txBody>
      </p:sp>
      <p:pic>
        <p:nvPicPr>
          <p:cNvPr id="24582" name="Picture 6"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6019800" y="0"/>
            <a:ext cx="31242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1524000"/>
            <a:ext cx="9144000" cy="3200400"/>
          </a:xfrm>
        </p:spPr>
        <p:txBody>
          <a:bodyPr/>
          <a:lstStyle/>
          <a:p>
            <a:r>
              <a:rPr lang="ar-SA" b="1">
                <a:solidFill>
                  <a:schemeClr val="bg1"/>
                </a:solidFill>
              </a:rPr>
              <a:t>مركبات الطعم إما أن تكون </a:t>
            </a:r>
            <a:r>
              <a:rPr lang="ar-SA" b="1">
                <a:solidFill>
                  <a:srgbClr val="FFFF00"/>
                </a:solidFill>
              </a:rPr>
              <a:t>ذائبة</a:t>
            </a:r>
            <a:r>
              <a:rPr lang="ar-SA" b="1">
                <a:solidFill>
                  <a:schemeClr val="bg1"/>
                </a:solidFill>
              </a:rPr>
              <a:t> في المادة الغذائية أو </a:t>
            </a:r>
            <a:r>
              <a:rPr lang="ar-SA" b="1">
                <a:solidFill>
                  <a:srgbClr val="FFFF00"/>
                </a:solidFill>
              </a:rPr>
              <a:t>يقوم اللعاب بإذابتها</a:t>
            </a:r>
            <a:r>
              <a:rPr lang="ar-SA" b="1">
                <a:solidFill>
                  <a:schemeClr val="bg1"/>
                </a:solidFill>
              </a:rPr>
              <a:t> ثم تُلامس </a:t>
            </a:r>
            <a:r>
              <a:rPr lang="ar-SA" b="1">
                <a:solidFill>
                  <a:srgbClr val="FF0000"/>
                </a:solidFill>
              </a:rPr>
              <a:t>براعم التذوق</a:t>
            </a:r>
            <a:r>
              <a:rPr lang="ar-SA" b="1">
                <a:solidFill>
                  <a:schemeClr val="bg1"/>
                </a:solidFill>
              </a:rPr>
              <a:t> علي سطح اللسان العلوي وهي عبارة عن مجموعة من الخلايا الحساسة للطعوم المختلفة</a:t>
            </a:r>
            <a:endParaRPr lang="ar-EG" b="1">
              <a:solidFill>
                <a:schemeClr val="bg1"/>
              </a:solidFill>
            </a:endParaRPr>
          </a:p>
          <a:p>
            <a:r>
              <a:rPr lang="ar-SA" b="1">
                <a:solidFill>
                  <a:schemeClr val="bg1"/>
                </a:solidFill>
              </a:rPr>
              <a:t>عند حدوث هذا التلامس تتأثر براعم التذوق بالطعوم المختلفة وينشأ عنها </a:t>
            </a:r>
            <a:r>
              <a:rPr lang="ar-SA" b="1">
                <a:solidFill>
                  <a:srgbClr val="FF0000"/>
                </a:solidFill>
              </a:rPr>
              <a:t>إشارات كهربائية</a:t>
            </a:r>
            <a:r>
              <a:rPr lang="ar-SA" b="1">
                <a:solidFill>
                  <a:schemeClr val="bg1"/>
                </a:solidFill>
              </a:rPr>
              <a:t> تمر من خلال الأعصاب للمخ الذي يترجم هذا الإحساس لطعم معين.</a:t>
            </a:r>
            <a:endParaRPr lang="en-US" b="1">
              <a:solidFill>
                <a:schemeClr val="bg1"/>
              </a:solidFill>
            </a:endParaRPr>
          </a:p>
        </p:txBody>
      </p:sp>
      <p:pic>
        <p:nvPicPr>
          <p:cNvPr id="25604"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21209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563" y="0"/>
            <a:ext cx="4524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32" name="Rectangle 8"/>
          <p:cNvSpPr>
            <a:spLocks noGrp="1" noChangeArrowheads="1"/>
          </p:cNvSpPr>
          <p:nvPr>
            <p:ph type="title"/>
          </p:nvPr>
        </p:nvSpPr>
        <p:spPr>
          <a:xfrm>
            <a:off x="0" y="304800"/>
            <a:ext cx="9144000" cy="762000"/>
          </a:xfrm>
          <a:noFill/>
          <a:ln/>
        </p:spPr>
        <p:txBody>
          <a:bodyPr/>
          <a:lstStyle/>
          <a:p>
            <a:r>
              <a:rPr lang="ar-SA" sz="5400" b="1">
                <a:solidFill>
                  <a:srgbClr val="FF0000"/>
                </a:solidFill>
                <a:effectLst>
                  <a:outerShdw blurRad="38100" dist="38100" dir="2700000" algn="tl">
                    <a:srgbClr val="C0C0C0"/>
                  </a:outerShdw>
                </a:effectLst>
              </a:rPr>
              <a:t>مناطق إحساس اللسان بالطعوم المختلفة</a:t>
            </a:r>
            <a:endParaRPr lang="en-US" sz="5400" b="1">
              <a:solidFill>
                <a:srgbClr val="FF0000"/>
              </a:solidFill>
              <a:effectLst>
                <a:outerShdw blurRad="38100" dist="38100" dir="2700000" algn="tl">
                  <a:srgbClr val="C0C0C0"/>
                </a:outerShdw>
              </a:effectLst>
            </a:endParaRPr>
          </a:p>
        </p:txBody>
      </p:sp>
      <p:sp>
        <p:nvSpPr>
          <p:cNvPr id="26633" name="Rectangle 9"/>
          <p:cNvSpPr>
            <a:spLocks noGrp="1" noChangeArrowheads="1"/>
          </p:cNvSpPr>
          <p:nvPr>
            <p:ph type="body" idx="1"/>
          </p:nvPr>
        </p:nvSpPr>
        <p:spPr>
          <a:xfrm>
            <a:off x="0" y="1752600"/>
            <a:ext cx="9144000" cy="2590800"/>
          </a:xfrm>
          <a:noFill/>
          <a:ln/>
        </p:spPr>
        <p:txBody>
          <a:bodyPr/>
          <a:lstStyle/>
          <a:p>
            <a:r>
              <a:rPr lang="ar-SA" b="1">
                <a:solidFill>
                  <a:schemeClr val="bg1"/>
                </a:solidFill>
              </a:rPr>
              <a:t>براعم</a:t>
            </a:r>
            <a:r>
              <a:rPr lang="ar-SA" b="1"/>
              <a:t> </a:t>
            </a:r>
            <a:r>
              <a:rPr lang="ar-SA" b="1">
                <a:solidFill>
                  <a:srgbClr val="FF0000"/>
                </a:solidFill>
              </a:rPr>
              <a:t>التذوق موزعة علي مناطق معينة باللسان</a:t>
            </a:r>
            <a:r>
              <a:rPr lang="ar-SA" b="1"/>
              <a:t> </a:t>
            </a:r>
            <a:r>
              <a:rPr lang="ar-SA" b="1">
                <a:solidFill>
                  <a:schemeClr val="bg1"/>
                </a:solidFill>
              </a:rPr>
              <a:t>فنجد أن المنطقة</a:t>
            </a:r>
            <a:r>
              <a:rPr lang="ar-SA" b="1"/>
              <a:t> </a:t>
            </a:r>
            <a:r>
              <a:rPr lang="ar-SA" b="1">
                <a:solidFill>
                  <a:schemeClr val="bg1"/>
                </a:solidFill>
              </a:rPr>
              <a:t>الطرفية</a:t>
            </a:r>
            <a:r>
              <a:rPr lang="ar-SA" b="1"/>
              <a:t> </a:t>
            </a:r>
            <a:r>
              <a:rPr lang="ar-SA" b="1">
                <a:solidFill>
                  <a:srgbClr val="FF0000"/>
                </a:solidFill>
              </a:rPr>
              <a:t>بها براعم الإحساس بالطعم الحلو ثم يليها</a:t>
            </a:r>
            <a:r>
              <a:rPr lang="ar-SA" b="1"/>
              <a:t> </a:t>
            </a:r>
            <a:r>
              <a:rPr lang="ar-SA" b="1">
                <a:solidFill>
                  <a:schemeClr val="bg1"/>
                </a:solidFill>
              </a:rPr>
              <a:t>علي جانبي</a:t>
            </a:r>
            <a:r>
              <a:rPr lang="ar-SA" b="1"/>
              <a:t> </a:t>
            </a:r>
            <a:r>
              <a:rPr lang="ar-SA" b="1">
                <a:solidFill>
                  <a:schemeClr val="bg1"/>
                </a:solidFill>
              </a:rPr>
              <a:t>اللسان</a:t>
            </a:r>
            <a:r>
              <a:rPr lang="ar-SA" b="1"/>
              <a:t> </a:t>
            </a:r>
            <a:r>
              <a:rPr lang="ar-SA" b="1">
                <a:solidFill>
                  <a:srgbClr val="FF0000"/>
                </a:solidFill>
              </a:rPr>
              <a:t>الإحساس بالطعم المالح أما الإحساس</a:t>
            </a:r>
            <a:r>
              <a:rPr lang="ar-SA" b="1"/>
              <a:t> </a:t>
            </a:r>
            <a:r>
              <a:rPr lang="ar-SA" b="1">
                <a:solidFill>
                  <a:schemeClr val="bg1"/>
                </a:solidFill>
              </a:rPr>
              <a:t>بالطعم الحامض</a:t>
            </a:r>
            <a:r>
              <a:rPr lang="ar-SA" b="1"/>
              <a:t> </a:t>
            </a:r>
            <a:r>
              <a:rPr lang="ar-SA" b="1">
                <a:solidFill>
                  <a:schemeClr val="bg1"/>
                </a:solidFill>
              </a:rPr>
              <a:t>فيوجد</a:t>
            </a:r>
            <a:r>
              <a:rPr lang="ar-SA" b="1"/>
              <a:t> </a:t>
            </a:r>
            <a:r>
              <a:rPr lang="ar-SA" b="1">
                <a:solidFill>
                  <a:srgbClr val="FF0000"/>
                </a:solidFill>
              </a:rPr>
              <a:t>علي جانبي اللسان في المنطقة الوسطي</a:t>
            </a:r>
            <a:r>
              <a:rPr lang="ar-SA" b="1"/>
              <a:t> </a:t>
            </a:r>
            <a:r>
              <a:rPr lang="ar-SA" b="1">
                <a:solidFill>
                  <a:schemeClr val="bg1"/>
                </a:solidFill>
              </a:rPr>
              <a:t>ومؤخرة اللسان</a:t>
            </a:r>
            <a:r>
              <a:rPr lang="ar-SA" b="1"/>
              <a:t> </a:t>
            </a:r>
            <a:r>
              <a:rPr lang="ar-SA" b="1">
                <a:solidFill>
                  <a:schemeClr val="bg1"/>
                </a:solidFill>
              </a:rPr>
              <a:t>نجد بها براعم الطعم المر.</a:t>
            </a:r>
            <a:endParaRPr lang="en-US"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additive="base">
                                        <p:cTn id="7" dur="500" fill="hold"/>
                                        <p:tgtEl>
                                          <p:spTgt spid="26632"/>
                                        </p:tgtEl>
                                        <p:attrNameLst>
                                          <p:attrName>ppt_x</p:attrName>
                                        </p:attrNameLst>
                                      </p:cBhvr>
                                      <p:tavLst>
                                        <p:tav tm="0">
                                          <p:val>
                                            <p:strVal val="#ppt_x"/>
                                          </p:val>
                                        </p:tav>
                                        <p:tav tm="100000">
                                          <p:val>
                                            <p:strVal val="#ppt_x"/>
                                          </p:val>
                                        </p:tav>
                                      </p:tavLst>
                                    </p:anim>
                                    <p:anim calcmode="lin" valueType="num">
                                      <p:cBhvr additive="base">
                                        <p:cTn id="8"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33">
                                            <p:txEl>
                                              <p:pRg st="0" end="0"/>
                                            </p:txEl>
                                          </p:spTgt>
                                        </p:tgtEl>
                                        <p:attrNameLst>
                                          <p:attrName>style.visibility</p:attrName>
                                        </p:attrNameLst>
                                      </p:cBhvr>
                                      <p:to>
                                        <p:strVal val="visible"/>
                                      </p:to>
                                    </p:set>
                                    <p:anim calcmode="lin" valueType="num">
                                      <p:cBhvr additive="base">
                                        <p:cTn id="13" dur="500" fill="hold"/>
                                        <p:tgtEl>
                                          <p:spTgt spid="266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2663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685800"/>
            <a:ext cx="7696200" cy="1858963"/>
          </a:xfrm>
        </p:spPr>
        <p:txBody>
          <a:bodyPr/>
          <a:lstStyle/>
          <a:p>
            <a:r>
              <a:rPr lang="ar-SA" b="1">
                <a:solidFill>
                  <a:srgbClr val="FF0000"/>
                </a:solidFill>
              </a:rPr>
              <a:t>الطعوم الأساسية في الغذاء</a:t>
            </a:r>
            <a:r>
              <a:rPr lang="ar-EG" b="1">
                <a:solidFill>
                  <a:srgbClr val="FF0000"/>
                </a:solidFill>
              </a:rPr>
              <a:t> أربعة</a:t>
            </a:r>
            <a:r>
              <a:rPr lang="ar-SA" b="1">
                <a:solidFill>
                  <a:srgbClr val="FF0000"/>
                </a:solidFill>
              </a:rPr>
              <a:t>: </a:t>
            </a:r>
            <a:r>
              <a:rPr lang="ar-EG" b="1">
                <a:solidFill>
                  <a:srgbClr val="FF0000"/>
                </a:solidFill>
              </a:rPr>
              <a:t/>
            </a:r>
            <a:br>
              <a:rPr lang="ar-EG" b="1">
                <a:solidFill>
                  <a:srgbClr val="FF0000"/>
                </a:solidFill>
              </a:rPr>
            </a:br>
            <a:r>
              <a:rPr lang="ar-SA" b="1">
                <a:solidFill>
                  <a:srgbClr val="FF0000"/>
                </a:solidFill>
              </a:rPr>
              <a:t> </a:t>
            </a:r>
            <a:r>
              <a:rPr lang="de-DE" b="1">
                <a:solidFill>
                  <a:srgbClr val="FF0000"/>
                </a:solidFill>
              </a:rPr>
              <a:t>    </a:t>
            </a:r>
            <a:r>
              <a:rPr lang="ar-SA" b="1">
                <a:solidFill>
                  <a:srgbClr val="FFFF00"/>
                </a:solidFill>
              </a:rPr>
              <a:t>الطعم الحلو والمالح والمر والحامض.</a:t>
            </a:r>
            <a:endParaRPr lang="en-US" b="1">
              <a:solidFill>
                <a:srgbClr val="FFFF00"/>
              </a:solidFill>
            </a:endParaRPr>
          </a:p>
        </p:txBody>
      </p:sp>
      <p:sp>
        <p:nvSpPr>
          <p:cNvPr id="27651" name="Rectangle 3"/>
          <p:cNvSpPr>
            <a:spLocks noGrp="1" noChangeArrowheads="1"/>
          </p:cNvSpPr>
          <p:nvPr>
            <p:ph type="body" idx="1"/>
          </p:nvPr>
        </p:nvSpPr>
        <p:spPr>
          <a:xfrm>
            <a:off x="0" y="2362200"/>
            <a:ext cx="9144000" cy="4495800"/>
          </a:xfrm>
        </p:spPr>
        <p:txBody>
          <a:bodyPr/>
          <a:lstStyle/>
          <a:p>
            <a:pPr marL="609600" indent="-609600">
              <a:lnSpc>
                <a:spcPct val="90000"/>
              </a:lnSpc>
            </a:pPr>
            <a:r>
              <a:rPr lang="ar-SA" b="1">
                <a:solidFill>
                  <a:srgbClr val="FF0000"/>
                </a:solidFill>
              </a:rPr>
              <a:t>الطعم الحلو :</a:t>
            </a:r>
            <a:r>
              <a:rPr lang="ar-SA" b="1"/>
              <a:t> </a:t>
            </a:r>
            <a:r>
              <a:rPr lang="ar-SA" b="1">
                <a:solidFill>
                  <a:schemeClr val="bg1"/>
                </a:solidFill>
              </a:rPr>
              <a:t>المركبات المسئولة عن الطعم الحلو ليس لها تركيب كيميائي مُحدد وتختلف تماماً عن بعضها البعض فبعضها </a:t>
            </a:r>
            <a:r>
              <a:rPr lang="ar-SA" b="1">
                <a:solidFill>
                  <a:srgbClr val="FF0000"/>
                </a:solidFill>
              </a:rPr>
              <a:t>سكريات</a:t>
            </a:r>
            <a:r>
              <a:rPr lang="ar-SA" b="1">
                <a:solidFill>
                  <a:schemeClr val="bg1"/>
                </a:solidFill>
              </a:rPr>
              <a:t> مثل السكروز والجلوكوز والفركتوز وبعضها </a:t>
            </a:r>
            <a:r>
              <a:rPr lang="ar-SA" b="1">
                <a:solidFill>
                  <a:srgbClr val="FFFF00"/>
                </a:solidFill>
              </a:rPr>
              <a:t>كحولات</a:t>
            </a:r>
            <a:r>
              <a:rPr lang="ar-SA" b="1">
                <a:solidFill>
                  <a:schemeClr val="bg1"/>
                </a:solidFill>
              </a:rPr>
              <a:t> مثل الجليسرول وبعضها </a:t>
            </a:r>
            <a:r>
              <a:rPr lang="ar-SA" b="1">
                <a:solidFill>
                  <a:srgbClr val="FFFF00"/>
                </a:solidFill>
              </a:rPr>
              <a:t>أحماض أمينية</a:t>
            </a:r>
            <a:r>
              <a:rPr lang="ar-SA" b="1">
                <a:solidFill>
                  <a:schemeClr val="bg1"/>
                </a:solidFill>
              </a:rPr>
              <a:t> مثل الجليسين بالإضافة إلي </a:t>
            </a:r>
            <a:r>
              <a:rPr lang="ar-SA" b="1">
                <a:solidFill>
                  <a:srgbClr val="FFFF00"/>
                </a:solidFill>
              </a:rPr>
              <a:t>المركبات الكيميائية التي تُخلق صناعياً</a:t>
            </a:r>
            <a:r>
              <a:rPr lang="ar-SA" b="1">
                <a:solidFill>
                  <a:schemeClr val="bg1"/>
                </a:solidFill>
              </a:rPr>
              <a:t> وتُعطي الطعم الحلو مثل </a:t>
            </a:r>
            <a:r>
              <a:rPr lang="ar-SA" b="1">
                <a:solidFill>
                  <a:srgbClr val="FFFF00"/>
                </a:solidFill>
              </a:rPr>
              <a:t>السيكلامات</a:t>
            </a:r>
            <a:endParaRPr lang="ar-EG" b="1">
              <a:solidFill>
                <a:srgbClr val="FFFF00"/>
              </a:solidFill>
            </a:endParaRPr>
          </a:p>
          <a:p>
            <a:pPr marL="609600" indent="-609600">
              <a:lnSpc>
                <a:spcPct val="90000"/>
              </a:lnSpc>
              <a:buFontTx/>
              <a:buNone/>
            </a:pPr>
            <a:r>
              <a:rPr lang="ar-EG" b="1">
                <a:solidFill>
                  <a:schemeClr val="bg1"/>
                </a:solidFill>
              </a:rPr>
              <a:t>    </a:t>
            </a:r>
            <a:r>
              <a:rPr lang="ar-SA" b="1">
                <a:solidFill>
                  <a:schemeClr val="bg1"/>
                </a:solidFill>
              </a:rPr>
              <a:t>إقترح العلماء قياساً لدرجة حلاوة المركبات التي تُعطي الطعم الحلو وتم إعتبار السكروز هو الأساس وهو الوحدة وتقاس بقية المركبات الأخرى علي حلاوة السكروز.</a:t>
            </a:r>
            <a:endParaRPr lang="en-US" b="1">
              <a:solidFill>
                <a:schemeClr val="bg1"/>
              </a:solidFill>
            </a:endParaRPr>
          </a:p>
        </p:txBody>
      </p:sp>
      <p:pic>
        <p:nvPicPr>
          <p:cNvPr id="27652"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228600"/>
            <a:ext cx="9144000" cy="6858000"/>
          </a:xfrm>
        </p:spPr>
        <p:txBody>
          <a:bodyPr/>
          <a:lstStyle/>
          <a:p>
            <a:pPr marL="609600" indent="-609600"/>
            <a:r>
              <a:rPr lang="ar-SA" b="1">
                <a:solidFill>
                  <a:srgbClr val="FF0000"/>
                </a:solidFill>
              </a:rPr>
              <a:t>الطعم المالح </a:t>
            </a:r>
            <a:r>
              <a:rPr lang="en-US" b="1">
                <a:solidFill>
                  <a:srgbClr val="FF0000"/>
                </a:solidFill>
              </a:rPr>
              <a:t>Salt Taste</a:t>
            </a:r>
            <a:r>
              <a:rPr lang="ar-SA" b="1">
                <a:solidFill>
                  <a:srgbClr val="FF0000"/>
                </a:solidFill>
              </a:rPr>
              <a:t> :</a:t>
            </a:r>
            <a:r>
              <a:rPr lang="ar-SA" b="1"/>
              <a:t> </a:t>
            </a:r>
            <a:r>
              <a:rPr lang="ar-SA" b="1">
                <a:solidFill>
                  <a:schemeClr val="bg1"/>
                </a:solidFill>
              </a:rPr>
              <a:t>ليس </a:t>
            </a:r>
            <a:r>
              <a:rPr lang="en-US" b="1">
                <a:solidFill>
                  <a:schemeClr val="bg1"/>
                </a:solidFill>
              </a:rPr>
              <a:t>NaCl</a:t>
            </a:r>
            <a:r>
              <a:rPr lang="ar-SA" b="1">
                <a:solidFill>
                  <a:schemeClr val="bg1"/>
                </a:solidFill>
              </a:rPr>
              <a:t> كما يعتقد البعض أنه المسئول عن الطعم المالح في الأغذية فقد وُجد أن هناك العديد من الأملاح الأخرى التي تُعطي الإحساس بالطعم المالح ومثال ذلك</a:t>
            </a:r>
            <a:r>
              <a:rPr lang="ar-SA" b="1"/>
              <a:t> </a:t>
            </a:r>
            <a:r>
              <a:rPr lang="ar-SA" b="1">
                <a:solidFill>
                  <a:srgbClr val="FF0000"/>
                </a:solidFill>
              </a:rPr>
              <a:t>كلوريد الكالسيوم وكلوريد البوتاسيوم ونترات الصوديوم وبيكربونات الصوديوم</a:t>
            </a:r>
            <a:r>
              <a:rPr lang="ar-SA" b="1"/>
              <a:t> </a:t>
            </a:r>
            <a:r>
              <a:rPr lang="ar-SA" b="1">
                <a:solidFill>
                  <a:schemeClr val="bg1"/>
                </a:solidFill>
              </a:rPr>
              <a:t>ولكن هذه الأملاح التي ذُكرت تعطي مع الطعم المالح قليل من الطعم المر.</a:t>
            </a:r>
          </a:p>
          <a:p>
            <a:pPr marL="609600" indent="-609600">
              <a:buFontTx/>
              <a:buNone/>
            </a:pPr>
            <a:r>
              <a:rPr lang="ar-SA" b="1">
                <a:solidFill>
                  <a:srgbClr val="FFFF00"/>
                </a:solidFill>
              </a:rPr>
              <a:t>الطعم المالح</a:t>
            </a:r>
            <a:r>
              <a:rPr lang="ar-SA" b="1"/>
              <a:t> </a:t>
            </a:r>
            <a:r>
              <a:rPr lang="ar-SA" b="1">
                <a:solidFill>
                  <a:schemeClr val="bg1"/>
                </a:solidFill>
              </a:rPr>
              <a:t>يعتمد علي تأين الأملاح إلي</a:t>
            </a:r>
            <a:r>
              <a:rPr lang="ar-SA" b="1"/>
              <a:t> </a:t>
            </a:r>
            <a:r>
              <a:rPr lang="ar-SA" b="1">
                <a:solidFill>
                  <a:srgbClr val="FFFF00"/>
                </a:solidFill>
              </a:rPr>
              <a:t>كاتيونات وأنيونات</a:t>
            </a:r>
            <a:r>
              <a:rPr lang="ar-SA" b="1"/>
              <a:t> </a:t>
            </a:r>
            <a:r>
              <a:rPr lang="ar-SA" b="1">
                <a:solidFill>
                  <a:schemeClr val="bg1"/>
                </a:solidFill>
              </a:rPr>
              <a:t>ولكل منهما تأثيره في شدة الإحساس بالطعم المالح فنجد أن</a:t>
            </a:r>
            <a:r>
              <a:rPr lang="ar-SA" b="1"/>
              <a:t> </a:t>
            </a:r>
            <a:r>
              <a:rPr lang="ar-SA" b="1">
                <a:solidFill>
                  <a:srgbClr val="FF0000"/>
                </a:solidFill>
              </a:rPr>
              <a:t>الطعم المالح في الأنيونات للصوديوم</a:t>
            </a:r>
            <a:r>
              <a:rPr lang="ar-SA" b="1"/>
              <a:t> </a:t>
            </a:r>
            <a:r>
              <a:rPr lang="ar-SA" b="1">
                <a:solidFill>
                  <a:schemeClr val="bg1"/>
                </a:solidFill>
              </a:rPr>
              <a:t>يزداد في الإتجاه التالي:</a:t>
            </a:r>
            <a:endParaRPr lang="en-US" b="1">
              <a:solidFill>
                <a:schemeClr val="bg1"/>
              </a:solidFill>
            </a:endParaRPr>
          </a:p>
          <a:p>
            <a:pPr marL="609600" indent="-609600">
              <a:buFontTx/>
              <a:buNone/>
            </a:pPr>
            <a:r>
              <a:rPr lang="en-US" b="1">
                <a:solidFill>
                  <a:schemeClr val="bg1"/>
                </a:solidFill>
              </a:rPr>
              <a:t>So</a:t>
            </a:r>
            <a:r>
              <a:rPr lang="en-US" b="1" baseline="30000">
                <a:solidFill>
                  <a:schemeClr val="bg1"/>
                </a:solidFill>
              </a:rPr>
              <a:t>4-</a:t>
            </a:r>
            <a:r>
              <a:rPr lang="en-US" b="1">
                <a:solidFill>
                  <a:schemeClr val="bg1"/>
                </a:solidFill>
              </a:rPr>
              <a:t> &gt; Cl</a:t>
            </a:r>
            <a:r>
              <a:rPr lang="en-US" b="1" baseline="30000">
                <a:solidFill>
                  <a:schemeClr val="bg1"/>
                </a:solidFill>
              </a:rPr>
              <a:t>-</a:t>
            </a:r>
            <a:r>
              <a:rPr lang="en-US" b="1">
                <a:solidFill>
                  <a:schemeClr val="bg1"/>
                </a:solidFill>
              </a:rPr>
              <a:t> &gt; Br</a:t>
            </a:r>
            <a:r>
              <a:rPr lang="en-US" b="1" baseline="30000">
                <a:solidFill>
                  <a:schemeClr val="bg1"/>
                </a:solidFill>
              </a:rPr>
              <a:t>- </a:t>
            </a:r>
            <a:r>
              <a:rPr lang="en-US" b="1">
                <a:solidFill>
                  <a:schemeClr val="bg1"/>
                </a:solidFill>
              </a:rPr>
              <a:t>&gt; I</a:t>
            </a:r>
            <a:r>
              <a:rPr lang="en-US" b="1" baseline="30000">
                <a:solidFill>
                  <a:schemeClr val="bg1"/>
                </a:solidFill>
              </a:rPr>
              <a:t>-</a:t>
            </a:r>
            <a:r>
              <a:rPr lang="en-US" b="1">
                <a:solidFill>
                  <a:schemeClr val="bg1"/>
                </a:solidFill>
              </a:rPr>
              <a:t> &gt; HCo</a:t>
            </a:r>
            <a:r>
              <a:rPr lang="en-US" b="1" baseline="30000">
                <a:solidFill>
                  <a:schemeClr val="bg1"/>
                </a:solidFill>
              </a:rPr>
              <a:t>3-</a:t>
            </a:r>
            <a:r>
              <a:rPr lang="en-US" b="1">
                <a:solidFill>
                  <a:schemeClr val="bg1"/>
                </a:solidFill>
              </a:rPr>
              <a:t> &gt; No</a:t>
            </a:r>
            <a:r>
              <a:rPr lang="en-US" b="1" baseline="30000">
                <a:solidFill>
                  <a:schemeClr val="bg1"/>
                </a:solidFill>
              </a:rPr>
              <a:t>3-</a:t>
            </a:r>
            <a:r>
              <a:rPr lang="en-US" b="1">
                <a:solidFill>
                  <a:schemeClr val="bg1"/>
                </a:solidFill>
              </a:rPr>
              <a:t> </a:t>
            </a:r>
            <a:endParaRPr lang="ar-SA" b="1">
              <a:solidFill>
                <a:schemeClr val="bg1"/>
              </a:solidFill>
            </a:endParaRPr>
          </a:p>
          <a:p>
            <a:pPr marL="609600" indent="-609600">
              <a:buFontTx/>
              <a:buNone/>
            </a:pPr>
            <a:r>
              <a:rPr lang="ar-SA" b="1">
                <a:solidFill>
                  <a:srgbClr val="FFFF00"/>
                </a:solidFill>
              </a:rPr>
              <a:t>الطعم المالح</a:t>
            </a:r>
            <a:r>
              <a:rPr lang="ar-SA" b="1"/>
              <a:t> </a:t>
            </a:r>
            <a:r>
              <a:rPr lang="ar-SA" b="1">
                <a:solidFill>
                  <a:schemeClr val="bg1"/>
                </a:solidFill>
              </a:rPr>
              <a:t>لسلسلة</a:t>
            </a:r>
            <a:r>
              <a:rPr lang="ar-SA" b="1"/>
              <a:t> </a:t>
            </a:r>
            <a:r>
              <a:rPr lang="ar-SA" b="1">
                <a:solidFill>
                  <a:srgbClr val="FFFF00"/>
                </a:solidFill>
              </a:rPr>
              <a:t>الكاتيونات</a:t>
            </a:r>
            <a:r>
              <a:rPr lang="ar-SA" b="1"/>
              <a:t> </a:t>
            </a:r>
            <a:r>
              <a:rPr lang="ar-SA" b="1">
                <a:solidFill>
                  <a:schemeClr val="bg1"/>
                </a:solidFill>
              </a:rPr>
              <a:t>للكلور تزداد في الإتجاه:</a:t>
            </a:r>
            <a:endParaRPr lang="en-US" b="1">
              <a:solidFill>
                <a:schemeClr val="bg1"/>
              </a:solidFill>
            </a:endParaRPr>
          </a:p>
          <a:p>
            <a:pPr marL="609600" indent="-609600">
              <a:buFontTx/>
              <a:buNone/>
            </a:pPr>
            <a:r>
              <a:rPr lang="en-US" b="1">
                <a:solidFill>
                  <a:schemeClr val="bg1"/>
                </a:solidFill>
              </a:rPr>
              <a:t>NH</a:t>
            </a:r>
            <a:r>
              <a:rPr lang="en-US" b="1" baseline="30000">
                <a:solidFill>
                  <a:schemeClr val="bg1"/>
                </a:solidFill>
              </a:rPr>
              <a:t>4+</a:t>
            </a:r>
            <a:r>
              <a:rPr lang="en-US" b="1">
                <a:solidFill>
                  <a:schemeClr val="bg1"/>
                </a:solidFill>
              </a:rPr>
              <a:t>  &gt; K</a:t>
            </a:r>
            <a:r>
              <a:rPr lang="en-US" b="1" baseline="30000">
                <a:solidFill>
                  <a:schemeClr val="bg1"/>
                </a:solidFill>
              </a:rPr>
              <a:t>+</a:t>
            </a:r>
            <a:r>
              <a:rPr lang="en-US" b="1">
                <a:solidFill>
                  <a:schemeClr val="bg1"/>
                </a:solidFill>
              </a:rPr>
              <a:t> &gt; Ca</a:t>
            </a:r>
            <a:r>
              <a:rPr lang="en-US" b="1" baseline="30000">
                <a:solidFill>
                  <a:schemeClr val="bg1"/>
                </a:solidFill>
              </a:rPr>
              <a:t>++</a:t>
            </a:r>
            <a:r>
              <a:rPr lang="en-US" b="1">
                <a:solidFill>
                  <a:schemeClr val="bg1"/>
                </a:solidFill>
              </a:rPr>
              <a:t> &gt; Na</a:t>
            </a:r>
            <a:r>
              <a:rPr lang="en-US" b="1" baseline="30000">
                <a:solidFill>
                  <a:schemeClr val="bg1"/>
                </a:solidFill>
              </a:rPr>
              <a:t>+</a:t>
            </a:r>
            <a:r>
              <a:rPr lang="en-US" b="1">
                <a:solidFill>
                  <a:schemeClr val="bg1"/>
                </a:solidFill>
              </a:rPr>
              <a:t> &gt; Mg</a:t>
            </a:r>
            <a:r>
              <a:rPr lang="en-US" b="1" baseline="30000">
                <a:solidFill>
                  <a:schemeClr val="bg1"/>
                </a:solidFill>
              </a:rPr>
              <a:t>++</a:t>
            </a:r>
          </a:p>
        </p:txBody>
      </p:sp>
      <p:pic>
        <p:nvPicPr>
          <p:cNvPr id="28676"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2057400"/>
            <a:ext cx="9144000" cy="4800600"/>
          </a:xfrm>
        </p:spPr>
        <p:txBody>
          <a:bodyPr/>
          <a:lstStyle/>
          <a:p>
            <a:pPr marL="609600" indent="-609600">
              <a:lnSpc>
                <a:spcPct val="80000"/>
              </a:lnSpc>
            </a:pPr>
            <a:r>
              <a:rPr lang="ar-SA" b="1">
                <a:solidFill>
                  <a:srgbClr val="FF0000"/>
                </a:solidFill>
                <a:effectLst>
                  <a:outerShdw blurRad="38100" dist="38100" dir="2700000" algn="tl">
                    <a:srgbClr val="C0C0C0"/>
                  </a:outerShdw>
                </a:effectLst>
              </a:rPr>
              <a:t>الطعم الحامض </a:t>
            </a:r>
            <a:r>
              <a:rPr lang="en-US" b="1">
                <a:solidFill>
                  <a:srgbClr val="FF0000"/>
                </a:solidFill>
                <a:effectLst>
                  <a:outerShdw blurRad="38100" dist="38100" dir="2700000" algn="tl">
                    <a:srgbClr val="C0C0C0"/>
                  </a:outerShdw>
                </a:effectLst>
              </a:rPr>
              <a:t>Sour Taste</a:t>
            </a:r>
            <a:endParaRPr lang="ar-EG" b="1">
              <a:solidFill>
                <a:srgbClr val="FF0000"/>
              </a:solidFill>
              <a:effectLst>
                <a:outerShdw blurRad="38100" dist="38100" dir="2700000" algn="tl">
                  <a:srgbClr val="C0C0C0"/>
                </a:outerShdw>
              </a:effectLst>
            </a:endParaRPr>
          </a:p>
          <a:p>
            <a:pPr marL="609600" indent="-609600">
              <a:lnSpc>
                <a:spcPct val="80000"/>
              </a:lnSpc>
              <a:buFontTx/>
              <a:buNone/>
            </a:pPr>
            <a:r>
              <a:rPr lang="ar-SA" b="1">
                <a:solidFill>
                  <a:schemeClr val="bg1"/>
                </a:solidFill>
                <a:effectLst>
                  <a:outerShdw blurRad="38100" dist="38100" dir="2700000" algn="tl">
                    <a:srgbClr val="C0C0C0"/>
                  </a:outerShdw>
                </a:effectLst>
              </a:rPr>
              <a:t>لابد من وجود الأحماض في صورة متأينة في المادة الغذائية حتى يستطيع الإنسان الإحساس بالطعم الحامض, والمسئول عن الطعم هو أيون </a:t>
            </a:r>
            <a:r>
              <a:rPr lang="en-US" b="1">
                <a:solidFill>
                  <a:schemeClr val="bg1"/>
                </a:solidFill>
                <a:effectLst>
                  <a:outerShdw blurRad="38100" dist="38100" dir="2700000" algn="tl">
                    <a:srgbClr val="C0C0C0"/>
                  </a:outerShdw>
                </a:effectLst>
              </a:rPr>
              <a:t>(H</a:t>
            </a:r>
            <a:r>
              <a:rPr lang="en-US" b="1" baseline="30000">
                <a:solidFill>
                  <a:schemeClr val="bg1"/>
                </a:solidFill>
                <a:effectLst>
                  <a:outerShdw blurRad="38100" dist="38100" dir="2700000" algn="tl">
                    <a:srgbClr val="C0C0C0"/>
                  </a:outerShdw>
                </a:effectLst>
              </a:rPr>
              <a:t>+</a:t>
            </a:r>
            <a:r>
              <a:rPr lang="en-US" b="1">
                <a:solidFill>
                  <a:schemeClr val="bg1"/>
                </a:solidFill>
                <a:effectLst>
                  <a:outerShdw blurRad="38100" dist="38100" dir="2700000" algn="tl">
                    <a:srgbClr val="C0C0C0"/>
                  </a:outerShdw>
                </a:effectLst>
              </a:rPr>
              <a:t>)</a:t>
            </a:r>
            <a:r>
              <a:rPr lang="ar-SA" b="1">
                <a:solidFill>
                  <a:schemeClr val="bg1"/>
                </a:solidFill>
                <a:effectLst>
                  <a:outerShdw blurRad="38100" dist="38100" dir="2700000" algn="tl">
                    <a:srgbClr val="C0C0C0"/>
                  </a:outerShdw>
                </a:effectLst>
              </a:rPr>
              <a:t> </a:t>
            </a:r>
            <a:endParaRPr lang="ar-EG" b="1">
              <a:solidFill>
                <a:schemeClr val="bg1"/>
              </a:solidFill>
              <a:effectLst>
                <a:outerShdw blurRad="38100" dist="38100" dir="2700000" algn="tl">
                  <a:srgbClr val="C0C0C0"/>
                </a:outerShdw>
              </a:effectLst>
            </a:endParaRPr>
          </a:p>
          <a:p>
            <a:pPr marL="609600" indent="-609600">
              <a:lnSpc>
                <a:spcPct val="80000"/>
              </a:lnSpc>
              <a:buFontTx/>
              <a:buNone/>
            </a:pPr>
            <a:r>
              <a:rPr lang="ar-SA" b="1">
                <a:solidFill>
                  <a:srgbClr val="FF0000"/>
                </a:solidFill>
                <a:effectLst>
                  <a:outerShdw blurRad="38100" dist="38100" dir="2700000" algn="tl">
                    <a:srgbClr val="C0C0C0"/>
                  </a:outerShdw>
                </a:effectLst>
              </a:rPr>
              <a:t>ليس كل الأحماض تُعطي الطعم الحامض</a:t>
            </a:r>
            <a:endParaRPr lang="ar-EG" b="1">
              <a:solidFill>
                <a:srgbClr val="FF0000"/>
              </a:solidFill>
              <a:effectLst>
                <a:outerShdw blurRad="38100" dist="38100" dir="2700000" algn="tl">
                  <a:srgbClr val="C0C0C0"/>
                </a:outerShdw>
              </a:effectLst>
            </a:endParaRPr>
          </a:p>
          <a:p>
            <a:pPr marL="609600" indent="-609600">
              <a:lnSpc>
                <a:spcPct val="80000"/>
              </a:lnSpc>
              <a:buFontTx/>
              <a:buNone/>
            </a:pPr>
            <a:r>
              <a:rPr lang="ar-SA" b="1">
                <a:solidFill>
                  <a:srgbClr val="FFFF00"/>
                </a:solidFill>
                <a:effectLst>
                  <a:outerShdw blurRad="38100" dist="38100" dir="2700000" algn="tl">
                    <a:srgbClr val="C0C0C0"/>
                  </a:outerShdw>
                </a:effectLst>
              </a:rPr>
              <a:t>الأحماض الأمينية</a:t>
            </a:r>
            <a:r>
              <a:rPr lang="ar-SA" b="1">
                <a:solidFill>
                  <a:schemeClr val="bg1"/>
                </a:solidFill>
                <a:effectLst>
                  <a:outerShdw blurRad="38100" dist="38100" dir="2700000" algn="tl">
                    <a:srgbClr val="C0C0C0"/>
                  </a:outerShdw>
                </a:effectLst>
              </a:rPr>
              <a:t> مثل التربتوفان في الصورة </a:t>
            </a:r>
            <a:r>
              <a:rPr lang="en-US" b="1">
                <a:solidFill>
                  <a:schemeClr val="bg1"/>
                </a:solidFill>
                <a:effectLst>
                  <a:outerShdw blurRad="38100" dist="38100" dir="2700000" algn="tl">
                    <a:srgbClr val="C0C0C0"/>
                  </a:outerShdw>
                </a:effectLst>
              </a:rPr>
              <a:t>D</a:t>
            </a:r>
            <a:r>
              <a:rPr lang="ar-SA" b="1">
                <a:solidFill>
                  <a:schemeClr val="bg1"/>
                </a:solidFill>
                <a:effectLst>
                  <a:outerShdw blurRad="38100" dist="38100" dir="2700000" algn="tl">
                    <a:srgbClr val="C0C0C0"/>
                  </a:outerShdw>
                </a:effectLst>
              </a:rPr>
              <a:t> </a:t>
            </a:r>
            <a:r>
              <a:rPr lang="ar-SA" b="1">
                <a:solidFill>
                  <a:srgbClr val="FFFF00"/>
                </a:solidFill>
                <a:effectLst>
                  <a:outerShdw blurRad="38100" dist="38100" dir="2700000" algn="tl">
                    <a:srgbClr val="C0C0C0"/>
                  </a:outerShdw>
                </a:effectLst>
              </a:rPr>
              <a:t>والجليسين</a:t>
            </a:r>
            <a:r>
              <a:rPr lang="ar-SA" b="1">
                <a:solidFill>
                  <a:schemeClr val="bg1"/>
                </a:solidFill>
                <a:effectLst>
                  <a:outerShdw blurRad="38100" dist="38100" dir="2700000" algn="tl">
                    <a:srgbClr val="C0C0C0"/>
                  </a:outerShdw>
                </a:effectLst>
              </a:rPr>
              <a:t> يعطوا الطعم الحلو </a:t>
            </a:r>
            <a:endParaRPr lang="ar-EG" b="1">
              <a:solidFill>
                <a:schemeClr val="bg1"/>
              </a:solidFill>
              <a:effectLst>
                <a:outerShdw blurRad="38100" dist="38100" dir="2700000" algn="tl">
                  <a:srgbClr val="C0C0C0"/>
                </a:outerShdw>
              </a:effectLst>
            </a:endParaRPr>
          </a:p>
          <a:p>
            <a:pPr marL="609600" indent="-609600">
              <a:lnSpc>
                <a:spcPct val="80000"/>
              </a:lnSpc>
              <a:buFontTx/>
              <a:buNone/>
            </a:pPr>
            <a:r>
              <a:rPr lang="ar-SA" b="1">
                <a:solidFill>
                  <a:srgbClr val="FFFF00"/>
                </a:solidFill>
                <a:effectLst>
                  <a:outerShdw blurRad="38100" dist="38100" dir="2700000" algn="tl">
                    <a:srgbClr val="C0C0C0"/>
                  </a:outerShdw>
                </a:effectLst>
              </a:rPr>
              <a:t>حامض الكربونيك</a:t>
            </a:r>
            <a:r>
              <a:rPr lang="ar-SA" b="1">
                <a:solidFill>
                  <a:schemeClr val="bg1"/>
                </a:solidFill>
                <a:effectLst>
                  <a:outerShdw blurRad="38100" dist="38100" dir="2700000" algn="tl">
                    <a:srgbClr val="C0C0C0"/>
                  </a:outerShdw>
                </a:effectLst>
              </a:rPr>
              <a:t> ليس له طعم</a:t>
            </a:r>
            <a:endParaRPr lang="ar-EG" b="1">
              <a:solidFill>
                <a:schemeClr val="bg1"/>
              </a:solidFill>
              <a:effectLst>
                <a:outerShdw blurRad="38100" dist="38100" dir="2700000" algn="tl">
                  <a:srgbClr val="C0C0C0"/>
                </a:outerShdw>
              </a:effectLst>
            </a:endParaRPr>
          </a:p>
          <a:p>
            <a:pPr marL="609600" indent="-609600">
              <a:lnSpc>
                <a:spcPct val="80000"/>
              </a:lnSpc>
              <a:buFontTx/>
              <a:buNone/>
            </a:pPr>
            <a:r>
              <a:rPr lang="ar-SA" b="1">
                <a:solidFill>
                  <a:srgbClr val="FFFF00"/>
                </a:solidFill>
                <a:effectLst>
                  <a:outerShdw blurRad="38100" dist="38100" dir="2700000" algn="tl">
                    <a:srgbClr val="C0C0C0"/>
                  </a:outerShdw>
                </a:effectLst>
              </a:rPr>
              <a:t>الأحماض العضوية</a:t>
            </a:r>
            <a:r>
              <a:rPr lang="ar-SA" b="1">
                <a:solidFill>
                  <a:schemeClr val="bg1"/>
                </a:solidFill>
                <a:effectLst>
                  <a:outerShdw blurRad="38100" dist="38100" dir="2700000" algn="tl">
                    <a:srgbClr val="C0C0C0"/>
                  </a:outerShdw>
                </a:effectLst>
              </a:rPr>
              <a:t> مثل الخليك واللاكتيك فيعطوا طعم حامضي قوي بالمقارنة بالأحماض المعدنية.</a:t>
            </a:r>
            <a:endParaRPr lang="en-US" b="1">
              <a:solidFill>
                <a:schemeClr val="bg1"/>
              </a:solidFill>
              <a:effectLst>
                <a:outerShdw blurRad="38100" dist="38100" dir="2700000" algn="tl">
                  <a:srgbClr val="C0C0C0"/>
                </a:outerShdw>
              </a:effectLst>
            </a:endParaRPr>
          </a:p>
        </p:txBody>
      </p:sp>
      <p:pic>
        <p:nvPicPr>
          <p:cNvPr id="29700"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2411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6858000" y="0"/>
            <a:ext cx="2286000"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ar-SA" sz="7200" b="1">
                <a:solidFill>
                  <a:srgbClr val="FF0000"/>
                </a:solidFill>
                <a:effectLst>
                  <a:outerShdw blurRad="38100" dist="38100" dir="2700000" algn="tl">
                    <a:srgbClr val="C0C0C0"/>
                  </a:outerShdw>
                </a:effectLst>
              </a:rPr>
              <a:t>تعريف الغذاء</a:t>
            </a:r>
            <a:endParaRPr lang="en-US" sz="7200">
              <a:solidFill>
                <a:srgbClr val="FF0000"/>
              </a:solidFill>
              <a:effectLst>
                <a:outerShdw blurRad="38100" dist="38100" dir="2700000" algn="tl">
                  <a:srgbClr val="C0C0C0"/>
                </a:outerShdw>
              </a:effectLst>
            </a:endParaRPr>
          </a:p>
        </p:txBody>
      </p:sp>
      <p:sp>
        <p:nvSpPr>
          <p:cNvPr id="5123" name="Rectangle 3"/>
          <p:cNvSpPr>
            <a:spLocks noGrp="1" noChangeArrowheads="1"/>
          </p:cNvSpPr>
          <p:nvPr>
            <p:ph type="body" idx="1"/>
          </p:nvPr>
        </p:nvSpPr>
        <p:spPr>
          <a:xfrm>
            <a:off x="0" y="1981200"/>
            <a:ext cx="9144000" cy="4572000"/>
          </a:xfrm>
        </p:spPr>
        <p:txBody>
          <a:bodyPr/>
          <a:lstStyle/>
          <a:p>
            <a:r>
              <a:rPr lang="ar-SA" b="1">
                <a:solidFill>
                  <a:srgbClr val="FFFF00"/>
                </a:solidFill>
                <a:effectLst>
                  <a:outerShdw blurRad="38100" dist="38100" dir="2700000" algn="tl">
                    <a:srgbClr val="C0C0C0"/>
                  </a:outerShdw>
                </a:effectLst>
              </a:rPr>
              <a:t>الغذاء</a:t>
            </a:r>
            <a:r>
              <a:rPr lang="ar-SA" b="1">
                <a:solidFill>
                  <a:schemeClr val="bg1"/>
                </a:solidFill>
              </a:rPr>
              <a:t> </a:t>
            </a:r>
            <a:r>
              <a:rPr lang="ar-EG" b="1">
                <a:solidFill>
                  <a:schemeClr val="bg1"/>
                </a:solidFill>
              </a:rPr>
              <a:t>”</a:t>
            </a:r>
            <a:r>
              <a:rPr lang="ar-SA" b="1">
                <a:solidFill>
                  <a:schemeClr val="bg1"/>
                </a:solidFill>
              </a:rPr>
              <a:t>هو كل مادة لها طعم مقبول وسهلة المضغ والهضم والإمتصاص في الدم</a:t>
            </a:r>
            <a:r>
              <a:rPr lang="ar-EG" b="1">
                <a:solidFill>
                  <a:schemeClr val="bg1"/>
                </a:solidFill>
              </a:rPr>
              <a:t>“</a:t>
            </a:r>
          </a:p>
          <a:p>
            <a:r>
              <a:rPr lang="ar-SA" b="1">
                <a:solidFill>
                  <a:schemeClr val="bg1"/>
                </a:solidFill>
              </a:rPr>
              <a:t>بتعريف آخر </a:t>
            </a:r>
            <a:r>
              <a:rPr lang="ar-SA" b="1">
                <a:solidFill>
                  <a:srgbClr val="FFFF00"/>
                </a:solidFill>
              </a:rPr>
              <a:t>هو كل ما يدخل الجسم ويمده بالعناصر الغذائية.</a:t>
            </a:r>
            <a:endParaRPr lang="ar-EG" b="1">
              <a:solidFill>
                <a:srgbClr val="FFFF00"/>
              </a:solidFill>
            </a:endParaRPr>
          </a:p>
          <a:p>
            <a:r>
              <a:rPr lang="ar-SA" b="1">
                <a:solidFill>
                  <a:schemeClr val="bg1"/>
                </a:solidFill>
              </a:rPr>
              <a:t>لابد من توازن الغذاء لكي يمد الإنسان بإحتياجاته من </a:t>
            </a:r>
            <a:r>
              <a:rPr lang="ar-SA" b="1">
                <a:solidFill>
                  <a:srgbClr val="FFFF00"/>
                </a:solidFill>
              </a:rPr>
              <a:t>الكربوهيدرات والدهون والبروتينات والأملاح والفيتامينات والإنزيمات</a:t>
            </a:r>
          </a:p>
          <a:p>
            <a:r>
              <a:rPr lang="ar-SA" b="1">
                <a:solidFill>
                  <a:schemeClr val="bg1"/>
                </a:solidFill>
              </a:rPr>
              <a:t>الغذاء إما أن يكون في </a:t>
            </a:r>
            <a:r>
              <a:rPr lang="ar-SA" b="1">
                <a:solidFill>
                  <a:srgbClr val="FFFF00"/>
                </a:solidFill>
              </a:rPr>
              <a:t>صورة طبيعية</a:t>
            </a:r>
            <a:r>
              <a:rPr lang="ar-SA" b="1">
                <a:solidFill>
                  <a:schemeClr val="bg1"/>
                </a:solidFill>
              </a:rPr>
              <a:t> (من الحقل) أو في </a:t>
            </a:r>
            <a:r>
              <a:rPr lang="ar-SA" b="1">
                <a:solidFill>
                  <a:srgbClr val="FFFF00"/>
                </a:solidFill>
              </a:rPr>
              <a:t>صورة مُعدة بالمنزل</a:t>
            </a:r>
            <a:r>
              <a:rPr lang="ar-SA" b="1">
                <a:solidFill>
                  <a:schemeClr val="bg1"/>
                </a:solidFill>
              </a:rPr>
              <a:t> أو في </a:t>
            </a:r>
            <a:r>
              <a:rPr lang="ar-SA" b="1">
                <a:solidFill>
                  <a:srgbClr val="FFFF00"/>
                </a:solidFill>
              </a:rPr>
              <a:t>صورة مُصنعة</a:t>
            </a:r>
            <a:r>
              <a:rPr lang="ar-SA" b="1">
                <a:solidFill>
                  <a:schemeClr val="bg1"/>
                </a:solidFill>
              </a:rPr>
              <a:t> سواء صلبة أو سائلة.</a:t>
            </a:r>
            <a:endParaRPr lang="en-US" b="1">
              <a:solidFill>
                <a:schemeClr val="bg1"/>
              </a:solidFill>
            </a:endParaRPr>
          </a:p>
        </p:txBody>
      </p:sp>
      <p:pic>
        <p:nvPicPr>
          <p:cNvPr id="5124"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21209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6705600" y="0"/>
            <a:ext cx="2438400" cy="202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304800"/>
            <a:ext cx="9144000" cy="4343400"/>
          </a:xfrm>
        </p:spPr>
        <p:txBody>
          <a:bodyPr/>
          <a:lstStyle/>
          <a:p>
            <a:pPr marL="609600" indent="-609600">
              <a:lnSpc>
                <a:spcPct val="90000"/>
              </a:lnSpc>
            </a:pPr>
            <a:r>
              <a:rPr lang="ar-SA" b="1">
                <a:solidFill>
                  <a:srgbClr val="FF0000"/>
                </a:solidFill>
              </a:rPr>
              <a:t>الطعم المر </a:t>
            </a:r>
            <a:r>
              <a:rPr lang="en-US" b="1">
                <a:solidFill>
                  <a:srgbClr val="FF0000"/>
                </a:solidFill>
              </a:rPr>
              <a:t>Bitter Taste</a:t>
            </a:r>
            <a:r>
              <a:rPr lang="ar-SA" b="1">
                <a:solidFill>
                  <a:srgbClr val="FF0000"/>
                </a:solidFill>
              </a:rPr>
              <a:t> :</a:t>
            </a:r>
            <a:r>
              <a:rPr lang="ar-SA" b="1">
                <a:solidFill>
                  <a:schemeClr val="bg1"/>
                </a:solidFill>
              </a:rPr>
              <a:t> هناك عديد من المركبات العضوية والغير عضوية التي تعطي الطعم المر في الأغذية </a:t>
            </a:r>
            <a:r>
              <a:rPr lang="ar-SA" b="1">
                <a:solidFill>
                  <a:srgbClr val="FF0000"/>
                </a:solidFill>
              </a:rPr>
              <a:t>وكمثال:</a:t>
            </a:r>
          </a:p>
          <a:p>
            <a:pPr marL="609600" indent="-609600">
              <a:lnSpc>
                <a:spcPct val="90000"/>
              </a:lnSpc>
            </a:pPr>
            <a:r>
              <a:rPr lang="ar-SA" b="1">
                <a:solidFill>
                  <a:srgbClr val="FF0000"/>
                </a:solidFill>
              </a:rPr>
              <a:t>النارنجين</a:t>
            </a:r>
            <a:r>
              <a:rPr lang="ar-SA" b="1">
                <a:solidFill>
                  <a:schemeClr val="bg1"/>
                </a:solidFill>
              </a:rPr>
              <a:t> في ثمار النارنج.</a:t>
            </a:r>
          </a:p>
          <a:p>
            <a:pPr marL="609600" indent="-609600">
              <a:lnSpc>
                <a:spcPct val="90000"/>
              </a:lnSpc>
            </a:pPr>
            <a:r>
              <a:rPr lang="ar-SA" b="1">
                <a:solidFill>
                  <a:srgbClr val="FF0000"/>
                </a:solidFill>
              </a:rPr>
              <a:t>الكينون</a:t>
            </a:r>
            <a:r>
              <a:rPr lang="ar-SA" b="1">
                <a:solidFill>
                  <a:schemeClr val="bg1"/>
                </a:solidFill>
              </a:rPr>
              <a:t> في الأسماك المدخنة.</a:t>
            </a:r>
          </a:p>
          <a:p>
            <a:pPr marL="609600" indent="-609600">
              <a:lnSpc>
                <a:spcPct val="90000"/>
              </a:lnSpc>
            </a:pPr>
            <a:r>
              <a:rPr lang="ar-SA" b="1">
                <a:solidFill>
                  <a:srgbClr val="FF0000"/>
                </a:solidFill>
              </a:rPr>
              <a:t>الكافيين</a:t>
            </a:r>
            <a:r>
              <a:rPr lang="ar-SA" b="1">
                <a:solidFill>
                  <a:schemeClr val="bg1"/>
                </a:solidFill>
              </a:rPr>
              <a:t> في القهوة والشاي.</a:t>
            </a:r>
          </a:p>
          <a:p>
            <a:pPr marL="609600" indent="-609600">
              <a:lnSpc>
                <a:spcPct val="90000"/>
              </a:lnSpc>
            </a:pPr>
            <a:r>
              <a:rPr lang="ar-SA" b="1">
                <a:solidFill>
                  <a:srgbClr val="FF0000"/>
                </a:solidFill>
              </a:rPr>
              <a:t>أيوديد البوتاسيوم وكبريتات المغنسيوم</a:t>
            </a:r>
            <a:r>
              <a:rPr lang="ar-SA" b="1">
                <a:solidFill>
                  <a:schemeClr val="bg1"/>
                </a:solidFill>
              </a:rPr>
              <a:t> مركبات غير عضوية مسئولة عن الطعم المر.</a:t>
            </a:r>
            <a:endParaRPr lang="en-US" b="1">
              <a:solidFill>
                <a:schemeClr val="bg1"/>
              </a:solidFill>
            </a:endParaRPr>
          </a:p>
        </p:txBody>
      </p:sp>
      <p:pic>
        <p:nvPicPr>
          <p:cNvPr id="30724"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31813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5"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6019800" y="4267200"/>
            <a:ext cx="31242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67000" y="274638"/>
            <a:ext cx="4876800" cy="1143000"/>
          </a:xfrm>
        </p:spPr>
        <p:txBody>
          <a:bodyPr/>
          <a:lstStyle/>
          <a:p>
            <a:r>
              <a:rPr lang="ar-SA" b="1">
                <a:solidFill>
                  <a:srgbClr val="FF0000"/>
                </a:solidFill>
                <a:effectLst>
                  <a:outerShdw blurRad="38100" dist="38100" dir="2700000" algn="tl">
                    <a:srgbClr val="C0C0C0"/>
                  </a:outerShdw>
                </a:effectLst>
              </a:rPr>
              <a:t>طعوم غير أساسية:</a:t>
            </a:r>
            <a:endParaRPr lang="en-US" b="1">
              <a:solidFill>
                <a:srgbClr val="FF0000"/>
              </a:solidFill>
              <a:effectLst>
                <a:outerShdw blurRad="38100" dist="38100" dir="2700000" algn="tl">
                  <a:srgbClr val="C0C0C0"/>
                </a:outerShdw>
              </a:effectLst>
            </a:endParaRPr>
          </a:p>
        </p:txBody>
      </p:sp>
      <p:sp>
        <p:nvSpPr>
          <p:cNvPr id="31747" name="Rectangle 3"/>
          <p:cNvSpPr>
            <a:spLocks noGrp="1" noChangeArrowheads="1"/>
          </p:cNvSpPr>
          <p:nvPr>
            <p:ph type="body" idx="1"/>
          </p:nvPr>
        </p:nvSpPr>
        <p:spPr>
          <a:xfrm>
            <a:off x="457200" y="1600200"/>
            <a:ext cx="8229600" cy="3352800"/>
          </a:xfrm>
        </p:spPr>
        <p:txBody>
          <a:bodyPr/>
          <a:lstStyle/>
          <a:p>
            <a:r>
              <a:rPr lang="ar-SA" b="1">
                <a:solidFill>
                  <a:srgbClr val="FF0000"/>
                </a:solidFill>
                <a:effectLst>
                  <a:outerShdw blurRad="38100" dist="38100" dir="2700000" algn="tl">
                    <a:srgbClr val="C0C0C0"/>
                  </a:outerShdw>
                </a:effectLst>
              </a:rPr>
              <a:t>الطعم المعدني:</a:t>
            </a:r>
            <a:r>
              <a:rPr lang="ar-SA" b="1">
                <a:effectLst>
                  <a:outerShdw blurRad="38100" dist="38100" dir="2700000" algn="tl">
                    <a:srgbClr val="C0C0C0"/>
                  </a:outerShdw>
                </a:effectLst>
              </a:rPr>
              <a:t> </a:t>
            </a:r>
            <a:r>
              <a:rPr lang="ar-SA" b="1">
                <a:solidFill>
                  <a:schemeClr val="bg1"/>
                </a:solidFill>
                <a:effectLst>
                  <a:outerShdw blurRad="38100" dist="38100" dir="2700000" algn="tl">
                    <a:srgbClr val="C0C0C0"/>
                  </a:outerShdw>
                </a:effectLst>
              </a:rPr>
              <a:t>يرجع وجود هذا الطعم لوجود معادن مثل </a:t>
            </a:r>
            <a:r>
              <a:rPr lang="ar-SA" b="1">
                <a:solidFill>
                  <a:srgbClr val="FF0000"/>
                </a:solidFill>
                <a:effectLst>
                  <a:outerShdw blurRad="38100" dist="38100" dir="2700000" algn="tl">
                    <a:srgbClr val="C0C0C0"/>
                  </a:outerShdw>
                </a:effectLst>
              </a:rPr>
              <a:t>الحديد والنحاس</a:t>
            </a:r>
            <a:r>
              <a:rPr lang="ar-SA" b="1">
                <a:solidFill>
                  <a:schemeClr val="bg1"/>
                </a:solidFill>
                <a:effectLst>
                  <a:outerShdw blurRad="38100" dist="38100" dir="2700000" algn="tl">
                    <a:srgbClr val="C0C0C0"/>
                  </a:outerShdw>
                </a:effectLst>
              </a:rPr>
              <a:t> كملوثات للغذاء نتيجة التلامس أو التفاعل مع المادة الغذائية ورغم عدم وجود آلية لمعرفة كيفية إحساس اللسان بهذا الطعم إلا أنه يمكن الإحساس به علي مساحة كبيرة من اللسان.</a:t>
            </a:r>
          </a:p>
          <a:p>
            <a:r>
              <a:rPr lang="ar-SA" b="1">
                <a:solidFill>
                  <a:srgbClr val="FF0000"/>
                </a:solidFill>
                <a:effectLst>
                  <a:outerShdw blurRad="38100" dist="38100" dir="2700000" algn="tl">
                    <a:srgbClr val="C0C0C0"/>
                  </a:outerShdw>
                </a:effectLst>
              </a:rPr>
              <a:t>الطعم الصابوني والمُتزنخ</a:t>
            </a:r>
            <a:r>
              <a:rPr lang="ar-SA" b="1">
                <a:effectLst>
                  <a:outerShdw blurRad="38100" dist="38100" dir="2700000" algn="tl">
                    <a:srgbClr val="C0C0C0"/>
                  </a:outerShdw>
                </a:effectLst>
              </a:rPr>
              <a:t> </a:t>
            </a:r>
            <a:r>
              <a:rPr lang="ar-SA" b="1">
                <a:solidFill>
                  <a:schemeClr val="bg1"/>
                </a:solidFill>
                <a:effectLst>
                  <a:outerShdw blurRad="38100" dist="38100" dir="2700000" algn="tl">
                    <a:srgbClr val="C0C0C0"/>
                  </a:outerShdw>
                </a:effectLst>
              </a:rPr>
              <a:t>طعوم غير أساسية أيضاً.</a:t>
            </a:r>
            <a:endParaRPr lang="en-US" b="1">
              <a:solidFill>
                <a:schemeClr val="bg1"/>
              </a:solidFill>
              <a:effectLst>
                <a:outerShdw blurRad="38100" dist="38100" dir="2700000" algn="tl">
                  <a:srgbClr val="C0C0C0"/>
                </a:outerShdw>
              </a:effectLst>
            </a:endParaRPr>
          </a:p>
        </p:txBody>
      </p:sp>
      <p:pic>
        <p:nvPicPr>
          <p:cNvPr id="31748"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21209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6553200" y="4710113"/>
            <a:ext cx="2590800" cy="2147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715963"/>
          </a:xfrm>
        </p:spPr>
        <p:txBody>
          <a:bodyPr/>
          <a:lstStyle/>
          <a:p>
            <a:r>
              <a:rPr lang="ar-SA" sz="3600" b="1">
                <a:solidFill>
                  <a:srgbClr val="FF0000"/>
                </a:solidFill>
              </a:rPr>
              <a:t>هناك تأثيرات وليست طعوم تؤثر علي الإحساس بالطعم منها:</a:t>
            </a:r>
            <a:endParaRPr lang="en-US" sz="3600" b="1">
              <a:solidFill>
                <a:srgbClr val="FF0000"/>
              </a:solidFill>
            </a:endParaRPr>
          </a:p>
        </p:txBody>
      </p:sp>
      <p:sp>
        <p:nvSpPr>
          <p:cNvPr id="32771" name="Rectangle 3"/>
          <p:cNvSpPr>
            <a:spLocks noGrp="1" noChangeArrowheads="1"/>
          </p:cNvSpPr>
          <p:nvPr>
            <p:ph type="body" idx="1"/>
          </p:nvPr>
        </p:nvSpPr>
        <p:spPr>
          <a:xfrm>
            <a:off x="685800" y="1066800"/>
            <a:ext cx="8229600" cy="4525963"/>
          </a:xfrm>
        </p:spPr>
        <p:txBody>
          <a:bodyPr/>
          <a:lstStyle/>
          <a:p>
            <a:r>
              <a:rPr lang="ar-SA" b="1">
                <a:solidFill>
                  <a:srgbClr val="FFFF00"/>
                </a:solidFill>
              </a:rPr>
              <a:t>الإحساس بالتأثير القلوي</a:t>
            </a:r>
            <a:r>
              <a:rPr lang="ar-SA" b="1">
                <a:solidFill>
                  <a:schemeClr val="bg1"/>
                </a:solidFill>
              </a:rPr>
              <a:t> ويرجع إلي أيونات الهيدروكسيل ويحدث تهيج في نهاية الأعصاب العامة في الفم.</a:t>
            </a:r>
          </a:p>
          <a:p>
            <a:r>
              <a:rPr lang="ar-SA" b="1">
                <a:solidFill>
                  <a:srgbClr val="FFFF00"/>
                </a:solidFill>
              </a:rPr>
              <a:t>الإحساس بالبرودة</a:t>
            </a:r>
            <a:r>
              <a:rPr lang="ar-SA" b="1">
                <a:solidFill>
                  <a:schemeClr val="bg1"/>
                </a:solidFill>
              </a:rPr>
              <a:t> ويحدث عند تناول المانتول </a:t>
            </a:r>
            <a:r>
              <a:rPr lang="en-US" b="1">
                <a:solidFill>
                  <a:schemeClr val="bg1"/>
                </a:solidFill>
              </a:rPr>
              <a:t>Menthol</a:t>
            </a:r>
            <a:r>
              <a:rPr lang="ar-SA" b="1">
                <a:solidFill>
                  <a:schemeClr val="bg1"/>
                </a:solidFill>
              </a:rPr>
              <a:t> مثل </a:t>
            </a:r>
            <a:r>
              <a:rPr lang="ar-SA" b="1" u="sng">
                <a:solidFill>
                  <a:schemeClr val="bg1"/>
                </a:solidFill>
              </a:rPr>
              <a:t>النعناع</a:t>
            </a:r>
            <a:r>
              <a:rPr lang="ar-SA" b="1">
                <a:solidFill>
                  <a:schemeClr val="bg1"/>
                </a:solidFill>
              </a:rPr>
              <a:t>.</a:t>
            </a:r>
          </a:p>
          <a:p>
            <a:r>
              <a:rPr lang="ar-SA" b="1">
                <a:solidFill>
                  <a:srgbClr val="FFFF00"/>
                </a:solidFill>
              </a:rPr>
              <a:t>الإحساس بالحرافة </a:t>
            </a:r>
            <a:r>
              <a:rPr lang="en-US" b="1">
                <a:solidFill>
                  <a:srgbClr val="FFFF00"/>
                </a:solidFill>
              </a:rPr>
              <a:t>Hotness</a:t>
            </a:r>
            <a:r>
              <a:rPr lang="ar-SA" b="1">
                <a:solidFill>
                  <a:schemeClr val="bg1"/>
                </a:solidFill>
              </a:rPr>
              <a:t> عند تناول الأغذية الحريفة مثل </a:t>
            </a:r>
            <a:r>
              <a:rPr lang="ar-SA" b="1" u="sng">
                <a:solidFill>
                  <a:schemeClr val="bg1"/>
                </a:solidFill>
              </a:rPr>
              <a:t>الفلفل</a:t>
            </a:r>
            <a:r>
              <a:rPr lang="ar-SA" b="1">
                <a:solidFill>
                  <a:schemeClr val="bg1"/>
                </a:solidFill>
              </a:rPr>
              <a:t>.</a:t>
            </a:r>
          </a:p>
          <a:p>
            <a:r>
              <a:rPr lang="ar-SA" b="1">
                <a:solidFill>
                  <a:srgbClr val="FFFF00"/>
                </a:solidFill>
              </a:rPr>
              <a:t>الإحساس بالتأثير القابض</a:t>
            </a:r>
            <a:r>
              <a:rPr lang="ar-SA" b="1">
                <a:solidFill>
                  <a:schemeClr val="bg1"/>
                </a:solidFill>
              </a:rPr>
              <a:t> وذلك عند تناول أغذية بها مركب </a:t>
            </a:r>
            <a:r>
              <a:rPr lang="ar-SA" b="1" u="sng">
                <a:solidFill>
                  <a:schemeClr val="bg1"/>
                </a:solidFill>
              </a:rPr>
              <a:t>التانينات مثل الشاي والقهوة.</a:t>
            </a:r>
            <a:endParaRPr lang="en-US" b="1" u="sng">
              <a:solidFill>
                <a:schemeClr val="bg1"/>
              </a:solidFill>
            </a:endParaRPr>
          </a:p>
        </p:txBody>
      </p:sp>
      <p:pic>
        <p:nvPicPr>
          <p:cNvPr id="32772"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0" y="2057400"/>
            <a:ext cx="9144000" cy="5029200"/>
          </a:xfrm>
        </p:spPr>
        <p:txBody>
          <a:bodyPr/>
          <a:lstStyle/>
          <a:p>
            <a:pPr>
              <a:lnSpc>
                <a:spcPct val="80000"/>
              </a:lnSpc>
            </a:pPr>
            <a:r>
              <a:rPr lang="ar-SA" sz="2800" b="1">
                <a:solidFill>
                  <a:srgbClr val="FFFF00"/>
                </a:solidFill>
                <a:effectLst>
                  <a:outerShdw blurRad="38100" dist="38100" dir="2700000" algn="tl">
                    <a:srgbClr val="C0C0C0"/>
                  </a:outerShdw>
                </a:effectLst>
              </a:rPr>
              <a:t>تركيز المُركبات المسئولة عن الطعم:</a:t>
            </a:r>
            <a:r>
              <a:rPr lang="ar-SA" sz="2800" b="1">
                <a:solidFill>
                  <a:schemeClr val="bg1"/>
                </a:solidFill>
                <a:effectLst>
                  <a:outerShdw blurRad="38100" dist="38100" dir="2700000" algn="tl">
                    <a:srgbClr val="C0C0C0"/>
                  </a:outerShdw>
                </a:effectLst>
              </a:rPr>
              <a:t> لابد من توافر المركبات المسئولة عن الطعم بتركيز مُعين لكي يحس الإنسان بهذا الطعم ويختلف هذا التركيز من مادة لأخري ومن مُركب لآخر</a:t>
            </a:r>
          </a:p>
          <a:p>
            <a:pPr>
              <a:lnSpc>
                <a:spcPct val="80000"/>
              </a:lnSpc>
            </a:pPr>
            <a:r>
              <a:rPr lang="ar-SA" sz="2800" b="1">
                <a:solidFill>
                  <a:srgbClr val="FFFF00"/>
                </a:solidFill>
                <a:effectLst>
                  <a:outerShdw blurRad="38100" dist="38100" dir="2700000" algn="tl">
                    <a:srgbClr val="C0C0C0"/>
                  </a:outerShdw>
                </a:effectLst>
              </a:rPr>
              <a:t>تركيب المركبات المسئولة عن الطعم :</a:t>
            </a:r>
            <a:r>
              <a:rPr lang="ar-SA" sz="2800" b="1">
                <a:solidFill>
                  <a:schemeClr val="bg1"/>
                </a:solidFill>
                <a:effectLst>
                  <a:outerShdw blurRad="38100" dist="38100" dir="2700000" algn="tl">
                    <a:srgbClr val="C0C0C0"/>
                  </a:outerShdw>
                </a:effectLst>
              </a:rPr>
              <a:t> التغيرات في البناء التركيبي للمركبات المسئولة عن الطعم الحلو يمكن أن تحولها من الطعم الحلو للطعم المر أو عديم الطعم أيضاً التوزيع الفراغي لبعض الأحماض الأمينية من </a:t>
            </a:r>
            <a:r>
              <a:rPr lang="en-US" sz="2800" b="1">
                <a:solidFill>
                  <a:schemeClr val="bg1"/>
                </a:solidFill>
                <a:effectLst>
                  <a:outerShdw blurRad="38100" dist="38100" dir="2700000" algn="tl">
                    <a:srgbClr val="C0C0C0"/>
                  </a:outerShdw>
                </a:effectLst>
              </a:rPr>
              <a:t>D</a:t>
            </a:r>
            <a:r>
              <a:rPr lang="ar-SA" sz="2800" b="1">
                <a:solidFill>
                  <a:schemeClr val="bg1"/>
                </a:solidFill>
                <a:effectLst>
                  <a:outerShdw blurRad="38100" dist="38100" dir="2700000" algn="tl">
                    <a:srgbClr val="C0C0C0"/>
                  </a:outerShdw>
                </a:effectLst>
              </a:rPr>
              <a:t> إلي </a:t>
            </a:r>
            <a:r>
              <a:rPr lang="en-US" sz="2800" b="1">
                <a:solidFill>
                  <a:schemeClr val="bg1"/>
                </a:solidFill>
                <a:effectLst>
                  <a:outerShdw blurRad="38100" dist="38100" dir="2700000" algn="tl">
                    <a:srgbClr val="C0C0C0"/>
                  </a:outerShdw>
                </a:effectLst>
              </a:rPr>
              <a:t>L</a:t>
            </a:r>
            <a:r>
              <a:rPr lang="ar-SA" sz="2800" b="1">
                <a:solidFill>
                  <a:schemeClr val="bg1"/>
                </a:solidFill>
                <a:effectLst>
                  <a:outerShdw blurRad="38100" dist="38100" dir="2700000" algn="tl">
                    <a:srgbClr val="C0C0C0"/>
                  </a:outerShdw>
                </a:effectLst>
              </a:rPr>
              <a:t> والعكس تؤدي إلي تغير في طعم هذه الأحماض ومثال ذلك الطعم الحلو للأحماض الأمينية الأيزوليوسين والتربتوفان في الصورة </a:t>
            </a:r>
            <a:r>
              <a:rPr lang="en-US" sz="2800" b="1">
                <a:solidFill>
                  <a:schemeClr val="bg1"/>
                </a:solidFill>
                <a:effectLst>
                  <a:outerShdw blurRad="38100" dist="38100" dir="2700000" algn="tl">
                    <a:srgbClr val="C0C0C0"/>
                  </a:outerShdw>
                </a:effectLst>
              </a:rPr>
              <a:t>D</a:t>
            </a:r>
            <a:r>
              <a:rPr lang="ar-SA" sz="2800" b="1">
                <a:solidFill>
                  <a:schemeClr val="bg1"/>
                </a:solidFill>
                <a:effectLst>
                  <a:outerShdw blurRad="38100" dist="38100" dir="2700000" algn="tl">
                    <a:srgbClr val="C0C0C0"/>
                  </a:outerShdw>
                </a:effectLst>
              </a:rPr>
              <a:t> بينما في الصورة </a:t>
            </a:r>
            <a:r>
              <a:rPr lang="en-US" sz="2800" b="1">
                <a:solidFill>
                  <a:schemeClr val="bg1"/>
                </a:solidFill>
                <a:effectLst>
                  <a:outerShdw blurRad="38100" dist="38100" dir="2700000" algn="tl">
                    <a:srgbClr val="C0C0C0"/>
                  </a:outerShdw>
                </a:effectLst>
              </a:rPr>
              <a:t>L</a:t>
            </a:r>
            <a:r>
              <a:rPr lang="ar-SA" sz="2800" b="1">
                <a:solidFill>
                  <a:schemeClr val="bg1"/>
                </a:solidFill>
                <a:effectLst>
                  <a:outerShdw blurRad="38100" dist="38100" dir="2700000" algn="tl">
                    <a:srgbClr val="C0C0C0"/>
                  </a:outerShdw>
                </a:effectLst>
              </a:rPr>
              <a:t> تكون ذات طعم مر.</a:t>
            </a:r>
          </a:p>
          <a:p>
            <a:pPr>
              <a:lnSpc>
                <a:spcPct val="80000"/>
              </a:lnSpc>
            </a:pPr>
            <a:r>
              <a:rPr lang="ar-SA" sz="2800" b="1">
                <a:solidFill>
                  <a:srgbClr val="FFFF00"/>
                </a:solidFill>
                <a:effectLst>
                  <a:outerShdw blurRad="38100" dist="38100" dir="2700000" algn="tl">
                    <a:srgbClr val="C0C0C0"/>
                  </a:outerShdw>
                </a:effectLst>
              </a:rPr>
              <a:t>التداخل في الطعوم :</a:t>
            </a:r>
            <a:r>
              <a:rPr lang="ar-SA" sz="2800" b="1">
                <a:solidFill>
                  <a:schemeClr val="bg1"/>
                </a:solidFill>
                <a:effectLst>
                  <a:outerShdw blurRad="38100" dist="38100" dir="2700000" algn="tl">
                    <a:srgbClr val="C0C0C0"/>
                  </a:outerShdw>
                </a:effectLst>
              </a:rPr>
              <a:t> معظم الأغذية تحتوي علي أكثر من طعم وغالباً يحدث تداخل بين هذه الطعوم وبعضها فالملح في الغذاء يُخفض الإحساس بالطعم الحلو والحامض, وأيضاً يحدث تداخل بين الطعم الحلو والحامض وخاصة في الموالح.</a:t>
            </a:r>
          </a:p>
        </p:txBody>
      </p:sp>
      <p:pic>
        <p:nvPicPr>
          <p:cNvPr id="33796"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3797" name="Rectangle 5"/>
          <p:cNvSpPr>
            <a:spLocks noChangeArrowheads="1"/>
          </p:cNvSpPr>
          <p:nvPr/>
        </p:nvSpPr>
        <p:spPr bwMode="auto">
          <a:xfrm>
            <a:off x="1828800" y="228600"/>
            <a:ext cx="731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ar-SA" sz="4000">
                <a:solidFill>
                  <a:srgbClr val="FF0000"/>
                </a:solidFill>
                <a:effectLst>
                  <a:outerShdw blurRad="38100" dist="38100" dir="2700000" algn="tl">
                    <a:srgbClr val="C0C0C0"/>
                  </a:outerShdw>
                </a:effectLst>
              </a:rPr>
              <a:t>العوامل التي تؤثر علي الإحساس بالطُعوم:</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0" y="1981200"/>
            <a:ext cx="9144000" cy="4876800"/>
          </a:xfrm>
        </p:spPr>
        <p:txBody>
          <a:bodyPr/>
          <a:lstStyle/>
          <a:p>
            <a:r>
              <a:rPr lang="ar-SA" sz="2800" b="1">
                <a:solidFill>
                  <a:srgbClr val="FF0000"/>
                </a:solidFill>
                <a:effectLst>
                  <a:outerShdw blurRad="38100" dist="38100" dir="2700000" algn="tl">
                    <a:srgbClr val="C0C0C0"/>
                  </a:outerShdw>
                </a:effectLst>
              </a:rPr>
              <a:t>درجة حرارة المادة الغذائية :</a:t>
            </a:r>
            <a:r>
              <a:rPr lang="ar-SA" sz="2800" b="1">
                <a:solidFill>
                  <a:schemeClr val="bg1"/>
                </a:solidFill>
                <a:effectLst>
                  <a:outerShdw blurRad="38100" dist="38100" dir="2700000" algn="tl">
                    <a:srgbClr val="C0C0C0"/>
                  </a:outerShdw>
                </a:effectLst>
              </a:rPr>
              <a:t> إرتفاع درجة الحرارة للغذاء تقلل من الإحساس بالطعم المالح والمر ويزيد الإحساس بالطعم الحلو بينما لا يؤثر علي الطعم الحامض.</a:t>
            </a:r>
          </a:p>
          <a:p>
            <a:r>
              <a:rPr lang="ar-SA" sz="2800" b="1">
                <a:solidFill>
                  <a:srgbClr val="FF0000"/>
                </a:solidFill>
                <a:effectLst>
                  <a:outerShdw blurRad="38100" dist="38100" dir="2700000" algn="tl">
                    <a:srgbClr val="C0C0C0"/>
                  </a:outerShdw>
                </a:effectLst>
              </a:rPr>
              <a:t>عمر الإنسان وجنسه :</a:t>
            </a:r>
            <a:r>
              <a:rPr lang="ar-SA" sz="2800" b="1">
                <a:solidFill>
                  <a:schemeClr val="bg1"/>
                </a:solidFill>
                <a:effectLst>
                  <a:outerShdw blurRad="38100" dist="38100" dir="2700000" algn="tl">
                    <a:srgbClr val="C0C0C0"/>
                  </a:outerShdw>
                </a:effectLst>
              </a:rPr>
              <a:t> الإنسان بعد بلوغه الخمسين يقل إحساسه بالطعم والطفل لا يمكنه تمييز طعوم الأغذية إلا بعد بلوغه 35 – 40 يوم بعدها يميز الطعم المالح, والمرأة لها حساسية أكبر من الرجل بالإحساس بالطعم الحلو والمالح والرجل أكثر حساسية للطعم الحامض.</a:t>
            </a:r>
          </a:p>
          <a:p>
            <a:r>
              <a:rPr lang="ar-SA" sz="2800" b="1">
                <a:solidFill>
                  <a:srgbClr val="FF0000"/>
                </a:solidFill>
                <a:effectLst>
                  <a:outerShdw blurRad="38100" dist="38100" dir="2700000" algn="tl">
                    <a:srgbClr val="C0C0C0"/>
                  </a:outerShdw>
                </a:effectLst>
              </a:rPr>
              <a:t>النوم والجوع :</a:t>
            </a:r>
            <a:r>
              <a:rPr lang="ar-SA" sz="2800" b="1">
                <a:solidFill>
                  <a:schemeClr val="bg1"/>
                </a:solidFill>
                <a:effectLst>
                  <a:outerShdw blurRad="38100" dist="38100" dir="2700000" algn="tl">
                    <a:srgbClr val="C0C0C0"/>
                  </a:outerShdw>
                </a:effectLst>
              </a:rPr>
              <a:t> نوم الإنسان المستمر لمدة 72 ساعة يقلل من إحساسه بالطعم الحامض فقط وحرمان الإنسان من الطعم المالح لفترة يزيد قدرته علي التعرف علي هذا الطعم بعد ذلك.</a:t>
            </a:r>
            <a:endParaRPr lang="en-US" sz="2800" b="1">
              <a:effectLst>
                <a:outerShdw blurRad="38100" dist="38100" dir="2700000" algn="tl">
                  <a:srgbClr val="C0C0C0"/>
                </a:outerShdw>
              </a:effectLst>
            </a:endParaRPr>
          </a:p>
        </p:txBody>
      </p:sp>
      <p:pic>
        <p:nvPicPr>
          <p:cNvPr id="57348"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6705600" y="0"/>
            <a:ext cx="2438400" cy="202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1752600"/>
            <a:ext cx="6477000" cy="1676400"/>
          </a:xfrm>
        </p:spPr>
        <p:txBody>
          <a:bodyPr/>
          <a:lstStyle/>
          <a:p>
            <a:r>
              <a:rPr lang="ar-SA" sz="4000" b="1">
                <a:solidFill>
                  <a:srgbClr val="FF0000"/>
                </a:solidFill>
                <a:effectLst>
                  <a:outerShdw blurRad="38100" dist="38100" dir="2700000" algn="tl">
                    <a:srgbClr val="C0C0C0"/>
                  </a:outerShdw>
                </a:effectLst>
              </a:rPr>
              <a:t>لابد من معرفة أنه يمكن تقسيم نكهات بعض الأغذية كالتالي: </a:t>
            </a:r>
            <a:endParaRPr lang="en-US" sz="4000" b="1">
              <a:solidFill>
                <a:srgbClr val="FF0000"/>
              </a:solidFill>
              <a:effectLst>
                <a:outerShdw blurRad="38100" dist="38100" dir="2700000" algn="tl">
                  <a:srgbClr val="C0C0C0"/>
                </a:outerShdw>
              </a:effectLst>
            </a:endParaRPr>
          </a:p>
        </p:txBody>
      </p:sp>
      <p:sp>
        <p:nvSpPr>
          <p:cNvPr id="34819" name="Rectangle 3"/>
          <p:cNvSpPr>
            <a:spLocks noGrp="1" noChangeArrowheads="1"/>
          </p:cNvSpPr>
          <p:nvPr>
            <p:ph type="body" idx="1"/>
          </p:nvPr>
        </p:nvSpPr>
        <p:spPr>
          <a:xfrm>
            <a:off x="0" y="3581400"/>
            <a:ext cx="9144000" cy="2743200"/>
          </a:xfrm>
        </p:spPr>
        <p:txBody>
          <a:bodyPr/>
          <a:lstStyle/>
          <a:p>
            <a:r>
              <a:rPr lang="ar-SA" b="1">
                <a:solidFill>
                  <a:schemeClr val="bg1"/>
                </a:solidFill>
              </a:rPr>
              <a:t>مجموعة من الأغذية مسئول عن نكهتها </a:t>
            </a:r>
            <a:r>
              <a:rPr lang="ar-SA" b="1">
                <a:solidFill>
                  <a:srgbClr val="FFFF00"/>
                </a:solidFill>
              </a:rPr>
              <a:t>عدد قليل من المركبات الكيميائية</a:t>
            </a:r>
            <a:r>
              <a:rPr lang="ar-SA" b="1">
                <a:solidFill>
                  <a:schemeClr val="bg1"/>
                </a:solidFill>
              </a:rPr>
              <a:t> مثل الفاكهة والخضر والتوابل.</a:t>
            </a:r>
            <a:br>
              <a:rPr lang="ar-SA" b="1">
                <a:solidFill>
                  <a:schemeClr val="bg1"/>
                </a:solidFill>
              </a:rPr>
            </a:br>
            <a:r>
              <a:rPr lang="ar-SA" b="1">
                <a:solidFill>
                  <a:schemeClr val="bg1"/>
                </a:solidFill>
              </a:rPr>
              <a:t>مجموعة من الأغذية مسئول عن نكهتها </a:t>
            </a:r>
            <a:r>
              <a:rPr lang="ar-SA" b="1">
                <a:solidFill>
                  <a:srgbClr val="FFFF00"/>
                </a:solidFill>
              </a:rPr>
              <a:t>عدد كبير من المركبات الكيميائية</a:t>
            </a:r>
            <a:r>
              <a:rPr lang="ar-SA" b="1">
                <a:solidFill>
                  <a:schemeClr val="bg1"/>
                </a:solidFill>
              </a:rPr>
              <a:t> مثل الخبز واللحوم والجبن.</a:t>
            </a:r>
            <a:endParaRPr lang="en-US" b="1">
              <a:solidFill>
                <a:schemeClr val="bg1"/>
              </a:solidFill>
            </a:endParaRPr>
          </a:p>
        </p:txBody>
      </p:sp>
      <p:pic>
        <p:nvPicPr>
          <p:cNvPr id="34820"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6858000" y="0"/>
            <a:ext cx="2286000"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00200" y="76200"/>
            <a:ext cx="7543800" cy="1143000"/>
          </a:xfrm>
        </p:spPr>
        <p:txBody>
          <a:bodyPr/>
          <a:lstStyle/>
          <a:p>
            <a:r>
              <a:rPr lang="ar-SA" sz="8000" b="1">
                <a:solidFill>
                  <a:srgbClr val="FF0000"/>
                </a:solidFill>
                <a:effectLst>
                  <a:outerShdw blurRad="38100" dist="38100" dir="2700000" algn="tl">
                    <a:srgbClr val="C0C0C0"/>
                  </a:outerShdw>
                </a:effectLst>
              </a:rPr>
              <a:t>قوام المادة الغذائية</a:t>
            </a:r>
            <a:endParaRPr lang="de-DE" sz="8000" b="1">
              <a:solidFill>
                <a:srgbClr val="FF0000"/>
              </a:solidFill>
              <a:effectLst>
                <a:outerShdw blurRad="38100" dist="38100" dir="2700000" algn="tl">
                  <a:srgbClr val="C0C0C0"/>
                </a:outerShdw>
              </a:effectLst>
            </a:endParaRPr>
          </a:p>
        </p:txBody>
      </p:sp>
      <p:sp>
        <p:nvSpPr>
          <p:cNvPr id="43011" name="Rectangle 3"/>
          <p:cNvSpPr>
            <a:spLocks noGrp="1" noChangeArrowheads="1"/>
          </p:cNvSpPr>
          <p:nvPr>
            <p:ph type="body" idx="1"/>
          </p:nvPr>
        </p:nvSpPr>
        <p:spPr>
          <a:xfrm>
            <a:off x="0" y="1981200"/>
            <a:ext cx="9144000" cy="4876800"/>
          </a:xfrm>
        </p:spPr>
        <p:txBody>
          <a:bodyPr/>
          <a:lstStyle/>
          <a:p>
            <a:pPr>
              <a:lnSpc>
                <a:spcPct val="80000"/>
              </a:lnSpc>
            </a:pPr>
            <a:r>
              <a:rPr lang="ar-SA" sz="2800" b="1">
                <a:solidFill>
                  <a:srgbClr val="FF0000"/>
                </a:solidFill>
              </a:rPr>
              <a:t>"عبارة عن الإحساس الذي به يمكن الحكم علي قوام الغذاء بواسطة أصابع اليد أو عضلات الفم والأسنان".</a:t>
            </a:r>
          </a:p>
          <a:p>
            <a:pPr>
              <a:lnSpc>
                <a:spcPct val="80000"/>
              </a:lnSpc>
            </a:pPr>
            <a:r>
              <a:rPr lang="ar-SA" sz="2800" b="1">
                <a:solidFill>
                  <a:schemeClr val="bg1"/>
                </a:solidFill>
              </a:rPr>
              <a:t>يعتمد القوام علي </a:t>
            </a:r>
            <a:r>
              <a:rPr lang="ar-SA" sz="2800" b="1">
                <a:solidFill>
                  <a:srgbClr val="FF0000"/>
                </a:solidFill>
              </a:rPr>
              <a:t>التركيب البنائي للمادة الغذائية</a:t>
            </a:r>
            <a:r>
              <a:rPr lang="ar-SA" sz="2800" b="1">
                <a:solidFill>
                  <a:schemeClr val="bg1"/>
                </a:solidFill>
              </a:rPr>
              <a:t> فعند ملامسة الأصابع للمادة يمكن أن نحدد بعض الصفات مثل "</a:t>
            </a:r>
            <a:r>
              <a:rPr lang="ar-SA" sz="2800" b="1">
                <a:solidFill>
                  <a:srgbClr val="FFFF00"/>
                </a:solidFill>
              </a:rPr>
              <a:t>التماسك</a:t>
            </a:r>
            <a:r>
              <a:rPr lang="ar-SA" sz="2800" b="1">
                <a:solidFill>
                  <a:schemeClr val="bg1"/>
                </a:solidFill>
              </a:rPr>
              <a:t>" كما في التفاح والكمثري أو "</a:t>
            </a:r>
            <a:r>
              <a:rPr lang="ar-SA" sz="2800" b="1">
                <a:solidFill>
                  <a:srgbClr val="FFFF00"/>
                </a:solidFill>
              </a:rPr>
              <a:t>الطراوة</a:t>
            </a:r>
            <a:r>
              <a:rPr lang="ar-SA" sz="2800" b="1">
                <a:solidFill>
                  <a:schemeClr val="bg1"/>
                </a:solidFill>
              </a:rPr>
              <a:t>" كما في الطماطم والمشمش أو "</a:t>
            </a:r>
            <a:r>
              <a:rPr lang="ar-SA" sz="2800" b="1">
                <a:solidFill>
                  <a:srgbClr val="FFFF00"/>
                </a:solidFill>
              </a:rPr>
              <a:t>العصيرية</a:t>
            </a:r>
            <a:r>
              <a:rPr lang="ar-SA" sz="2800" b="1">
                <a:solidFill>
                  <a:schemeClr val="bg1"/>
                </a:solidFill>
              </a:rPr>
              <a:t>" كما في الموالح وخاصة الليمون, أما في حالة مضغ المادة الغذائية بالأسنان وملامستها لعضلات الفم </a:t>
            </a:r>
            <a:r>
              <a:rPr lang="ar-SA" sz="2800" b="1">
                <a:solidFill>
                  <a:srgbClr val="FF0000"/>
                </a:solidFill>
              </a:rPr>
              <a:t>فيمكن ملاحظة بعض الصفات الأخري التي منها:</a:t>
            </a:r>
          </a:p>
          <a:p>
            <a:pPr>
              <a:lnSpc>
                <a:spcPct val="80000"/>
              </a:lnSpc>
            </a:pPr>
            <a:r>
              <a:rPr lang="ar-SA" sz="2800" b="1">
                <a:solidFill>
                  <a:srgbClr val="FFFF00"/>
                </a:solidFill>
              </a:rPr>
              <a:t>مدي قوة مقاومة المادة للضغط بالأسنان كاللحوم.</a:t>
            </a:r>
          </a:p>
          <a:p>
            <a:pPr>
              <a:lnSpc>
                <a:spcPct val="80000"/>
              </a:lnSpc>
            </a:pPr>
            <a:r>
              <a:rPr lang="ar-SA" sz="2800" b="1">
                <a:solidFill>
                  <a:srgbClr val="FFFF00"/>
                </a:solidFill>
              </a:rPr>
              <a:t>تليف أنسجة المادة والإحساس بالألياف كالخضروات الورقية.</a:t>
            </a:r>
          </a:p>
          <a:p>
            <a:pPr>
              <a:lnSpc>
                <a:spcPct val="80000"/>
              </a:lnSpc>
            </a:pPr>
            <a:r>
              <a:rPr lang="ar-SA" sz="2800" b="1">
                <a:solidFill>
                  <a:srgbClr val="FFFF00"/>
                </a:solidFill>
              </a:rPr>
              <a:t>مدي وجود خلايا حجرية مما يعطي إحساس بالتحبب كالجوافة.</a:t>
            </a:r>
          </a:p>
          <a:p>
            <a:pPr>
              <a:lnSpc>
                <a:spcPct val="80000"/>
              </a:lnSpc>
            </a:pPr>
            <a:r>
              <a:rPr lang="ar-SA" sz="2800" b="1">
                <a:solidFill>
                  <a:srgbClr val="FFFF00"/>
                </a:solidFill>
              </a:rPr>
              <a:t>وجود نسبة عالية من النشا كالبطاطس والبطاطا.</a:t>
            </a:r>
          </a:p>
          <a:p>
            <a:pPr>
              <a:lnSpc>
                <a:spcPct val="80000"/>
              </a:lnSpc>
            </a:pPr>
            <a:r>
              <a:rPr lang="ar-SA" sz="2800" b="1">
                <a:solidFill>
                  <a:srgbClr val="FFFF00"/>
                </a:solidFill>
              </a:rPr>
              <a:t>إعطاء الإحساس بالزيت كالزبد والفول السوداني وعين الجمل كمثال</a:t>
            </a:r>
            <a:r>
              <a:rPr lang="ar-SA" sz="2800" b="1">
                <a:solidFill>
                  <a:schemeClr val="bg1"/>
                </a:solidFill>
              </a:rPr>
              <a:t>.</a:t>
            </a:r>
            <a:endParaRPr lang="de-DE" sz="2800" b="1">
              <a:solidFill>
                <a:schemeClr val="bg1"/>
              </a:solidFill>
            </a:endParaRPr>
          </a:p>
        </p:txBody>
      </p:sp>
      <p:pic>
        <p:nvPicPr>
          <p:cNvPr id="43012"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76200"/>
            <a:ext cx="7543800" cy="1143000"/>
          </a:xfrm>
        </p:spPr>
        <p:txBody>
          <a:bodyPr/>
          <a:lstStyle/>
          <a:p>
            <a:r>
              <a:rPr lang="ar-SA" sz="8000" b="1">
                <a:solidFill>
                  <a:srgbClr val="FF0000"/>
                </a:solidFill>
                <a:effectLst>
                  <a:outerShdw blurRad="38100" dist="38100" dir="2700000" algn="tl">
                    <a:srgbClr val="C0C0C0"/>
                  </a:outerShdw>
                </a:effectLst>
              </a:rPr>
              <a:t>تعريف علم الأغذية</a:t>
            </a:r>
            <a:r>
              <a:rPr lang="ar-SA" sz="8000">
                <a:solidFill>
                  <a:srgbClr val="FF0000"/>
                </a:solidFill>
                <a:effectLst>
                  <a:outerShdw blurRad="38100" dist="38100" dir="2700000" algn="tl">
                    <a:srgbClr val="C0C0C0"/>
                  </a:outerShdw>
                </a:effectLst>
              </a:rPr>
              <a:t> </a:t>
            </a:r>
            <a:endParaRPr lang="en-US" sz="8000">
              <a:solidFill>
                <a:srgbClr val="FF0000"/>
              </a:solidFill>
              <a:effectLst>
                <a:outerShdw blurRad="38100" dist="38100" dir="2700000" algn="tl">
                  <a:srgbClr val="C0C0C0"/>
                </a:outerShdw>
              </a:effectLst>
            </a:endParaRPr>
          </a:p>
        </p:txBody>
      </p:sp>
      <p:sp>
        <p:nvSpPr>
          <p:cNvPr id="6147" name="Rectangle 3"/>
          <p:cNvSpPr>
            <a:spLocks noGrp="1" noChangeArrowheads="1"/>
          </p:cNvSpPr>
          <p:nvPr>
            <p:ph type="body" idx="1"/>
          </p:nvPr>
        </p:nvSpPr>
        <p:spPr>
          <a:xfrm>
            <a:off x="0" y="1905000"/>
            <a:ext cx="9144000" cy="4953000"/>
          </a:xfrm>
        </p:spPr>
        <p:txBody>
          <a:bodyPr/>
          <a:lstStyle/>
          <a:p>
            <a:r>
              <a:rPr lang="ar-SA" b="1">
                <a:solidFill>
                  <a:srgbClr val="FFFF00"/>
                </a:solidFill>
              </a:rPr>
              <a:t>عبارة عن</a:t>
            </a:r>
            <a:r>
              <a:rPr lang="ar-SA" b="1">
                <a:solidFill>
                  <a:schemeClr val="bg1"/>
                </a:solidFill>
              </a:rPr>
              <a:t> </a:t>
            </a:r>
            <a:r>
              <a:rPr lang="ar-EG" b="1">
                <a:solidFill>
                  <a:schemeClr val="bg1"/>
                </a:solidFill>
              </a:rPr>
              <a:t>”</a:t>
            </a:r>
            <a:r>
              <a:rPr lang="ar-SA" b="1">
                <a:solidFill>
                  <a:schemeClr val="bg1"/>
                </a:solidFill>
              </a:rPr>
              <a:t>العلم المتخصص في دراسة خواص الغذاء من ناحية التركيب الكيميائي والتداول وطرق الحفظ المختلفة والتغيرات التي تحدث للغذاء خلال التخزين والحفظ والتصنيع</a:t>
            </a:r>
            <a:r>
              <a:rPr lang="ar-EG" b="1">
                <a:solidFill>
                  <a:schemeClr val="bg1"/>
                </a:solidFill>
              </a:rPr>
              <a:t>.</a:t>
            </a:r>
            <a:endParaRPr lang="en-US">
              <a:solidFill>
                <a:schemeClr val="bg1"/>
              </a:solidFill>
            </a:endParaRPr>
          </a:p>
          <a:p>
            <a:r>
              <a:rPr lang="ar-SA" sz="4000" b="1">
                <a:solidFill>
                  <a:srgbClr val="FFFF00"/>
                </a:solidFill>
                <a:effectLst>
                  <a:outerShdw blurRad="38100" dist="38100" dir="2700000" algn="tl">
                    <a:srgbClr val="C0C0C0"/>
                  </a:outerShdw>
                </a:effectLst>
              </a:rPr>
              <a:t>ليس علماً ثابتاً ولكنه خليط من علوم مختلفة لأنه يهتم بالغذاء من بداية تواجده بالمزرعة وحتى تناوله </a:t>
            </a:r>
            <a:r>
              <a:rPr lang="ar-EG" sz="4000" b="1">
                <a:solidFill>
                  <a:srgbClr val="FFFF00"/>
                </a:solidFill>
                <a:effectLst>
                  <a:outerShdw blurRad="38100" dist="38100" dir="2700000" algn="tl">
                    <a:srgbClr val="C0C0C0"/>
                  </a:outerShdw>
                </a:effectLst>
              </a:rPr>
              <a:t>ل</a:t>
            </a:r>
            <a:r>
              <a:rPr lang="ar-SA" sz="4000" b="1">
                <a:solidFill>
                  <a:srgbClr val="FFFF00"/>
                </a:solidFill>
                <a:effectLst>
                  <a:outerShdw blurRad="38100" dist="38100" dir="2700000" algn="tl">
                    <a:srgbClr val="C0C0C0"/>
                  </a:outerShdw>
                </a:effectLst>
              </a:rPr>
              <a:t>لمستهلك.</a:t>
            </a:r>
            <a:endParaRPr lang="ar-EG" sz="4000" b="1">
              <a:solidFill>
                <a:srgbClr val="FFFF00"/>
              </a:solidFill>
              <a:effectLst>
                <a:outerShdw blurRad="38100" dist="38100" dir="2700000" algn="tl">
                  <a:srgbClr val="C0C0C0"/>
                </a:outerShdw>
              </a:effectLst>
            </a:endParaRPr>
          </a:p>
          <a:p>
            <a:r>
              <a:rPr lang="ar-SA" sz="4400" b="1">
                <a:solidFill>
                  <a:srgbClr val="FFFF00"/>
                </a:solidFill>
              </a:rPr>
              <a:t>تعريف تكنولوجيا الغذاء</a:t>
            </a:r>
            <a:r>
              <a:rPr lang="ar-SA" sz="4400">
                <a:solidFill>
                  <a:srgbClr val="FFFF00"/>
                </a:solidFill>
              </a:rPr>
              <a:t>:</a:t>
            </a:r>
            <a:r>
              <a:rPr lang="ar-EG">
                <a:solidFill>
                  <a:schemeClr val="bg1"/>
                </a:solidFill>
              </a:rPr>
              <a:t> </a:t>
            </a:r>
            <a:r>
              <a:rPr lang="ar-SA" b="1">
                <a:solidFill>
                  <a:schemeClr val="bg1"/>
                </a:solidFill>
              </a:rPr>
              <a:t>عبارة عن تطبيق علوم الأغذية في الصناعة بكل فروعها من تداول وحفظ وتصنيع</a:t>
            </a:r>
            <a:r>
              <a:rPr lang="ar-EG" b="1">
                <a:solidFill>
                  <a:schemeClr val="bg1"/>
                </a:solidFill>
              </a:rPr>
              <a:t> </a:t>
            </a:r>
            <a:r>
              <a:rPr lang="ar-SA" b="1">
                <a:solidFill>
                  <a:schemeClr val="bg1"/>
                </a:solidFill>
              </a:rPr>
              <a:t>وتخزين.</a:t>
            </a:r>
            <a:endParaRPr lang="en-US">
              <a:solidFill>
                <a:srgbClr val="FF0000"/>
              </a:solidFill>
            </a:endParaRPr>
          </a:p>
        </p:txBody>
      </p:sp>
      <p:pic>
        <p:nvPicPr>
          <p:cNvPr id="6148"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93888"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33600" y="152400"/>
            <a:ext cx="6934200" cy="1143000"/>
          </a:xfrm>
        </p:spPr>
        <p:txBody>
          <a:bodyPr/>
          <a:lstStyle/>
          <a:p>
            <a:r>
              <a:rPr lang="ar-SA" sz="7200" b="1">
                <a:solidFill>
                  <a:srgbClr val="FF0000"/>
                </a:solidFill>
                <a:effectLst>
                  <a:outerShdw blurRad="38100" dist="38100" dir="2700000" algn="tl">
                    <a:srgbClr val="C0C0C0"/>
                  </a:outerShdw>
                </a:effectLst>
              </a:rPr>
              <a:t>أهمية تكنولوجيا الغذاء</a:t>
            </a:r>
            <a:endParaRPr lang="en-US" sz="7200">
              <a:solidFill>
                <a:srgbClr val="FF0000"/>
              </a:solidFill>
              <a:effectLst>
                <a:outerShdw blurRad="38100" dist="38100" dir="2700000" algn="tl">
                  <a:srgbClr val="C0C0C0"/>
                </a:outerShdw>
              </a:effectLst>
            </a:endParaRPr>
          </a:p>
        </p:txBody>
      </p:sp>
      <p:sp>
        <p:nvSpPr>
          <p:cNvPr id="8195" name="Rectangle 3"/>
          <p:cNvSpPr>
            <a:spLocks noGrp="1" noChangeArrowheads="1"/>
          </p:cNvSpPr>
          <p:nvPr>
            <p:ph type="body" idx="1"/>
          </p:nvPr>
        </p:nvSpPr>
        <p:spPr>
          <a:xfrm>
            <a:off x="0" y="1600200"/>
            <a:ext cx="9144000" cy="5257800"/>
          </a:xfrm>
        </p:spPr>
        <p:txBody>
          <a:bodyPr/>
          <a:lstStyle/>
          <a:p>
            <a:r>
              <a:rPr lang="ar-SA" sz="3600" b="1" u="sng">
                <a:solidFill>
                  <a:srgbClr val="FFFF00"/>
                </a:solidFill>
              </a:rPr>
              <a:t>توفير الأغذية في صورة جيدة كالتالي:</a:t>
            </a:r>
          </a:p>
          <a:p>
            <a:pPr>
              <a:buFontTx/>
              <a:buChar char="-"/>
            </a:pPr>
            <a:r>
              <a:rPr lang="ar-SA" sz="2800" b="1">
                <a:solidFill>
                  <a:schemeClr val="bg1"/>
                </a:solidFill>
              </a:rPr>
              <a:t>تقليل عملية الفقد في المنتجات الغذائية وحفظها لحين وصولها للمستهلك دون فقد يُذكر مثل </a:t>
            </a:r>
            <a:r>
              <a:rPr lang="ar-SA" sz="2800" b="1">
                <a:solidFill>
                  <a:srgbClr val="FFFF00"/>
                </a:solidFill>
              </a:rPr>
              <a:t>"إنشاء الصوامع لتخزين القمح وغيرها".</a:t>
            </a:r>
            <a:endParaRPr lang="ar-EG" sz="2800" b="1">
              <a:solidFill>
                <a:srgbClr val="FFFF00"/>
              </a:solidFill>
            </a:endParaRPr>
          </a:p>
          <a:p>
            <a:pPr>
              <a:buFontTx/>
              <a:buChar char="-"/>
            </a:pPr>
            <a:r>
              <a:rPr lang="ar-SA" sz="2800" b="1">
                <a:solidFill>
                  <a:schemeClr val="bg1"/>
                </a:solidFill>
              </a:rPr>
              <a:t>تصنيع الزائد عن حاجة المستهلك وحفظه في صورة جيدة يرضاها المستهلك ويقبلها وقت عدم تواجد السلعة الأصلية وتتم هذه العملية </a:t>
            </a:r>
            <a:r>
              <a:rPr lang="ar-SA" sz="2800" b="1">
                <a:solidFill>
                  <a:srgbClr val="FFFF00"/>
                </a:solidFill>
              </a:rPr>
              <a:t>بالتبريد أو التجميد أو التجفيف أو التعليب,.,.,.,. إلخ.</a:t>
            </a:r>
            <a:endParaRPr lang="ar-EG" sz="2800" b="1">
              <a:solidFill>
                <a:srgbClr val="FFFF00"/>
              </a:solidFill>
            </a:endParaRPr>
          </a:p>
          <a:p>
            <a:pPr>
              <a:buFontTx/>
              <a:buChar char="-"/>
            </a:pPr>
            <a:r>
              <a:rPr lang="ar-SA" sz="2800" b="1">
                <a:solidFill>
                  <a:srgbClr val="FFFF00"/>
                </a:solidFill>
              </a:rPr>
              <a:t>الإستفادة من المخلفات</a:t>
            </a:r>
            <a:r>
              <a:rPr lang="ar-SA" sz="2800" b="1">
                <a:solidFill>
                  <a:schemeClr val="bg1"/>
                </a:solidFill>
              </a:rPr>
              <a:t> في إنتاج أغذية صالحة للإستهلاك ويحتاجها المستهلك ويقبلها في صورتها الجديدة مثل </a:t>
            </a:r>
            <a:r>
              <a:rPr lang="ar-SA" sz="2800" b="1">
                <a:solidFill>
                  <a:srgbClr val="FFFF00"/>
                </a:solidFill>
              </a:rPr>
              <a:t>"إنتاج البكتين من قشور الموالح</a:t>
            </a:r>
            <a:r>
              <a:rPr lang="ar-SA" sz="2800" b="1">
                <a:solidFill>
                  <a:schemeClr val="bg1"/>
                </a:solidFill>
              </a:rPr>
              <a:t> والجيلاتين من عظام الحيوانات </a:t>
            </a:r>
            <a:r>
              <a:rPr lang="ar-SA" sz="2800" b="1">
                <a:solidFill>
                  <a:srgbClr val="FFFF00"/>
                </a:solidFill>
              </a:rPr>
              <a:t>وتنمية الخمائر علي بعض المخلفات لإنتاج البروتين للإنسان والحيوان".</a:t>
            </a:r>
            <a:endParaRPr lang="en-US" sz="2800" b="1">
              <a:solidFill>
                <a:srgbClr val="FFFF00"/>
              </a:solidFill>
            </a:endParaRPr>
          </a:p>
        </p:txBody>
      </p:sp>
      <p:pic>
        <p:nvPicPr>
          <p:cNvPr id="8196"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133600" y="152400"/>
            <a:ext cx="6934200" cy="1143000"/>
          </a:xfrm>
        </p:spPr>
        <p:txBody>
          <a:bodyPr/>
          <a:lstStyle/>
          <a:p>
            <a:r>
              <a:rPr lang="ar-SA" sz="7200" b="1">
                <a:solidFill>
                  <a:srgbClr val="FF0000"/>
                </a:solidFill>
                <a:effectLst>
                  <a:outerShdw blurRad="38100" dist="38100" dir="2700000" algn="tl">
                    <a:srgbClr val="C0C0C0"/>
                  </a:outerShdw>
                </a:effectLst>
              </a:rPr>
              <a:t>أهمية تكنولوجيا الغذاء</a:t>
            </a:r>
            <a:endParaRPr lang="en-US" sz="7200">
              <a:solidFill>
                <a:srgbClr val="FF0000"/>
              </a:solidFill>
              <a:effectLst>
                <a:outerShdw blurRad="38100" dist="38100" dir="2700000" algn="tl">
                  <a:srgbClr val="C0C0C0"/>
                </a:outerShdw>
              </a:effectLst>
            </a:endParaRPr>
          </a:p>
        </p:txBody>
      </p:sp>
      <p:sp>
        <p:nvSpPr>
          <p:cNvPr id="61443" name="Rectangle 3"/>
          <p:cNvSpPr>
            <a:spLocks noGrp="1" noChangeArrowheads="1"/>
          </p:cNvSpPr>
          <p:nvPr>
            <p:ph type="body" idx="1"/>
          </p:nvPr>
        </p:nvSpPr>
        <p:spPr>
          <a:xfrm>
            <a:off x="0" y="1600200"/>
            <a:ext cx="9144000" cy="5257800"/>
          </a:xfrm>
        </p:spPr>
        <p:txBody>
          <a:bodyPr/>
          <a:lstStyle/>
          <a:p>
            <a:r>
              <a:rPr lang="ar-SA" sz="2800" b="1" u="sng">
                <a:solidFill>
                  <a:srgbClr val="FFFF00"/>
                </a:solidFill>
              </a:rPr>
              <a:t>تحويل بعض المحاصيل التى لا يستطيع الإنسان إستهلاكها مباشرة فى صورتها الطبيعية إلى منتجات سهلة الإستهلاك  مثل</a:t>
            </a:r>
            <a:r>
              <a:rPr lang="ar-SA" sz="2400">
                <a:solidFill>
                  <a:srgbClr val="FFFF00"/>
                </a:solidFill>
              </a:rPr>
              <a:t> </a:t>
            </a:r>
            <a:r>
              <a:rPr lang="ar-SA" sz="2400" b="1" u="sng">
                <a:solidFill>
                  <a:srgbClr val="FFFF00"/>
                </a:solidFill>
              </a:rPr>
              <a:t>:</a:t>
            </a:r>
            <a:endParaRPr lang="de-DE" sz="2400" b="1" u="sng">
              <a:solidFill>
                <a:srgbClr val="FFFF00"/>
              </a:solidFill>
            </a:endParaRPr>
          </a:p>
          <a:p>
            <a:pPr>
              <a:buFontTx/>
              <a:buNone/>
            </a:pPr>
            <a:endParaRPr lang="ar-SA" sz="2400" b="1" u="sng">
              <a:solidFill>
                <a:srgbClr val="FFFF00"/>
              </a:solidFill>
            </a:endParaRPr>
          </a:p>
        </p:txBody>
      </p:sp>
      <p:pic>
        <p:nvPicPr>
          <p:cNvPr id="61444"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1445" name="Rectangle 5"/>
          <p:cNvSpPr>
            <a:spLocks noChangeArrowheads="1"/>
          </p:cNvSpPr>
          <p:nvPr/>
        </p:nvSpPr>
        <p:spPr bwMode="auto">
          <a:xfrm>
            <a:off x="122238" y="2765425"/>
            <a:ext cx="8955087"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257300" lvl="2" indent="-342900">
              <a:buFontTx/>
              <a:buChar char="•"/>
              <a:tabLst>
                <a:tab pos="450850" algn="l"/>
              </a:tabLst>
            </a:pPr>
            <a:r>
              <a:rPr lang="ar-SA" sz="2400" b="0">
                <a:solidFill>
                  <a:schemeClr val="bg1"/>
                </a:solidFill>
              </a:rPr>
              <a:t>إستخلا</a:t>
            </a:r>
            <a:r>
              <a:rPr lang="ar-EG" sz="2400" b="0">
                <a:solidFill>
                  <a:schemeClr val="bg1"/>
                </a:solidFill>
              </a:rPr>
              <a:t>ص ا</a:t>
            </a:r>
            <a:r>
              <a:rPr lang="ar-SA" sz="2400" b="0">
                <a:solidFill>
                  <a:schemeClr val="bg1"/>
                </a:solidFill>
              </a:rPr>
              <a:t>لزيوت من مصادرها (عباد الشمس, فول الصويا, الذرة وغيرها).</a:t>
            </a:r>
            <a:endParaRPr lang="de-DE" sz="2400" b="0">
              <a:solidFill>
                <a:schemeClr val="bg1"/>
              </a:solidFill>
            </a:endParaRPr>
          </a:p>
          <a:p>
            <a:pPr marL="1257300" lvl="2" indent="-342900">
              <a:tabLst>
                <a:tab pos="450850" algn="l"/>
              </a:tabLst>
            </a:pPr>
            <a:endParaRPr lang="ar-SA" sz="2400" b="0">
              <a:solidFill>
                <a:schemeClr val="bg1"/>
              </a:solidFill>
            </a:endParaRPr>
          </a:p>
          <a:p>
            <a:pPr marL="342900" indent="-342900">
              <a:buFontTx/>
              <a:buChar char="•"/>
              <a:tabLst>
                <a:tab pos="450850" algn="l"/>
              </a:tabLst>
            </a:pPr>
            <a:r>
              <a:rPr lang="ar-EG" sz="2400" b="0">
                <a:solidFill>
                  <a:schemeClr val="bg1"/>
                </a:solidFill>
              </a:rPr>
              <a:t>ا</a:t>
            </a:r>
            <a:r>
              <a:rPr lang="ar-SA" sz="2400" b="0">
                <a:solidFill>
                  <a:schemeClr val="bg1"/>
                </a:solidFill>
              </a:rPr>
              <a:t>ستخلاص السكر من مصادره (قصب السكر وبنجر السكر).</a:t>
            </a:r>
            <a:endParaRPr lang="de-DE" sz="2400" b="0">
              <a:solidFill>
                <a:schemeClr val="bg1"/>
              </a:solidFill>
            </a:endParaRPr>
          </a:p>
          <a:p>
            <a:pPr marL="342900" indent="-342900">
              <a:tabLst>
                <a:tab pos="450850" algn="l"/>
              </a:tabLst>
            </a:pPr>
            <a:endParaRPr lang="ar-EG" sz="2400" b="0">
              <a:solidFill>
                <a:schemeClr val="bg1"/>
              </a:solidFill>
            </a:endParaRPr>
          </a:p>
          <a:p>
            <a:pPr marL="342900" indent="-342900">
              <a:buFontTx/>
              <a:buChar char="•"/>
              <a:tabLst>
                <a:tab pos="450850" algn="l"/>
              </a:tabLst>
            </a:pPr>
            <a:r>
              <a:rPr lang="de-DE" sz="2400">
                <a:solidFill>
                  <a:schemeClr val="bg1"/>
                </a:solidFill>
              </a:rPr>
              <a:t> </a:t>
            </a:r>
            <a:r>
              <a:rPr lang="ar-SA" sz="2400">
                <a:solidFill>
                  <a:schemeClr val="bg1"/>
                </a:solidFill>
              </a:rPr>
              <a:t>طحن الحبوب وتحويلها إلى دقيق ونخالة ومنتجات أخري.</a:t>
            </a:r>
            <a:endParaRPr lang="de-DE" sz="2400">
              <a:solidFill>
                <a:schemeClr val="bg1"/>
              </a:solidFill>
            </a:endParaRPr>
          </a:p>
          <a:p>
            <a:pPr marL="342900" indent="-342900">
              <a:tabLst>
                <a:tab pos="450850" algn="l"/>
              </a:tabLst>
            </a:pPr>
            <a:endParaRPr lang="ar-SA" sz="2400">
              <a:solidFill>
                <a:schemeClr val="bg1"/>
              </a:solidFill>
            </a:endParaRPr>
          </a:p>
          <a:p>
            <a:pPr marL="1257300" lvl="2" indent="-342900">
              <a:buFontTx/>
              <a:buChar char="•"/>
              <a:tabLst>
                <a:tab pos="450850" algn="l"/>
              </a:tabLst>
            </a:pPr>
            <a:r>
              <a:rPr lang="ar-SA" sz="2400">
                <a:solidFill>
                  <a:schemeClr val="bg1"/>
                </a:solidFill>
              </a:rPr>
              <a:t>تلبية منتجات غذائية جديدة لسد حاجة المستهلك المستمرة والمتطورة مثل :</a:t>
            </a:r>
          </a:p>
          <a:p>
            <a:pPr marL="1714500" lvl="3" indent="-342900">
              <a:buFontTx/>
              <a:buChar char="•"/>
              <a:tabLst>
                <a:tab pos="450850" algn="l"/>
              </a:tabLst>
            </a:pPr>
            <a:r>
              <a:rPr lang="ar-SA" sz="2400">
                <a:solidFill>
                  <a:srgbClr val="FFFF00"/>
                </a:solidFill>
                <a:latin typeface="Times New Roman" pitchFamily="18" charset="0"/>
                <a:cs typeface="Times New Roman" pitchFamily="18" charset="0"/>
              </a:rPr>
              <a:t>إنتاج مشابهات اللحوم (لحوم مصنعة من مصادر نباتية لتوفير حاجة المستهلكين النباتين).</a:t>
            </a:r>
          </a:p>
          <a:p>
            <a:pPr marL="1714500" lvl="3" indent="-342900">
              <a:buFontTx/>
              <a:buChar char="•"/>
              <a:tabLst>
                <a:tab pos="450850" algn="l"/>
              </a:tabLst>
            </a:pPr>
            <a:r>
              <a:rPr lang="ar-SA" sz="2400">
                <a:solidFill>
                  <a:srgbClr val="FFFF00"/>
                </a:solidFill>
                <a:latin typeface="Times New Roman" pitchFamily="18" charset="0"/>
                <a:cs typeface="Times New Roman" pitchFamily="18" charset="0"/>
              </a:rPr>
              <a:t>إنتاج أغذية عالية فى الطاقة ولا يوجد لها مخلفا</a:t>
            </a:r>
            <a:r>
              <a:rPr lang="ar-EG" sz="2400">
                <a:solidFill>
                  <a:srgbClr val="FFFF00"/>
                </a:solidFill>
                <a:latin typeface="Times New Roman" pitchFamily="18" charset="0"/>
                <a:cs typeface="Times New Roman" pitchFamily="18" charset="0"/>
              </a:rPr>
              <a:t>ت </a:t>
            </a:r>
            <a:r>
              <a:rPr lang="ar-SA" sz="2400">
                <a:solidFill>
                  <a:srgbClr val="FFFF00"/>
                </a:solidFill>
                <a:latin typeface="Times New Roman" pitchFamily="18" charset="0"/>
                <a:cs typeface="Times New Roman" pitchFamily="18" charset="0"/>
              </a:rPr>
              <a:t>لرواد الفضاء.</a:t>
            </a:r>
          </a:p>
          <a:p>
            <a:pPr marL="342900" indent="-342900">
              <a:buFontTx/>
              <a:buChar char="•"/>
              <a:tabLst>
                <a:tab pos="450850" algn="l"/>
              </a:tabLst>
            </a:pPr>
            <a:r>
              <a:rPr lang="ar-SA" sz="2400">
                <a:solidFill>
                  <a:srgbClr val="FFFF00"/>
                </a:solidFill>
                <a:latin typeface="Times New Roman" pitchFamily="18" charset="0"/>
                <a:cs typeface="Times New Roman" pitchFamily="18" charset="0"/>
              </a:rPr>
              <a:t>توفي</a:t>
            </a:r>
            <a:r>
              <a:rPr lang="ar-EG" sz="2400">
                <a:solidFill>
                  <a:srgbClr val="FFFF00"/>
                </a:solidFill>
                <a:latin typeface="Times New Roman" pitchFamily="18" charset="0"/>
                <a:cs typeface="Times New Roman" pitchFamily="18" charset="0"/>
              </a:rPr>
              <a:t>ر أ</a:t>
            </a:r>
            <a:r>
              <a:rPr lang="ar-SA" sz="2400">
                <a:solidFill>
                  <a:srgbClr val="FFFF00"/>
                </a:solidFill>
                <a:latin typeface="Times New Roman" pitchFamily="18" charset="0"/>
                <a:cs typeface="Times New Roman" pitchFamily="18" charset="0"/>
              </a:rPr>
              <a:t>غذية التسالى (اللب والسودانى).</a:t>
            </a:r>
            <a:endParaRPr lang="ar-EG" sz="2400">
              <a:solidFill>
                <a:srgbClr val="FFFF00"/>
              </a:solidFill>
              <a:latin typeface="Times New Roman" pitchFamily="18" charset="0"/>
              <a:cs typeface="Times New Roman" pitchFamily="18" charset="0"/>
            </a:endParaRPr>
          </a:p>
          <a:p>
            <a:pPr marL="342900" indent="-342900">
              <a:buFontTx/>
              <a:buAutoNum type="arabicPeriod"/>
              <a:tabLst>
                <a:tab pos="450850" algn="l"/>
              </a:tabLst>
            </a:pPr>
            <a:endParaRPr lang="ar-EG" sz="2400">
              <a:solidFill>
                <a:schemeClr val="bg1"/>
              </a:solidFill>
              <a:latin typeface="Times New Roman" pitchFamily="18" charset="0"/>
              <a:cs typeface="Times New Roman" pitchFamily="18" charset="0"/>
            </a:endParaRPr>
          </a:p>
          <a:p>
            <a:pPr marL="342900" indent="-342900">
              <a:buFontTx/>
              <a:buAutoNum type="arabicPeriod"/>
              <a:tabLst>
                <a:tab pos="450850" algn="l"/>
              </a:tabLst>
            </a:pPr>
            <a:endParaRPr lang="ar-EG" sz="2400">
              <a:solidFill>
                <a:schemeClr val="bg1"/>
              </a:solidFill>
              <a:latin typeface="Times New Roman" pitchFamily="18" charset="0"/>
              <a:cs typeface="Times New Roman" pitchFamily="18" charset="0"/>
            </a:endParaRPr>
          </a:p>
          <a:p>
            <a:pPr marL="342900" indent="-342900">
              <a:buFontTx/>
              <a:buAutoNum type="arabicPeriod"/>
              <a:tabLst>
                <a:tab pos="450850" algn="l"/>
              </a:tabLst>
            </a:pPr>
            <a:endParaRPr lang="ar-EG" sz="2400">
              <a:solidFill>
                <a:schemeClr val="bg1"/>
              </a:solidFill>
              <a:latin typeface="Times New Roman" pitchFamily="18" charset="0"/>
              <a:cs typeface="Times New Roman" pitchFamily="18" charset="0"/>
            </a:endParaRPr>
          </a:p>
          <a:p>
            <a:pPr marL="342900" indent="-342900">
              <a:buFontTx/>
              <a:buAutoNum type="arabicPeriod"/>
              <a:tabLst>
                <a:tab pos="450850" algn="l"/>
              </a:tabLst>
            </a:pPr>
            <a:endParaRPr lang="de-DE" sz="24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76200"/>
            <a:ext cx="7162800" cy="1143000"/>
          </a:xfrm>
        </p:spPr>
        <p:txBody>
          <a:bodyPr/>
          <a:lstStyle/>
          <a:p>
            <a:r>
              <a:rPr lang="ar-SA" sz="6000" b="1">
                <a:solidFill>
                  <a:srgbClr val="FF0000"/>
                </a:solidFill>
                <a:effectLst>
                  <a:outerShdw blurRad="38100" dist="38100" dir="2700000" algn="tl">
                    <a:srgbClr val="C0C0C0"/>
                  </a:outerShdw>
                </a:effectLst>
              </a:rPr>
              <a:t>أهمية الغذاء لجسم الإنسان</a:t>
            </a:r>
            <a:endParaRPr lang="en-US" sz="6000" b="1">
              <a:solidFill>
                <a:srgbClr val="FF0000"/>
              </a:solidFill>
              <a:effectLst>
                <a:outerShdw blurRad="38100" dist="38100" dir="2700000" algn="tl">
                  <a:srgbClr val="C0C0C0"/>
                </a:outerShdw>
              </a:effectLst>
            </a:endParaRPr>
          </a:p>
        </p:txBody>
      </p:sp>
      <p:sp>
        <p:nvSpPr>
          <p:cNvPr id="9219" name="Rectangle 3"/>
          <p:cNvSpPr>
            <a:spLocks noGrp="1" noChangeArrowheads="1"/>
          </p:cNvSpPr>
          <p:nvPr>
            <p:ph type="body" idx="1"/>
          </p:nvPr>
        </p:nvSpPr>
        <p:spPr>
          <a:xfrm>
            <a:off x="0" y="1600200"/>
            <a:ext cx="9144000" cy="5257800"/>
          </a:xfrm>
        </p:spPr>
        <p:txBody>
          <a:bodyPr/>
          <a:lstStyle/>
          <a:p>
            <a:pPr>
              <a:lnSpc>
                <a:spcPct val="90000"/>
              </a:lnSpc>
            </a:pPr>
            <a:r>
              <a:rPr lang="ar-SA" sz="2800" b="1">
                <a:solidFill>
                  <a:schemeClr val="bg1"/>
                </a:solidFill>
              </a:rPr>
              <a:t>يُشبه </a:t>
            </a:r>
            <a:r>
              <a:rPr lang="ar-SA" sz="2800" b="1">
                <a:solidFill>
                  <a:srgbClr val="FFFF00"/>
                </a:solidFill>
              </a:rPr>
              <a:t>جسم الإنسان بالسيارة أو الآلة الميكانيكية</a:t>
            </a:r>
            <a:r>
              <a:rPr lang="ar-SA" sz="2800" b="1">
                <a:solidFill>
                  <a:schemeClr val="bg1"/>
                </a:solidFill>
              </a:rPr>
              <a:t> </a:t>
            </a:r>
            <a:r>
              <a:rPr lang="ar-EG" sz="2800" b="1">
                <a:solidFill>
                  <a:schemeClr val="bg1"/>
                </a:solidFill>
              </a:rPr>
              <a:t>                           </a:t>
            </a:r>
            <a:r>
              <a:rPr lang="ar-SA" sz="2800" b="1">
                <a:solidFill>
                  <a:schemeClr val="bg1"/>
                </a:solidFill>
              </a:rPr>
              <a:t>وهذا صحيح إلى حد ما، فالآلة تحتاج إلى </a:t>
            </a:r>
            <a:r>
              <a:rPr lang="ar-SA" sz="2800" b="1">
                <a:solidFill>
                  <a:srgbClr val="FFFF00"/>
                </a:solidFill>
              </a:rPr>
              <a:t>"وقود"</a:t>
            </a:r>
            <a:r>
              <a:rPr lang="ar-SA" sz="2800" b="1">
                <a:solidFill>
                  <a:schemeClr val="bg1"/>
                </a:solidFill>
              </a:rPr>
              <a:t> لتوليد الحرارة </a:t>
            </a:r>
            <a:r>
              <a:rPr lang="ar-EG" sz="2800" b="1">
                <a:solidFill>
                  <a:schemeClr val="bg1"/>
                </a:solidFill>
              </a:rPr>
              <a:t>      </a:t>
            </a:r>
            <a:r>
              <a:rPr lang="ar-SA" sz="2800" b="1">
                <a:solidFill>
                  <a:schemeClr val="bg1"/>
                </a:solidFill>
              </a:rPr>
              <a:t>اللازمة للحركة، وإلى </a:t>
            </a:r>
            <a:r>
              <a:rPr lang="ar-SA" sz="2800" b="1">
                <a:solidFill>
                  <a:srgbClr val="FFFF00"/>
                </a:solidFill>
              </a:rPr>
              <a:t>"صيانة"</a:t>
            </a:r>
            <a:r>
              <a:rPr lang="ar-SA" sz="2800" b="1">
                <a:solidFill>
                  <a:schemeClr val="bg1"/>
                </a:solidFill>
              </a:rPr>
              <a:t> أجزائها المختلفة </a:t>
            </a:r>
            <a:r>
              <a:rPr lang="ar-SA" sz="2800" b="1">
                <a:solidFill>
                  <a:srgbClr val="FFFF00"/>
                </a:solidFill>
              </a:rPr>
              <a:t>و"تجديد ما يستهلك منها مع مرور الزمن"،</a:t>
            </a:r>
            <a:r>
              <a:rPr lang="ar-SA" sz="2800" b="1">
                <a:solidFill>
                  <a:schemeClr val="bg1"/>
                </a:solidFill>
              </a:rPr>
              <a:t> وأخيراً تحتاج الآلة إلى الزيوت والشحوم المختلفة التي بدونها لا </a:t>
            </a:r>
            <a:r>
              <a:rPr lang="ar-SA" sz="2800" b="1">
                <a:solidFill>
                  <a:srgbClr val="FFFF00"/>
                </a:solidFill>
              </a:rPr>
              <a:t>"تنتظم حركتها ولا تؤدى عملها"</a:t>
            </a:r>
            <a:r>
              <a:rPr lang="ar-SA" sz="2800" b="1">
                <a:solidFill>
                  <a:schemeClr val="bg1"/>
                </a:solidFill>
              </a:rPr>
              <a:t> على الوجه الأمثل.</a:t>
            </a:r>
            <a:endParaRPr lang="en-US" sz="2800" b="1">
              <a:solidFill>
                <a:schemeClr val="bg1"/>
              </a:solidFill>
            </a:endParaRPr>
          </a:p>
          <a:p>
            <a:pPr>
              <a:lnSpc>
                <a:spcPct val="90000"/>
              </a:lnSpc>
            </a:pPr>
            <a:r>
              <a:rPr lang="ar-SA" sz="4400" b="1">
                <a:solidFill>
                  <a:srgbClr val="FF0000"/>
                </a:solidFill>
              </a:rPr>
              <a:t>الوقود :</a:t>
            </a:r>
            <a:endParaRPr lang="en-US" sz="4400" b="1">
              <a:solidFill>
                <a:srgbClr val="FF0000"/>
              </a:solidFill>
            </a:endParaRPr>
          </a:p>
          <a:p>
            <a:pPr>
              <a:lnSpc>
                <a:spcPct val="90000"/>
              </a:lnSpc>
              <a:buFontTx/>
              <a:buChar char="-"/>
            </a:pPr>
            <a:r>
              <a:rPr lang="ar-SA" sz="2800" b="1">
                <a:solidFill>
                  <a:schemeClr val="bg1"/>
                </a:solidFill>
              </a:rPr>
              <a:t>أهم الأغذية التي نعتمد عليها كوقود للجسم هي البروتينات(الجرام يُعطي </a:t>
            </a:r>
            <a:r>
              <a:rPr lang="ar-SA" sz="2800" b="1">
                <a:solidFill>
                  <a:srgbClr val="FFFF00"/>
                </a:solidFill>
              </a:rPr>
              <a:t>4</a:t>
            </a:r>
            <a:r>
              <a:rPr lang="ar-SA" sz="2800" b="1">
                <a:solidFill>
                  <a:schemeClr val="bg1"/>
                </a:solidFill>
              </a:rPr>
              <a:t> سعر) والكربوهيدرات (الجرام يُعطي </a:t>
            </a:r>
            <a:r>
              <a:rPr lang="ar-SA" sz="2800" b="1">
                <a:solidFill>
                  <a:srgbClr val="FFFF00"/>
                </a:solidFill>
              </a:rPr>
              <a:t>4</a:t>
            </a:r>
            <a:r>
              <a:rPr lang="ar-SA" sz="2800" b="1">
                <a:solidFill>
                  <a:schemeClr val="bg1"/>
                </a:solidFill>
              </a:rPr>
              <a:t> سعر) والدهون(الجرام يُعطي </a:t>
            </a:r>
            <a:r>
              <a:rPr lang="ar-SA" sz="2800" b="1">
                <a:solidFill>
                  <a:srgbClr val="FFFF00"/>
                </a:solidFill>
              </a:rPr>
              <a:t>9</a:t>
            </a:r>
            <a:r>
              <a:rPr lang="ar-SA" sz="2800" b="1">
                <a:solidFill>
                  <a:schemeClr val="bg1"/>
                </a:solidFill>
              </a:rPr>
              <a:t> سعر).</a:t>
            </a:r>
            <a:endParaRPr lang="ar-EG" sz="2800" b="1">
              <a:solidFill>
                <a:schemeClr val="bg1"/>
              </a:solidFill>
            </a:endParaRPr>
          </a:p>
          <a:p>
            <a:pPr>
              <a:lnSpc>
                <a:spcPct val="90000"/>
              </a:lnSpc>
              <a:buFontTx/>
              <a:buChar char="-"/>
            </a:pPr>
            <a:r>
              <a:rPr lang="ar-SA" sz="2800" b="1">
                <a:solidFill>
                  <a:schemeClr val="bg1"/>
                </a:solidFill>
              </a:rPr>
              <a:t>زيادة كمية الدهن التي يختزنها الجسم نتيجة الإفراط في تناول وقود زيادة على ما يستهلكه تؤدي إلى </a:t>
            </a:r>
            <a:r>
              <a:rPr lang="ar-SA" sz="2800" b="1">
                <a:solidFill>
                  <a:srgbClr val="FFFF00"/>
                </a:solidFill>
              </a:rPr>
              <a:t>إجهاد الجسم وإرهاق القلب</a:t>
            </a:r>
            <a:r>
              <a:rPr lang="ar-SA" sz="2800" b="1">
                <a:solidFill>
                  <a:schemeClr val="bg1"/>
                </a:solidFill>
              </a:rPr>
              <a:t> كنتيجة لزيادة وزن الجسم وترهله كما تفقدنا أيضاً رشاقة الجسم.</a:t>
            </a:r>
            <a:endParaRPr lang="en-US" sz="2800" b="1">
              <a:solidFill>
                <a:schemeClr val="bg1"/>
              </a:solidFill>
            </a:endParaRPr>
          </a:p>
        </p:txBody>
      </p:sp>
      <p:pic>
        <p:nvPicPr>
          <p:cNvPr id="9220"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438400" y="762000"/>
            <a:ext cx="6705600" cy="6096000"/>
          </a:xfrm>
        </p:spPr>
        <p:txBody>
          <a:bodyPr/>
          <a:lstStyle/>
          <a:p>
            <a:r>
              <a:rPr lang="ar-SA" sz="4000" b="1">
                <a:solidFill>
                  <a:srgbClr val="FFFF00"/>
                </a:solidFill>
              </a:rPr>
              <a:t>بناء الجسم وصيانته :</a:t>
            </a:r>
            <a:endParaRPr lang="ar-EG" sz="4000" b="1">
              <a:solidFill>
                <a:srgbClr val="FFFF00"/>
              </a:solidFill>
            </a:endParaRPr>
          </a:p>
          <a:p>
            <a:pPr>
              <a:buFontTx/>
              <a:buChar char="-"/>
            </a:pPr>
            <a:r>
              <a:rPr lang="ar-EG" sz="2800" b="1">
                <a:solidFill>
                  <a:schemeClr val="bg1"/>
                </a:solidFill>
              </a:rPr>
              <a:t>ال</a:t>
            </a:r>
            <a:r>
              <a:rPr lang="ar-SA" sz="2800" b="1">
                <a:solidFill>
                  <a:schemeClr val="bg1"/>
                </a:solidFill>
              </a:rPr>
              <a:t>أسهل بن</a:t>
            </a:r>
            <a:r>
              <a:rPr lang="ar-EG" sz="2800" b="1">
                <a:solidFill>
                  <a:schemeClr val="bg1"/>
                </a:solidFill>
              </a:rPr>
              <a:t>اء</a:t>
            </a:r>
            <a:r>
              <a:rPr lang="ar-SA" sz="2800" b="1">
                <a:solidFill>
                  <a:schemeClr val="bg1"/>
                </a:solidFill>
              </a:rPr>
              <a:t> منزلاً متيناً من بادئ الأمر من أن بن</a:t>
            </a:r>
            <a:r>
              <a:rPr lang="ar-EG" sz="2800" b="1">
                <a:solidFill>
                  <a:schemeClr val="bg1"/>
                </a:solidFill>
              </a:rPr>
              <a:t>اء</a:t>
            </a:r>
            <a:r>
              <a:rPr lang="ar-SA" sz="2800" b="1">
                <a:solidFill>
                  <a:schemeClr val="bg1"/>
                </a:solidFill>
              </a:rPr>
              <a:t> منزلاً سيء البناء ثم تواليه بالترميم والإصلاح</a:t>
            </a:r>
            <a:endParaRPr lang="ar-EG" sz="2800" b="1">
              <a:solidFill>
                <a:schemeClr val="bg1"/>
              </a:solidFill>
            </a:endParaRPr>
          </a:p>
          <a:p>
            <a:pPr>
              <a:buFontTx/>
              <a:buChar char="-"/>
            </a:pPr>
            <a:r>
              <a:rPr lang="ar-SA" sz="2800" b="1">
                <a:solidFill>
                  <a:schemeClr val="bg1"/>
                </a:solidFill>
              </a:rPr>
              <a:t>هذا المبدأ ينطبق تماماً على تكوين جسم الإنسان، ولذا يجدر بنا أن نبذل كل عناية وجهد في تغذية صحيحة في جميع أطوار نموه جنياً ورضيعاً وصبياً ويافعاً ومراهقاً حتى يكتمل نمو جسمه سليم التكوين متين البنيان</a:t>
            </a:r>
            <a:r>
              <a:rPr lang="ar-EG" sz="2800" b="1">
                <a:solidFill>
                  <a:schemeClr val="bg1"/>
                </a:solidFill>
              </a:rPr>
              <a:t>.</a:t>
            </a:r>
          </a:p>
          <a:p>
            <a:pPr>
              <a:buFontTx/>
              <a:buChar char="-"/>
            </a:pPr>
            <a:r>
              <a:rPr lang="ar-SA" sz="2800" b="1">
                <a:solidFill>
                  <a:schemeClr val="bg1"/>
                </a:solidFill>
              </a:rPr>
              <a:t>جسم الإنسان تبلي بعض خلاياه وأنسجته كل يوم أثناء الصحة كما يفقد الكثير منها أثناء المرض لذلك يجب أن تزوده دائماً بالمواد الصالحة لصيانته وتجديد ما قد يُفقد من هذه الخلايا والأنسجة.</a:t>
            </a:r>
            <a:endParaRPr lang="ar-EG" sz="2800" b="1">
              <a:solidFill>
                <a:schemeClr val="bg1"/>
              </a:solidFill>
            </a:endParaRPr>
          </a:p>
        </p:txBody>
      </p:sp>
      <p:pic>
        <p:nvPicPr>
          <p:cNvPr id="10244" name="Picture 4"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511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food_icon_library_27310"/>
          <p:cNvPicPr>
            <a:picLocks noChangeAspect="1" noChangeArrowheads="1"/>
          </p:cNvPicPr>
          <p:nvPr/>
        </p:nvPicPr>
        <p:blipFill>
          <a:blip r:embed="rId3">
            <a:extLst>
              <a:ext uri="{28A0092B-C50C-407E-A947-70E740481C1C}">
                <a14:useLocalDpi xmlns:a14="http://schemas.microsoft.com/office/drawing/2010/main" val="0"/>
              </a:ext>
            </a:extLst>
          </a:blip>
          <a:srcRect l="56667" t="6667" r="9166" b="55556"/>
          <a:stretch>
            <a:fillRect/>
          </a:stretch>
        </p:blipFill>
        <p:spPr bwMode="auto">
          <a:xfrm>
            <a:off x="0" y="4708525"/>
            <a:ext cx="2590800" cy="214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0" y="1219200"/>
            <a:ext cx="8991600"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ar-SA" sz="3600">
                <a:solidFill>
                  <a:srgbClr val="FFFF00"/>
                </a:solidFill>
              </a:rPr>
              <a:t>تنظيم التفاعلات الحيوية :</a:t>
            </a:r>
            <a:endParaRPr lang="ar-EG" sz="3600">
              <a:solidFill>
                <a:srgbClr val="FFFF00"/>
              </a:solidFill>
            </a:endParaRPr>
          </a:p>
          <a:p>
            <a:r>
              <a:rPr lang="ar-EG" sz="2000">
                <a:solidFill>
                  <a:schemeClr val="bg1"/>
                </a:solidFill>
              </a:rPr>
              <a:t>- </a:t>
            </a:r>
            <a:r>
              <a:rPr lang="ar-SA" sz="2000">
                <a:solidFill>
                  <a:schemeClr val="bg1"/>
                </a:solidFill>
              </a:rPr>
              <a:t>هذه التفاعلات لا ينقطع حدوثها ما دام الجسم حياً ويجب أن يتوفر </a:t>
            </a:r>
            <a:r>
              <a:rPr lang="ar-EG" sz="2000">
                <a:solidFill>
                  <a:schemeClr val="bg1"/>
                </a:solidFill>
              </a:rPr>
              <a:t>                                           </a:t>
            </a:r>
            <a:r>
              <a:rPr lang="ar-SA" sz="2000">
                <a:solidFill>
                  <a:schemeClr val="bg1"/>
                </a:solidFill>
              </a:rPr>
              <a:t>للجسم الكثير من المواد لإنتظام حدوثها وتتابعها على الوجه الذي </a:t>
            </a:r>
            <a:r>
              <a:rPr lang="ar-EG" sz="2000">
                <a:solidFill>
                  <a:schemeClr val="bg1"/>
                </a:solidFill>
              </a:rPr>
              <a:t>                                             </a:t>
            </a:r>
            <a:r>
              <a:rPr lang="ar-SA" sz="2000">
                <a:solidFill>
                  <a:schemeClr val="bg1"/>
                </a:solidFill>
              </a:rPr>
              <a:t>يكسب الجسم الصحة والعافية ويحقق له النمو الطبيعي</a:t>
            </a:r>
            <a:endParaRPr lang="ar-EG" sz="2000">
              <a:solidFill>
                <a:schemeClr val="bg1"/>
              </a:solidFill>
            </a:endParaRPr>
          </a:p>
          <a:p>
            <a:r>
              <a:rPr lang="ar-EG" sz="2000">
                <a:solidFill>
                  <a:schemeClr val="bg1"/>
                </a:solidFill>
              </a:rPr>
              <a:t>- </a:t>
            </a:r>
            <a:r>
              <a:rPr lang="ar-SA" sz="2000">
                <a:solidFill>
                  <a:schemeClr val="bg1"/>
                </a:solidFill>
              </a:rPr>
              <a:t>البروتينات لازمة لإفرازات الغدد المختلفة</a:t>
            </a:r>
            <a:endParaRPr lang="ar-EG" sz="2000">
              <a:solidFill>
                <a:schemeClr val="bg1"/>
              </a:solidFill>
            </a:endParaRPr>
          </a:p>
          <a:p>
            <a:r>
              <a:rPr lang="ar-SA" sz="2000" u="sng">
                <a:solidFill>
                  <a:srgbClr val="FFFF00"/>
                </a:solidFill>
              </a:rPr>
              <a:t>الأملاح المعدنية ذات أثر فعال في تنظيم الكثير من عمليات الجسم الحيوية والفسيولوجية</a:t>
            </a:r>
            <a:r>
              <a:rPr lang="ar-EG" sz="2000" u="sng">
                <a:solidFill>
                  <a:srgbClr val="FFFF00"/>
                </a:solidFill>
              </a:rPr>
              <a:t>.</a:t>
            </a:r>
          </a:p>
          <a:p>
            <a:r>
              <a:rPr lang="ar-SA" sz="2000">
                <a:solidFill>
                  <a:srgbClr val="FF0000"/>
                </a:solidFill>
              </a:rPr>
              <a:t>الكالسيوم وبعض الأملاح الأخري</a:t>
            </a:r>
            <a:r>
              <a:rPr lang="ar-SA" sz="2000">
                <a:solidFill>
                  <a:schemeClr val="bg1"/>
                </a:solidFill>
              </a:rPr>
              <a:t> لا غني عنها لإنتظام حركة القلب</a:t>
            </a:r>
            <a:r>
              <a:rPr lang="ar-EG" sz="2000">
                <a:solidFill>
                  <a:schemeClr val="bg1"/>
                </a:solidFill>
              </a:rPr>
              <a:t>.</a:t>
            </a:r>
          </a:p>
          <a:p>
            <a:r>
              <a:rPr lang="ar-SA" sz="2000">
                <a:solidFill>
                  <a:srgbClr val="FF0000"/>
                </a:solidFill>
              </a:rPr>
              <a:t>اليود</a:t>
            </a:r>
            <a:r>
              <a:rPr lang="ar-SA" sz="2000">
                <a:solidFill>
                  <a:schemeClr val="bg1"/>
                </a:solidFill>
              </a:rPr>
              <a:t> ضروري لإفراز الغدة الدرقية</a:t>
            </a:r>
            <a:r>
              <a:rPr lang="ar-EG" sz="2000">
                <a:solidFill>
                  <a:schemeClr val="bg1"/>
                </a:solidFill>
              </a:rPr>
              <a:t>.</a:t>
            </a:r>
          </a:p>
          <a:p>
            <a:r>
              <a:rPr lang="ar-SA" sz="2000">
                <a:solidFill>
                  <a:srgbClr val="FF0000"/>
                </a:solidFill>
              </a:rPr>
              <a:t>الفوسفور والصوديوم</a:t>
            </a:r>
            <a:r>
              <a:rPr lang="ar-SA" sz="2000">
                <a:solidFill>
                  <a:schemeClr val="bg1"/>
                </a:solidFill>
              </a:rPr>
              <a:t> مسئولان عن إحتفاظ الدم بتفاعله القلوي وهكذا</a:t>
            </a:r>
            <a:r>
              <a:rPr lang="ar-EG" sz="2000">
                <a:solidFill>
                  <a:schemeClr val="bg1"/>
                </a:solidFill>
              </a:rPr>
              <a:t>.</a:t>
            </a:r>
          </a:p>
          <a:p>
            <a:r>
              <a:rPr lang="ar-SA" sz="2000">
                <a:solidFill>
                  <a:srgbClr val="FF0000"/>
                </a:solidFill>
              </a:rPr>
              <a:t>الفيتامينات</a:t>
            </a:r>
            <a:r>
              <a:rPr lang="ar-SA" sz="2000">
                <a:solidFill>
                  <a:schemeClr val="bg1"/>
                </a:solidFill>
              </a:rPr>
              <a:t> أيضاً لها دور رئيسي فيما يجرى في أنسجة الجسم من تفاعلات</a:t>
            </a:r>
            <a:r>
              <a:rPr lang="ar-EG" sz="2000">
                <a:solidFill>
                  <a:schemeClr val="bg1"/>
                </a:solidFill>
              </a:rPr>
              <a:t>.</a:t>
            </a:r>
          </a:p>
          <a:p>
            <a:r>
              <a:rPr lang="ar-SA" sz="2000">
                <a:solidFill>
                  <a:srgbClr val="FF0000"/>
                </a:solidFill>
              </a:rPr>
              <a:t>الماء</a:t>
            </a:r>
            <a:r>
              <a:rPr lang="ar-SA" sz="2000">
                <a:solidFill>
                  <a:schemeClr val="bg1"/>
                </a:solidFill>
              </a:rPr>
              <a:t> له فوائد جمة ويكفى أن نعلم أن ثلثي وزن جسم الإنسان مكون من الماء وجميع التفاعلات الكيميائية اللازمة لنمو الجسم وصيانته لا يمكن أن تتم إلا في محلول مائي, ولا يقتصر مقدار الماء الذي يحصل عليه الجسم على السوائل المختلفة التي يتناولها سواء كانت ماء أو حساء أو عصير فواكه أو لبن أو مشروبات أخرى، بل إن الطعام الذي نأكله مهما كان يابساً يحتوى على نسب متفاوتة من الماء وقد تدهشون إذا ما قلت لكم أن نسبة الماء الموجودة في الخيار أو في الطماطم مثلاً أكثر من نسبة الماء في اللبن مع أن الخيار والطماطم صلب واللبن سائل.</a:t>
            </a:r>
          </a:p>
        </p:txBody>
      </p:sp>
      <p:pic>
        <p:nvPicPr>
          <p:cNvPr id="56325" name="Picture 5" descr="food-f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2895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TotalTime>
  <Words>2895</Words>
  <Application>Microsoft Office PowerPoint</Application>
  <PresentationFormat>On-screen Show (4:3)</PresentationFormat>
  <Paragraphs>208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PowerPoint Presentation</vt:lpstr>
      <vt:lpstr>تعريف الغذاء</vt:lpstr>
      <vt:lpstr>تعريف علم الأغذية </vt:lpstr>
      <vt:lpstr>أهمية تكنولوجيا الغذاء</vt:lpstr>
      <vt:lpstr>أهمية تكنولوجيا الغذاء</vt:lpstr>
      <vt:lpstr>أهمية الغذاء لجسم الإنسان</vt:lpstr>
      <vt:lpstr>PowerPoint Presentation</vt:lpstr>
      <vt:lpstr>PowerPoint Presentation</vt:lpstr>
      <vt:lpstr>PowerPoint Presentation</vt:lpstr>
      <vt:lpstr>الوزن المُناسب للفرد</vt:lpstr>
      <vt:lpstr>الخواص الحسية للغذاء</vt:lpstr>
      <vt:lpstr>"لون الغذاء"</vt:lpstr>
      <vt:lpstr>PowerPoint Presentation</vt:lpstr>
      <vt:lpstr>PowerPoint Presentation</vt:lpstr>
      <vt:lpstr>مصادر الألوان في الأغذية</vt:lpstr>
      <vt:lpstr>مصادر الألوان في الأغذية</vt:lpstr>
      <vt:lpstr>ثانياً: صبغات التفاعلات الكيميائية</vt:lpstr>
      <vt:lpstr>ثالثاً: الألوان المُخلقة كيميائياً</vt:lpstr>
      <vt:lpstr>"نكهة الغذاء"</vt:lpstr>
      <vt:lpstr>أ – رائحة الغذاء</vt:lpstr>
      <vt:lpstr>هل المركبات المسئولة عن رائحة الأغذية عبارة عن مركب واحد؟؟؟؟ بالطبع لا, فالمسئول عن رائحة الأغذية مركبات عديدة مختلطة بنسب مختلفة لينتج عنها رائحة كل غذاء خاصة به ولابد من توضيح بعض النقاط الهامة هنا : </vt:lpstr>
      <vt:lpstr>PowerPoint Presentation</vt:lpstr>
      <vt:lpstr>ب - طعم الغذاء: </vt:lpstr>
      <vt:lpstr>PowerPoint Presentation</vt:lpstr>
      <vt:lpstr>مناطق إحساس اللسان بالطعوم المختلفة</vt:lpstr>
      <vt:lpstr>الطعوم الأساسية في الغذاء أربعة:       الطعم الحلو والمالح والمر والحامض.</vt:lpstr>
      <vt:lpstr>PowerPoint Presentation</vt:lpstr>
      <vt:lpstr>PowerPoint Presentation</vt:lpstr>
      <vt:lpstr>PowerPoint Presentation</vt:lpstr>
      <vt:lpstr>طعوم غير أساسية:</vt:lpstr>
      <vt:lpstr>هناك تأثيرات وليست طعوم تؤثر علي الإحساس بالطعم منها:</vt:lpstr>
      <vt:lpstr>PowerPoint Presentation</vt:lpstr>
      <vt:lpstr>PowerPoint Presentation</vt:lpstr>
      <vt:lpstr>لابد من معرفة أنه يمكن تقسيم نكهات بعض الأغذية كالتالي: </vt:lpstr>
      <vt:lpstr>قوام المادة الغذائية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Eman</dc:creator>
  <cp:lastModifiedBy>abobakragr</cp:lastModifiedBy>
  <cp:revision>47</cp:revision>
  <cp:lastPrinted>1601-01-01T00:00:00Z</cp:lastPrinted>
  <dcterms:created xsi:type="dcterms:W3CDTF">1601-01-01T00:00:00Z</dcterms:created>
  <dcterms:modified xsi:type="dcterms:W3CDTF">2020-03-16T16:50:38Z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