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sldIdLst>
    <p:sldId id="277" r:id="rId2"/>
    <p:sldId id="256" r:id="rId3"/>
    <p:sldId id="257" r:id="rId4"/>
    <p:sldId id="258" r:id="rId5"/>
    <p:sldId id="260" r:id="rId6"/>
    <p:sldId id="265" r:id="rId7"/>
    <p:sldId id="262" r:id="rId8"/>
    <p:sldId id="266" r:id="rId9"/>
    <p:sldId id="267" r:id="rId10"/>
    <p:sldId id="268" r:id="rId11"/>
    <p:sldId id="269" r:id="rId12"/>
    <p:sldId id="270" r:id="rId13"/>
    <p:sldId id="272" r:id="rId14"/>
    <p:sldId id="273" r:id="rId15"/>
    <p:sldId id="274" r:id="rId16"/>
    <p:sldId id="275" r:id="rId17"/>
  </p:sldIdLst>
  <p:sldSz cx="9144000" cy="6858000" type="screen4x3"/>
  <p:notesSz cx="6858000" cy="9144000"/>
  <p:defaultText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66" d="100"/>
          <a:sy n="66" d="100"/>
        </p:scale>
        <p:origin x="-1506" y="-11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2272FB67-CD7B-473A-8B6F-51F492955211}" type="datetimeFigureOut">
              <a:rPr lang="ar-EG" smtClean="0"/>
              <a:t>25/07/1441</a:t>
            </a:fld>
            <a:endParaRPr lang="ar-EG"/>
          </a:p>
        </p:txBody>
      </p:sp>
      <p:sp>
        <p:nvSpPr>
          <p:cNvPr id="19" name="Footer Placeholder 18"/>
          <p:cNvSpPr>
            <a:spLocks noGrp="1"/>
          </p:cNvSpPr>
          <p:nvPr>
            <p:ph type="ftr" sz="quarter" idx="11"/>
          </p:nvPr>
        </p:nvSpPr>
        <p:spPr/>
        <p:txBody>
          <a:bodyPr/>
          <a:lstStyle/>
          <a:p>
            <a:endParaRPr lang="ar-EG"/>
          </a:p>
        </p:txBody>
      </p:sp>
      <p:sp>
        <p:nvSpPr>
          <p:cNvPr id="27" name="Slide Number Placeholder 26"/>
          <p:cNvSpPr>
            <a:spLocks noGrp="1"/>
          </p:cNvSpPr>
          <p:nvPr>
            <p:ph type="sldNum" sz="quarter" idx="12"/>
          </p:nvPr>
        </p:nvSpPr>
        <p:spPr/>
        <p:txBody>
          <a:bodyPr/>
          <a:lstStyle/>
          <a:p>
            <a:fld id="{98877931-6EFD-4E9E-9CD0-C4938559CE5F}" type="slidenum">
              <a:rPr lang="ar-EG" smtClean="0"/>
              <a:t>‹#›</a:t>
            </a:fld>
            <a:endParaRPr lang="ar-EG"/>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272FB67-CD7B-473A-8B6F-51F492955211}" type="datetimeFigureOut">
              <a:rPr lang="ar-EG" smtClean="0"/>
              <a:t>25/07/1441</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98877931-6EFD-4E9E-9CD0-C4938559CE5F}" type="slidenum">
              <a:rPr lang="ar-EG" smtClean="0"/>
              <a:t>‹#›</a:t>
            </a:fld>
            <a:endParaRPr lang="ar-EG"/>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2"/>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2"/>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272FB67-CD7B-473A-8B6F-51F492955211}" type="datetimeFigureOut">
              <a:rPr lang="ar-EG" smtClean="0"/>
              <a:t>25/07/1441</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98877931-6EFD-4E9E-9CD0-C4938559CE5F}" type="slidenum">
              <a:rPr lang="ar-EG" smtClean="0"/>
              <a:t>‹#›</a:t>
            </a:fld>
            <a:endParaRPr lang="ar-EG"/>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272FB67-CD7B-473A-8B6F-51F492955211}" type="datetimeFigureOut">
              <a:rPr lang="ar-EG" smtClean="0"/>
              <a:t>25/07/1441</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98877931-6EFD-4E9E-9CD0-C4938559CE5F}" type="slidenum">
              <a:rPr lang="ar-EG" smtClean="0"/>
              <a:t>‹#›</a:t>
            </a:fld>
            <a:endParaRPr lang="ar-EG"/>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5"/>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2272FB67-CD7B-473A-8B6F-51F492955211}" type="datetimeFigureOut">
              <a:rPr lang="ar-EG" smtClean="0"/>
              <a:t>25/07/1441</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98877931-6EFD-4E9E-9CD0-C4938559CE5F}" type="slidenum">
              <a:rPr lang="ar-EG" smtClean="0"/>
              <a:t>‹#›</a:t>
            </a:fld>
            <a:endParaRPr lang="ar-EG"/>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272FB67-CD7B-473A-8B6F-51F492955211}" type="datetimeFigureOut">
              <a:rPr lang="ar-EG" smtClean="0"/>
              <a:t>25/07/1441</a:t>
            </a:fld>
            <a:endParaRPr lang="ar-EG"/>
          </a:p>
        </p:txBody>
      </p:sp>
      <p:sp>
        <p:nvSpPr>
          <p:cNvPr id="6" name="Footer Placeholder 5"/>
          <p:cNvSpPr>
            <a:spLocks noGrp="1"/>
          </p:cNvSpPr>
          <p:nvPr>
            <p:ph type="ftr" sz="quarter" idx="11"/>
          </p:nvPr>
        </p:nvSpPr>
        <p:spPr/>
        <p:txBody>
          <a:bodyPr/>
          <a:lstStyle/>
          <a:p>
            <a:endParaRPr lang="ar-EG"/>
          </a:p>
        </p:txBody>
      </p:sp>
      <p:sp>
        <p:nvSpPr>
          <p:cNvPr id="7" name="Slide Number Placeholder 6"/>
          <p:cNvSpPr>
            <a:spLocks noGrp="1"/>
          </p:cNvSpPr>
          <p:nvPr>
            <p:ph type="sldNum" sz="quarter" idx="12"/>
          </p:nvPr>
        </p:nvSpPr>
        <p:spPr/>
        <p:txBody>
          <a:bodyPr/>
          <a:lstStyle/>
          <a:p>
            <a:fld id="{98877931-6EFD-4E9E-9CD0-C4938559CE5F}" type="slidenum">
              <a:rPr lang="ar-EG" smtClean="0"/>
              <a:t>‹#›</a:t>
            </a:fld>
            <a:endParaRPr lang="ar-EG"/>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1"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1859758"/>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1" y="2514601"/>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6" y="2514601"/>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2272FB67-CD7B-473A-8B6F-51F492955211}" type="datetimeFigureOut">
              <a:rPr lang="ar-EG" smtClean="0"/>
              <a:t>25/07/1441</a:t>
            </a:fld>
            <a:endParaRPr lang="ar-EG"/>
          </a:p>
        </p:txBody>
      </p:sp>
      <p:sp>
        <p:nvSpPr>
          <p:cNvPr id="8" name="Footer Placeholder 7"/>
          <p:cNvSpPr>
            <a:spLocks noGrp="1"/>
          </p:cNvSpPr>
          <p:nvPr>
            <p:ph type="ftr" sz="quarter" idx="11"/>
          </p:nvPr>
        </p:nvSpPr>
        <p:spPr/>
        <p:txBody>
          <a:bodyPr/>
          <a:lstStyle/>
          <a:p>
            <a:endParaRPr lang="ar-EG"/>
          </a:p>
        </p:txBody>
      </p:sp>
      <p:sp>
        <p:nvSpPr>
          <p:cNvPr id="9" name="Slide Number Placeholder 8"/>
          <p:cNvSpPr>
            <a:spLocks noGrp="1"/>
          </p:cNvSpPr>
          <p:nvPr>
            <p:ph type="sldNum" sz="quarter" idx="12"/>
          </p:nvPr>
        </p:nvSpPr>
        <p:spPr/>
        <p:txBody>
          <a:bodyPr/>
          <a:lstStyle/>
          <a:p>
            <a:fld id="{98877931-6EFD-4E9E-9CD0-C4938559CE5F}" type="slidenum">
              <a:rPr lang="ar-EG" smtClean="0"/>
              <a:t>‹#›</a:t>
            </a:fld>
            <a:endParaRPr lang="ar-EG"/>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272FB67-CD7B-473A-8B6F-51F492955211}" type="datetimeFigureOut">
              <a:rPr lang="ar-EG" smtClean="0"/>
              <a:t>25/07/1441</a:t>
            </a:fld>
            <a:endParaRPr lang="ar-EG"/>
          </a:p>
        </p:txBody>
      </p:sp>
      <p:sp>
        <p:nvSpPr>
          <p:cNvPr id="4" name="Footer Placeholder 3"/>
          <p:cNvSpPr>
            <a:spLocks noGrp="1"/>
          </p:cNvSpPr>
          <p:nvPr>
            <p:ph type="ftr" sz="quarter" idx="11"/>
          </p:nvPr>
        </p:nvSpPr>
        <p:spPr/>
        <p:txBody>
          <a:bodyPr/>
          <a:lstStyle/>
          <a:p>
            <a:endParaRPr lang="ar-EG"/>
          </a:p>
        </p:txBody>
      </p:sp>
      <p:sp>
        <p:nvSpPr>
          <p:cNvPr id="5" name="Slide Number Placeholder 4"/>
          <p:cNvSpPr>
            <a:spLocks noGrp="1"/>
          </p:cNvSpPr>
          <p:nvPr>
            <p:ph type="sldNum" sz="quarter" idx="12"/>
          </p:nvPr>
        </p:nvSpPr>
        <p:spPr/>
        <p:txBody>
          <a:bodyPr/>
          <a:lstStyle/>
          <a:p>
            <a:fld id="{98877931-6EFD-4E9E-9CD0-C4938559CE5F}" type="slidenum">
              <a:rPr lang="ar-EG" smtClean="0"/>
              <a:t>‹#›</a:t>
            </a:fld>
            <a:endParaRPr lang="ar-EG"/>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72FB67-CD7B-473A-8B6F-51F492955211}" type="datetimeFigureOut">
              <a:rPr lang="ar-EG" smtClean="0"/>
              <a:t>25/07/1441</a:t>
            </a:fld>
            <a:endParaRPr lang="ar-EG"/>
          </a:p>
        </p:txBody>
      </p:sp>
      <p:sp>
        <p:nvSpPr>
          <p:cNvPr id="3" name="Footer Placeholder 2"/>
          <p:cNvSpPr>
            <a:spLocks noGrp="1"/>
          </p:cNvSpPr>
          <p:nvPr>
            <p:ph type="ftr" sz="quarter" idx="11"/>
          </p:nvPr>
        </p:nvSpPr>
        <p:spPr/>
        <p:txBody>
          <a:bodyPr/>
          <a:lstStyle/>
          <a:p>
            <a:endParaRPr lang="ar-EG"/>
          </a:p>
        </p:txBody>
      </p:sp>
      <p:sp>
        <p:nvSpPr>
          <p:cNvPr id="4" name="Slide Number Placeholder 3"/>
          <p:cNvSpPr>
            <a:spLocks noGrp="1"/>
          </p:cNvSpPr>
          <p:nvPr>
            <p:ph type="sldNum" sz="quarter" idx="12"/>
          </p:nvPr>
        </p:nvSpPr>
        <p:spPr/>
        <p:txBody>
          <a:bodyPr/>
          <a:lstStyle/>
          <a:p>
            <a:fld id="{98877931-6EFD-4E9E-9CD0-C4938559CE5F}" type="slidenum">
              <a:rPr lang="ar-EG" smtClean="0"/>
              <a:t>‹#›</a:t>
            </a:fld>
            <a:endParaRPr lang="ar-EG"/>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1"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272FB67-CD7B-473A-8B6F-51F492955211}" type="datetimeFigureOut">
              <a:rPr lang="ar-EG" smtClean="0"/>
              <a:t>25/07/1441</a:t>
            </a:fld>
            <a:endParaRPr lang="ar-EG"/>
          </a:p>
        </p:txBody>
      </p:sp>
      <p:sp>
        <p:nvSpPr>
          <p:cNvPr id="6" name="Footer Placeholder 5"/>
          <p:cNvSpPr>
            <a:spLocks noGrp="1"/>
          </p:cNvSpPr>
          <p:nvPr>
            <p:ph type="ftr" sz="quarter" idx="11"/>
          </p:nvPr>
        </p:nvSpPr>
        <p:spPr/>
        <p:txBody>
          <a:bodyPr/>
          <a:lstStyle/>
          <a:p>
            <a:endParaRPr lang="ar-EG"/>
          </a:p>
        </p:txBody>
      </p:sp>
      <p:sp>
        <p:nvSpPr>
          <p:cNvPr id="7" name="Slide Number Placeholder 6"/>
          <p:cNvSpPr>
            <a:spLocks noGrp="1"/>
          </p:cNvSpPr>
          <p:nvPr>
            <p:ph type="sldNum" sz="quarter" idx="12"/>
          </p:nvPr>
        </p:nvSpPr>
        <p:spPr/>
        <p:txBody>
          <a:bodyPr/>
          <a:lstStyle/>
          <a:p>
            <a:fld id="{98877931-6EFD-4E9E-9CD0-C4938559CE5F}" type="slidenum">
              <a:rPr lang="ar-EG" smtClean="0"/>
              <a:t>‹#›</a:t>
            </a:fld>
            <a:endParaRPr lang="ar-EG"/>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5"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7"/>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2272FB67-CD7B-473A-8B6F-51F492955211}" type="datetimeFigureOut">
              <a:rPr lang="ar-EG" smtClean="0"/>
              <a:t>25/07/1441</a:t>
            </a:fld>
            <a:endParaRPr lang="ar-EG"/>
          </a:p>
        </p:txBody>
      </p:sp>
      <p:sp>
        <p:nvSpPr>
          <p:cNvPr id="6" name="Footer Placeholder 5"/>
          <p:cNvSpPr>
            <a:spLocks noGrp="1"/>
          </p:cNvSpPr>
          <p:nvPr>
            <p:ph type="ftr" sz="quarter" idx="11"/>
          </p:nvPr>
        </p:nvSpPr>
        <p:spPr/>
        <p:txBody>
          <a:bodyPr/>
          <a:lstStyle/>
          <a:p>
            <a:endParaRPr lang="ar-EG"/>
          </a:p>
        </p:txBody>
      </p:sp>
      <p:sp>
        <p:nvSpPr>
          <p:cNvPr id="7" name="Slide Number Placeholder 6"/>
          <p:cNvSpPr>
            <a:spLocks noGrp="1"/>
          </p:cNvSpPr>
          <p:nvPr>
            <p:ph type="sldNum" sz="quarter" idx="12"/>
          </p:nvPr>
        </p:nvSpPr>
        <p:spPr>
          <a:xfrm>
            <a:off x="8077200" y="6356351"/>
            <a:ext cx="609600" cy="365125"/>
          </a:xfrm>
        </p:spPr>
        <p:txBody>
          <a:bodyPr/>
          <a:lstStyle/>
          <a:p>
            <a:fld id="{98877931-6EFD-4E9E-9CD0-C4938559CE5F}" type="slidenum">
              <a:rPr lang="ar-EG" smtClean="0"/>
              <a:t>‹#›</a:t>
            </a:fld>
            <a:endParaRPr lang="ar-EG"/>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6" y="5816601"/>
            <a:ext cx="9163051"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1" y="6219826"/>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6" y="-7144"/>
            <a:ext cx="9163051"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1"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1"/>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272FB67-CD7B-473A-8B6F-51F492955211}" type="datetimeFigureOut">
              <a:rPr lang="ar-EG" smtClean="0"/>
              <a:t>25/07/1441</a:t>
            </a:fld>
            <a:endParaRPr lang="ar-EG"/>
          </a:p>
        </p:txBody>
      </p:sp>
      <p:sp>
        <p:nvSpPr>
          <p:cNvPr id="22" name="Footer Placeholder 21"/>
          <p:cNvSpPr>
            <a:spLocks noGrp="1"/>
          </p:cNvSpPr>
          <p:nvPr>
            <p:ph type="ftr" sz="quarter" idx="3"/>
          </p:nvPr>
        </p:nvSpPr>
        <p:spPr>
          <a:xfrm>
            <a:off x="2667000" y="6356351"/>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ar-EG"/>
          </a:p>
        </p:txBody>
      </p:sp>
      <p:sp>
        <p:nvSpPr>
          <p:cNvPr id="18" name="Slide Number Placeholder 17"/>
          <p:cNvSpPr>
            <a:spLocks noGrp="1"/>
          </p:cNvSpPr>
          <p:nvPr>
            <p:ph type="sldNum" sz="quarter" idx="4"/>
          </p:nvPr>
        </p:nvSpPr>
        <p:spPr>
          <a:xfrm>
            <a:off x="7924800" y="6356351"/>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8877931-6EFD-4E9E-9CD0-C4938559CE5F}" type="slidenum">
              <a:rPr lang="ar-EG" smtClean="0"/>
              <a:t>‹#›</a:t>
            </a:fld>
            <a:endParaRPr lang="ar-EG"/>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9.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10.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13.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2" Type="http://schemas.microsoft.com/office/2007/relationships/media" Target="../media/media15.wav"/><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15.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2" Type="http://schemas.microsoft.com/office/2007/relationships/media" Target="../media/media2.wav"/><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7.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8.xml"/><Relationship Id="rId5" Type="http://schemas.openxmlformats.org/officeDocument/2006/relationships/image" Target="../media/image2.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00808"/>
            <a:ext cx="8305800" cy="2808312"/>
          </a:xfrm>
        </p:spPr>
        <p:txBody>
          <a:bodyPr/>
          <a:lstStyle/>
          <a:p>
            <a:pPr algn="ctr"/>
            <a:r>
              <a:rPr lang="ar-EG" dirty="0"/>
              <a:t>الدرس السادس</a:t>
            </a:r>
            <a:br>
              <a:rPr lang="ar-EG" dirty="0"/>
            </a:br>
            <a:r>
              <a:rPr lang="ar-EG" dirty="0"/>
              <a:t>تقدير الجوامد الكلية </a:t>
            </a:r>
            <a:r>
              <a:rPr lang="ar-EG" dirty="0" err="1"/>
              <a:t>واللادهنية</a:t>
            </a:r>
            <a:r>
              <a:rPr lang="ar-EG" dirty="0"/>
              <a:t> </a:t>
            </a:r>
            <a:br>
              <a:rPr lang="ar-EG" dirty="0"/>
            </a:br>
            <a:r>
              <a:rPr lang="ar-EG" dirty="0"/>
              <a:t>الاختبارات </a:t>
            </a:r>
            <a:r>
              <a:rPr lang="ar-EG" dirty="0" err="1"/>
              <a:t>البكتريولوجية</a:t>
            </a:r>
            <a:endParaRPr lang="ar-EG"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52822601"/>
      </p:ext>
    </p:extLst>
  </p:cSld>
  <p:clrMapOvr>
    <a:masterClrMapping/>
  </p:clrMapOvr>
  <mc:AlternateContent xmlns:mc="http://schemas.openxmlformats.org/markup-compatibility/2006" xmlns:p14="http://schemas.microsoft.com/office/powerpoint/2010/main">
    <mc:Choice Requires="p14">
      <p:transition spd="slow" p14:dur="2000" advTm="12548"/>
    </mc:Choice>
    <mc:Fallback xmlns="">
      <p:transition spd="slow" advTm="12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EG" dirty="0">
                <a:solidFill>
                  <a:srgbClr val="C00000"/>
                </a:solidFill>
              </a:rPr>
              <a:t>الطريقة </a:t>
            </a:r>
            <a:r>
              <a:rPr lang="ar-EG" dirty="0" smtClean="0">
                <a:solidFill>
                  <a:srgbClr val="C00000"/>
                </a:solidFill>
              </a:rPr>
              <a:t>الحسابية</a:t>
            </a:r>
            <a:endParaRPr lang="ar-EG" dirty="0"/>
          </a:p>
        </p:txBody>
      </p:sp>
      <p:sp>
        <p:nvSpPr>
          <p:cNvPr id="3" name="Content Placeholder 2"/>
          <p:cNvSpPr>
            <a:spLocks noGrp="1"/>
          </p:cNvSpPr>
          <p:nvPr>
            <p:ph idx="1"/>
          </p:nvPr>
        </p:nvSpPr>
        <p:spPr/>
        <p:txBody>
          <a:bodyPr/>
          <a:lstStyle/>
          <a:p>
            <a:pPr marL="0" indent="0">
              <a:buNone/>
            </a:pPr>
            <a:r>
              <a:rPr lang="ar-EG" dirty="0" smtClean="0">
                <a:latin typeface="Traditional Arabic" pitchFamily="18" charset="-78"/>
                <a:cs typeface="Traditional Arabic" pitchFamily="18" charset="-78"/>
              </a:rPr>
              <a:t>مثال علي مسطرة </a:t>
            </a:r>
            <a:r>
              <a:rPr lang="ar-EG" dirty="0" err="1" smtClean="0">
                <a:latin typeface="Traditional Arabic" pitchFamily="18" charset="-78"/>
                <a:cs typeface="Traditional Arabic" pitchFamily="18" charset="-78"/>
              </a:rPr>
              <a:t>ريتشمند</a:t>
            </a:r>
            <a:r>
              <a:rPr lang="ar-EG" dirty="0" smtClean="0">
                <a:latin typeface="Traditional Arabic" pitchFamily="18" charset="-78"/>
                <a:cs typeface="Traditional Arabic" pitchFamily="18" charset="-78"/>
              </a:rPr>
              <a:t> الحاسبة</a:t>
            </a:r>
          </a:p>
          <a:p>
            <a:pPr marL="0" indent="0">
              <a:buNone/>
            </a:pPr>
            <a:r>
              <a:rPr lang="ar-EG" dirty="0" smtClean="0">
                <a:latin typeface="Traditional Arabic" pitchFamily="18" charset="-78"/>
                <a:cs typeface="Traditional Arabic" pitchFamily="18" charset="-78"/>
              </a:rPr>
              <a:t>اذا كانت قراءة </a:t>
            </a:r>
            <a:r>
              <a:rPr lang="ar-EG" dirty="0" err="1" smtClean="0">
                <a:latin typeface="Traditional Arabic" pitchFamily="18" charset="-78"/>
                <a:cs typeface="Traditional Arabic" pitchFamily="18" charset="-78"/>
              </a:rPr>
              <a:t>اللاكتوميتر</a:t>
            </a:r>
            <a:r>
              <a:rPr lang="ar-EG" dirty="0" smtClean="0">
                <a:latin typeface="Traditional Arabic" pitchFamily="18" charset="-78"/>
                <a:cs typeface="Traditional Arabic" pitchFamily="18" charset="-78"/>
              </a:rPr>
              <a:t> في عينة ما من الحليب البقري هي 30.6 عند درجة حرارة 70°ف، وكانت نسبة الدهن بالحليب هي 3% فما هي قراءة </a:t>
            </a:r>
            <a:r>
              <a:rPr lang="ar-EG" dirty="0" err="1" smtClean="0">
                <a:latin typeface="Traditional Arabic" pitchFamily="18" charset="-78"/>
                <a:cs typeface="Traditional Arabic" pitchFamily="18" charset="-78"/>
              </a:rPr>
              <a:t>اللاكتوميتر</a:t>
            </a:r>
            <a:r>
              <a:rPr lang="ar-EG" dirty="0" smtClean="0">
                <a:latin typeface="Traditional Arabic" pitchFamily="18" charset="-78"/>
                <a:cs typeface="Traditional Arabic" pitchFamily="18" charset="-78"/>
              </a:rPr>
              <a:t> الصحيحة وكذلك نسبه المواد الصلبة الكلية بالحليب؟</a:t>
            </a:r>
          </a:p>
          <a:p>
            <a:pPr marL="514350" indent="-514350">
              <a:buFont typeface="+mj-lt"/>
              <a:buAutoNum type="arabicPeriod"/>
            </a:pPr>
            <a:r>
              <a:rPr lang="ar-EG" dirty="0" smtClean="0">
                <a:latin typeface="Traditional Arabic" pitchFamily="18" charset="-78"/>
                <a:cs typeface="Traditional Arabic" pitchFamily="18" charset="-78"/>
              </a:rPr>
              <a:t> يزلق الجزء المتحرك من المسطرة بحيث يكون العدد 30.6 مقابل لدرجة حرارة 60°ف في الجزء الثابت من المسطرة ، ثم اقرأ عند درجة حرارة 70°ف علي الجزء المتحرك من المسطرة قراءة </a:t>
            </a:r>
            <a:r>
              <a:rPr lang="ar-EG" dirty="0" err="1" smtClean="0">
                <a:latin typeface="Traditional Arabic" pitchFamily="18" charset="-78"/>
                <a:cs typeface="Traditional Arabic" pitchFamily="18" charset="-78"/>
              </a:rPr>
              <a:t>اللاكتوميتر</a:t>
            </a:r>
            <a:r>
              <a:rPr lang="ar-EG" dirty="0" smtClean="0">
                <a:latin typeface="Traditional Arabic" pitchFamily="18" charset="-78"/>
                <a:cs typeface="Traditional Arabic" pitchFamily="18" charset="-78"/>
              </a:rPr>
              <a:t> الصحيحة فنجدها 30.95. وبذلك يكون الوزن النوعي 1.0319</a:t>
            </a:r>
          </a:p>
          <a:p>
            <a:pPr marL="514350" indent="-514350">
              <a:buFont typeface="+mj-lt"/>
              <a:buAutoNum type="arabicPeriod"/>
            </a:pPr>
            <a:r>
              <a:rPr lang="ar-EG" dirty="0" smtClean="0">
                <a:latin typeface="Traditional Arabic" pitchFamily="18" charset="-78"/>
                <a:cs typeface="Traditional Arabic" pitchFamily="18" charset="-78"/>
              </a:rPr>
              <a:t>بوضع السهم مقابلا للعدد 3 من %الدهن اقرأ % الجوامد الكلية مقابل 31.9 في الجزء الخاص بالوزن النوعي فنجدها 11.7 في هذه الخانة.</a:t>
            </a:r>
          </a:p>
          <a:p>
            <a:pPr marL="514350" indent="-514350">
              <a:buFont typeface="+mj-lt"/>
              <a:buAutoNum type="arabicPeriod"/>
            </a:pPr>
            <a:endParaRPr lang="ar-EG" dirty="0">
              <a:latin typeface="Traditional Arabic" pitchFamily="18" charset="-78"/>
              <a:cs typeface="Traditional Arabic" pitchFamily="18" charset="-78"/>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83442897"/>
      </p:ext>
    </p:extLst>
  </p:cSld>
  <p:clrMapOvr>
    <a:masterClrMapping/>
  </p:clrMapOvr>
  <mc:AlternateContent xmlns:mc="http://schemas.openxmlformats.org/markup-compatibility/2006" xmlns:p14="http://schemas.microsoft.com/office/powerpoint/2010/main">
    <mc:Choice Requires="p14">
      <p:transition spd="slow" p14:dur="2000" advTm="138648"/>
    </mc:Choice>
    <mc:Fallback xmlns="">
      <p:transition spd="slow" advTm="138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1000"/>
                                        <p:tgtEl>
                                          <p:spTgt spid="3">
                                            <p:txEl>
                                              <p:pRg st="2" end="2"/>
                                            </p:txEl>
                                          </p:spTgt>
                                        </p:tgtEl>
                                      </p:cBhvr>
                                    </p:animEffect>
                                    <p:anim calcmode="lin" valueType="num">
                                      <p:cBhvr>
                                        <p:cTn id="3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1000"/>
                                        <p:tgtEl>
                                          <p:spTgt spid="3">
                                            <p:txEl>
                                              <p:pRg st="3" end="3"/>
                                            </p:txEl>
                                          </p:spTgt>
                                        </p:tgtEl>
                                      </p:cBhvr>
                                    </p:animEffect>
                                    <p:anim calcmode="lin" valueType="num">
                                      <p:cBhvr>
                                        <p:cTn id="4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EG" dirty="0">
                <a:solidFill>
                  <a:srgbClr val="C00000"/>
                </a:solidFill>
              </a:rPr>
              <a:t>الطريقة الحسابية</a:t>
            </a:r>
            <a:endParaRPr lang="ar-EG" dirty="0"/>
          </a:p>
        </p:txBody>
      </p:sp>
      <p:sp>
        <p:nvSpPr>
          <p:cNvPr id="3" name="Content Placeholder 2"/>
          <p:cNvSpPr>
            <a:spLocks noGrp="1"/>
          </p:cNvSpPr>
          <p:nvPr>
            <p:ph idx="1"/>
          </p:nvPr>
        </p:nvSpPr>
        <p:spPr>
          <a:xfrm>
            <a:off x="179512" y="1935480"/>
            <a:ext cx="8640960" cy="4389120"/>
          </a:xfrm>
        </p:spPr>
        <p:txBody>
          <a:bodyPr/>
          <a:lstStyle/>
          <a:p>
            <a:pPr marL="0" indent="0">
              <a:buNone/>
            </a:pPr>
            <a:r>
              <a:rPr lang="ar-EG" dirty="0" smtClean="0">
                <a:latin typeface="Traditional Arabic" pitchFamily="18" charset="-78"/>
                <a:cs typeface="Traditional Arabic" pitchFamily="18" charset="-78"/>
              </a:rPr>
              <a:t>(ب) المعادلات الخاصة بحساب جوامد الحليب:</a:t>
            </a:r>
          </a:p>
          <a:p>
            <a:pPr marL="514350" indent="-514350">
              <a:buFont typeface="+mj-lt"/>
              <a:buAutoNum type="arabicPeriod"/>
            </a:pPr>
            <a:r>
              <a:rPr lang="ar-EG" dirty="0" smtClean="0">
                <a:latin typeface="Traditional Arabic" pitchFamily="18" charset="-78"/>
                <a:cs typeface="Traditional Arabic" pitchFamily="18" charset="-78"/>
              </a:rPr>
              <a:t>معادلة </a:t>
            </a:r>
            <a:r>
              <a:rPr lang="ar-EG" dirty="0" err="1" smtClean="0">
                <a:latin typeface="Traditional Arabic" pitchFamily="18" charset="-78"/>
                <a:cs typeface="Traditional Arabic" pitchFamily="18" charset="-78"/>
              </a:rPr>
              <a:t>رتشمند</a:t>
            </a:r>
            <a:r>
              <a:rPr lang="ar-EG" dirty="0" smtClean="0">
                <a:latin typeface="Traditional Arabic" pitchFamily="18" charset="-78"/>
                <a:cs typeface="Traditional Arabic" pitchFamily="18" charset="-78"/>
              </a:rPr>
              <a:t> للحليب البقري</a:t>
            </a:r>
          </a:p>
          <a:p>
            <a:pPr marL="0" indent="0">
              <a:buNone/>
            </a:pPr>
            <a:r>
              <a:rPr lang="ar-EG" dirty="0" smtClean="0">
                <a:latin typeface="Traditional Arabic" pitchFamily="18" charset="-78"/>
                <a:cs typeface="Traditional Arabic" pitchFamily="18" charset="-78"/>
              </a:rPr>
              <a:t>  </a:t>
            </a:r>
            <a:r>
              <a:rPr lang="en-US" dirty="0">
                <a:latin typeface="Traditional Arabic" pitchFamily="18" charset="-78"/>
                <a:cs typeface="Traditional Arabic" pitchFamily="18" charset="-78"/>
              </a:rPr>
              <a:t>% T.S</a:t>
            </a:r>
            <a:r>
              <a:rPr lang="ar-EG" dirty="0">
                <a:latin typeface="Traditional Arabic" pitchFamily="18" charset="-78"/>
                <a:cs typeface="Traditional Arabic" pitchFamily="18" charset="-78"/>
              </a:rPr>
              <a:t> </a:t>
            </a:r>
            <a:r>
              <a:rPr lang="ar-EG" dirty="0" smtClean="0">
                <a:latin typeface="Traditional Arabic" pitchFamily="18" charset="-78"/>
                <a:cs typeface="Traditional Arabic" pitchFamily="18" charset="-78"/>
              </a:rPr>
              <a:t>= </a:t>
            </a:r>
            <a:r>
              <a:rPr lang="ar-EG" dirty="0">
                <a:latin typeface="Traditional Arabic" pitchFamily="18" charset="-78"/>
                <a:cs typeface="Traditional Arabic" pitchFamily="18" charset="-78"/>
              </a:rPr>
              <a:t>قراءة </a:t>
            </a:r>
            <a:r>
              <a:rPr lang="ar-EG" dirty="0" err="1">
                <a:latin typeface="Traditional Arabic" pitchFamily="18" charset="-78"/>
                <a:cs typeface="Traditional Arabic" pitchFamily="18" charset="-78"/>
              </a:rPr>
              <a:t>اللاكتومتر</a:t>
            </a:r>
            <a:r>
              <a:rPr lang="ar-EG" dirty="0">
                <a:latin typeface="Traditional Arabic" pitchFamily="18" charset="-78"/>
                <a:cs typeface="Traditional Arabic" pitchFamily="18" charset="-78"/>
              </a:rPr>
              <a:t> المعدلة /4 </a:t>
            </a:r>
            <a:r>
              <a:rPr lang="ar-EG" dirty="0" smtClean="0">
                <a:latin typeface="Traditional Arabic" pitchFamily="18" charset="-78"/>
                <a:cs typeface="Traditional Arabic" pitchFamily="18" charset="-78"/>
              </a:rPr>
              <a:t>+</a:t>
            </a:r>
            <a:r>
              <a:rPr lang="ar-EG" dirty="0">
                <a:latin typeface="Traditional Arabic" pitchFamily="18" charset="-78"/>
                <a:cs typeface="Traditional Arabic" pitchFamily="18" charset="-78"/>
              </a:rPr>
              <a:t>1.2*نسبة الدهن في اللبن</a:t>
            </a:r>
            <a:r>
              <a:rPr lang="ar-EG" dirty="0" smtClean="0">
                <a:latin typeface="Traditional Arabic" pitchFamily="18" charset="-78"/>
                <a:cs typeface="Traditional Arabic" pitchFamily="18" charset="-78"/>
              </a:rPr>
              <a:t>+</a:t>
            </a:r>
            <a:r>
              <a:rPr lang="ar-EG" dirty="0">
                <a:latin typeface="Traditional Arabic" pitchFamily="18" charset="-78"/>
                <a:cs typeface="Traditional Arabic" pitchFamily="18" charset="-78"/>
              </a:rPr>
              <a:t> 0.14</a:t>
            </a:r>
            <a:endParaRPr lang="en-US" dirty="0">
              <a:latin typeface="Traditional Arabic" pitchFamily="18" charset="-78"/>
              <a:cs typeface="Traditional Arabic" pitchFamily="18" charset="-78"/>
            </a:endParaRPr>
          </a:p>
          <a:p>
            <a:pPr marL="0" indent="0">
              <a:buNone/>
            </a:pPr>
            <a:r>
              <a:rPr lang="en-US" dirty="0">
                <a:latin typeface="Traditional Arabic" pitchFamily="18" charset="-78"/>
                <a:cs typeface="Traditional Arabic" pitchFamily="18" charset="-78"/>
              </a:rPr>
              <a:t>% </a:t>
            </a:r>
            <a:r>
              <a:rPr lang="en-US" dirty="0" smtClean="0">
                <a:latin typeface="Traditional Arabic" pitchFamily="18" charset="-78"/>
                <a:cs typeface="Traditional Arabic" pitchFamily="18" charset="-78"/>
              </a:rPr>
              <a:t>S.N.F</a:t>
            </a:r>
            <a:r>
              <a:rPr lang="ar-EG" dirty="0" smtClean="0">
                <a:latin typeface="Traditional Arabic" pitchFamily="18" charset="-78"/>
                <a:cs typeface="Traditional Arabic" pitchFamily="18" charset="-78"/>
              </a:rPr>
              <a:t> </a:t>
            </a:r>
            <a:r>
              <a:rPr lang="ar-EG" dirty="0">
                <a:latin typeface="Traditional Arabic" pitchFamily="18" charset="-78"/>
                <a:cs typeface="Traditional Arabic" pitchFamily="18" charset="-78"/>
              </a:rPr>
              <a:t>= قراءة </a:t>
            </a:r>
            <a:r>
              <a:rPr lang="ar-EG" dirty="0" err="1">
                <a:latin typeface="Traditional Arabic" pitchFamily="18" charset="-78"/>
                <a:cs typeface="Traditional Arabic" pitchFamily="18" charset="-78"/>
              </a:rPr>
              <a:t>اللاكتومتر</a:t>
            </a:r>
            <a:r>
              <a:rPr lang="ar-EG" dirty="0">
                <a:latin typeface="Traditional Arabic" pitchFamily="18" charset="-78"/>
                <a:cs typeface="Traditional Arabic" pitchFamily="18" charset="-78"/>
              </a:rPr>
              <a:t> المعدلة /4 </a:t>
            </a:r>
            <a:r>
              <a:rPr lang="ar-EG" dirty="0" smtClean="0">
                <a:latin typeface="Traditional Arabic" pitchFamily="18" charset="-78"/>
                <a:cs typeface="Traditional Arabic" pitchFamily="18" charset="-78"/>
              </a:rPr>
              <a:t>+0.2*نسبة </a:t>
            </a:r>
            <a:r>
              <a:rPr lang="ar-EG" dirty="0">
                <a:latin typeface="Traditional Arabic" pitchFamily="18" charset="-78"/>
                <a:cs typeface="Traditional Arabic" pitchFamily="18" charset="-78"/>
              </a:rPr>
              <a:t>الدهن في </a:t>
            </a:r>
            <a:r>
              <a:rPr lang="ar-EG" dirty="0" smtClean="0">
                <a:latin typeface="Traditional Arabic" pitchFamily="18" charset="-78"/>
                <a:cs typeface="Traditional Arabic" pitchFamily="18" charset="-78"/>
              </a:rPr>
              <a:t>اللبن+0.14 </a:t>
            </a:r>
          </a:p>
          <a:p>
            <a:pPr marL="0" indent="0">
              <a:buNone/>
            </a:pPr>
            <a:r>
              <a:rPr lang="ar-EG" dirty="0" smtClean="0">
                <a:latin typeface="Traditional Arabic" pitchFamily="18" charset="-78"/>
                <a:cs typeface="Traditional Arabic" pitchFamily="18" charset="-78"/>
              </a:rPr>
              <a:t>2. </a:t>
            </a:r>
            <a:r>
              <a:rPr lang="ar-EG" dirty="0">
                <a:latin typeface="Traditional Arabic" pitchFamily="18" charset="-78"/>
                <a:cs typeface="Traditional Arabic" pitchFamily="18" charset="-78"/>
              </a:rPr>
              <a:t>معادلة </a:t>
            </a:r>
            <a:r>
              <a:rPr lang="ar-EG" dirty="0" err="1">
                <a:latin typeface="Traditional Arabic" pitchFamily="18" charset="-78"/>
                <a:cs typeface="Traditional Arabic" pitchFamily="18" charset="-78"/>
              </a:rPr>
              <a:t>رتشمند</a:t>
            </a:r>
            <a:r>
              <a:rPr lang="ar-EG" dirty="0">
                <a:latin typeface="Traditional Arabic" pitchFamily="18" charset="-78"/>
                <a:cs typeface="Traditional Arabic" pitchFamily="18" charset="-78"/>
              </a:rPr>
              <a:t> للحليب </a:t>
            </a:r>
            <a:r>
              <a:rPr lang="ar-EG" dirty="0" err="1" smtClean="0">
                <a:latin typeface="Traditional Arabic" pitchFamily="18" charset="-78"/>
                <a:cs typeface="Traditional Arabic" pitchFamily="18" charset="-78"/>
              </a:rPr>
              <a:t>الجاموسي</a:t>
            </a:r>
            <a:endParaRPr lang="ar-EG" dirty="0" smtClean="0">
              <a:latin typeface="Traditional Arabic" pitchFamily="18" charset="-78"/>
              <a:cs typeface="Traditional Arabic" pitchFamily="18" charset="-78"/>
            </a:endParaRPr>
          </a:p>
          <a:p>
            <a:pPr marL="0" indent="0">
              <a:buNone/>
            </a:pPr>
            <a:r>
              <a:rPr lang="en-US" dirty="0">
                <a:latin typeface="Traditional Arabic" pitchFamily="18" charset="-78"/>
                <a:cs typeface="Traditional Arabic" pitchFamily="18" charset="-78"/>
              </a:rPr>
              <a:t>%T.S</a:t>
            </a:r>
            <a:r>
              <a:rPr lang="ar-EG" dirty="0">
                <a:latin typeface="Traditional Arabic" pitchFamily="18" charset="-78"/>
                <a:cs typeface="Traditional Arabic" pitchFamily="18" charset="-78"/>
              </a:rPr>
              <a:t> =0.27* قراءة </a:t>
            </a:r>
            <a:r>
              <a:rPr lang="ar-EG" dirty="0" err="1">
                <a:latin typeface="Traditional Arabic" pitchFamily="18" charset="-78"/>
                <a:cs typeface="Traditional Arabic" pitchFamily="18" charset="-78"/>
              </a:rPr>
              <a:t>اللاكتومتر</a:t>
            </a:r>
            <a:r>
              <a:rPr lang="ar-EG" dirty="0">
                <a:latin typeface="Traditional Arabic" pitchFamily="18" charset="-78"/>
                <a:cs typeface="Traditional Arabic" pitchFamily="18" charset="-78"/>
              </a:rPr>
              <a:t> المعدلة /1.032+ نسبة الدهن في اللبن * 1.191</a:t>
            </a:r>
          </a:p>
          <a:p>
            <a:pPr marL="0" indent="0">
              <a:buNone/>
            </a:pPr>
            <a:r>
              <a:rPr lang="en-US" dirty="0">
                <a:latin typeface="Traditional Arabic" pitchFamily="18" charset="-78"/>
                <a:cs typeface="Traditional Arabic" pitchFamily="18" charset="-78"/>
              </a:rPr>
              <a:t>%S.N.F</a:t>
            </a:r>
            <a:r>
              <a:rPr lang="ar-EG" dirty="0">
                <a:latin typeface="Traditional Arabic" pitchFamily="18" charset="-78"/>
                <a:cs typeface="Traditional Arabic" pitchFamily="18" charset="-78"/>
              </a:rPr>
              <a:t> = 0.27* قراءة </a:t>
            </a:r>
            <a:r>
              <a:rPr lang="ar-EG" dirty="0" err="1">
                <a:latin typeface="Traditional Arabic" pitchFamily="18" charset="-78"/>
                <a:cs typeface="Traditional Arabic" pitchFamily="18" charset="-78"/>
              </a:rPr>
              <a:t>اللاكتومتر</a:t>
            </a:r>
            <a:r>
              <a:rPr lang="ar-EG" dirty="0">
                <a:latin typeface="Traditional Arabic" pitchFamily="18" charset="-78"/>
                <a:cs typeface="Traditional Arabic" pitchFamily="18" charset="-78"/>
              </a:rPr>
              <a:t> المعدلة/1.032 + نسبة الدهن في اللبن * 0.191</a:t>
            </a:r>
          </a:p>
          <a:p>
            <a:pPr marL="0" indent="0">
              <a:buNone/>
            </a:pPr>
            <a:endParaRPr lang="ar-EG" dirty="0" smtClean="0">
              <a:latin typeface="Traditional Arabic" pitchFamily="18" charset="-78"/>
              <a:cs typeface="Traditional Arabic" pitchFamily="18" charset="-78"/>
            </a:endParaRPr>
          </a:p>
          <a:p>
            <a:pPr marL="0" indent="0">
              <a:buNone/>
            </a:pPr>
            <a:endParaRPr lang="ar-EG" dirty="0" smtClean="0">
              <a:latin typeface="Traditional Arabic" pitchFamily="18" charset="-78"/>
              <a:cs typeface="Traditional Arabic" pitchFamily="18" charset="-78"/>
            </a:endParaRPr>
          </a:p>
          <a:p>
            <a:pPr marL="0" indent="0">
              <a:buNone/>
            </a:pPr>
            <a:endParaRPr lang="ar-EG" dirty="0">
              <a:latin typeface="Traditional Arabic" pitchFamily="18" charset="-78"/>
              <a:cs typeface="Traditional Arabic" pitchFamily="18" charset="-78"/>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580881113"/>
      </p:ext>
    </p:extLst>
  </p:cSld>
  <p:clrMapOvr>
    <a:masterClrMapping/>
  </p:clrMapOvr>
  <mc:AlternateContent xmlns:mc="http://schemas.openxmlformats.org/markup-compatibility/2006" xmlns:p14="http://schemas.microsoft.com/office/powerpoint/2010/main">
    <mc:Choice Requires="p14">
      <p:transition spd="slow" p14:dur="2000" advTm="98103"/>
    </mc:Choice>
    <mc:Fallback xmlns="">
      <p:transition spd="slow" advTm="98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1000"/>
                                        <p:tgtEl>
                                          <p:spTgt spid="3">
                                            <p:txEl>
                                              <p:pRg st="2" end="2"/>
                                            </p:txEl>
                                          </p:spTgt>
                                        </p:tgtEl>
                                      </p:cBhvr>
                                    </p:animEffect>
                                    <p:anim calcmode="lin" valueType="num">
                                      <p:cBhvr>
                                        <p:cTn id="3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1000"/>
                                        <p:tgtEl>
                                          <p:spTgt spid="3">
                                            <p:txEl>
                                              <p:pRg st="3" end="3"/>
                                            </p:txEl>
                                          </p:spTgt>
                                        </p:tgtEl>
                                      </p:cBhvr>
                                    </p:animEffect>
                                    <p:anim calcmode="lin" valueType="num">
                                      <p:cBhvr>
                                        <p:cTn id="4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
                                            <p:txEl>
                                              <p:pRg st="4" end="4"/>
                                            </p:txEl>
                                          </p:spTgt>
                                        </p:tgtEl>
                                        <p:attrNameLst>
                                          <p:attrName>style.visibility</p:attrName>
                                        </p:attrNameLst>
                                      </p:cBhvr>
                                      <p:to>
                                        <p:strVal val="visible"/>
                                      </p:to>
                                    </p:set>
                                    <p:animEffect transition="in" filter="fade">
                                      <p:cBhvr>
                                        <p:cTn id="46" dur="1000"/>
                                        <p:tgtEl>
                                          <p:spTgt spid="3">
                                            <p:txEl>
                                              <p:pRg st="4" end="4"/>
                                            </p:txEl>
                                          </p:spTgt>
                                        </p:tgtEl>
                                      </p:cBhvr>
                                    </p:animEffect>
                                    <p:anim calcmode="lin" valueType="num">
                                      <p:cBhvr>
                                        <p:cTn id="4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animEffect transition="in" filter="fade">
                                      <p:cBhvr>
                                        <p:cTn id="53" dur="1000"/>
                                        <p:tgtEl>
                                          <p:spTgt spid="3">
                                            <p:txEl>
                                              <p:pRg st="5" end="5"/>
                                            </p:txEl>
                                          </p:spTgt>
                                        </p:tgtEl>
                                      </p:cBhvr>
                                    </p:animEffect>
                                    <p:anim calcmode="lin" valueType="num">
                                      <p:cBhvr>
                                        <p:cTn id="5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
                                            <p:txEl>
                                              <p:pRg st="6" end="6"/>
                                            </p:txEl>
                                          </p:spTgt>
                                        </p:tgtEl>
                                        <p:attrNameLst>
                                          <p:attrName>style.visibility</p:attrName>
                                        </p:attrNameLst>
                                      </p:cBhvr>
                                      <p:to>
                                        <p:strVal val="visible"/>
                                      </p:to>
                                    </p:set>
                                    <p:animEffect transition="in" filter="fade">
                                      <p:cBhvr>
                                        <p:cTn id="60" dur="1000"/>
                                        <p:tgtEl>
                                          <p:spTgt spid="3">
                                            <p:txEl>
                                              <p:pRg st="6" end="6"/>
                                            </p:txEl>
                                          </p:spTgt>
                                        </p:tgtEl>
                                      </p:cBhvr>
                                    </p:animEffect>
                                    <p:anim calcmode="lin" valueType="num">
                                      <p:cBhvr>
                                        <p:cTn id="6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62"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1143000"/>
          </a:xfrm>
        </p:spPr>
        <p:txBody>
          <a:bodyPr/>
          <a:lstStyle/>
          <a:p>
            <a:r>
              <a:rPr lang="ar-EG" dirty="0" smtClean="0"/>
              <a:t>الاختبارات </a:t>
            </a:r>
            <a:r>
              <a:rPr lang="ar-EG" dirty="0" err="1" smtClean="0"/>
              <a:t>البكتريولوجية</a:t>
            </a:r>
            <a:r>
              <a:rPr lang="ar-EG" dirty="0" smtClean="0"/>
              <a:t> للبن</a:t>
            </a:r>
            <a:endParaRPr lang="ar-EG" dirty="0"/>
          </a:p>
        </p:txBody>
      </p:sp>
      <p:sp>
        <p:nvSpPr>
          <p:cNvPr id="3" name="Content Placeholder 2"/>
          <p:cNvSpPr>
            <a:spLocks noGrp="1"/>
          </p:cNvSpPr>
          <p:nvPr>
            <p:ph idx="1"/>
          </p:nvPr>
        </p:nvSpPr>
        <p:spPr>
          <a:xfrm>
            <a:off x="539552" y="1484785"/>
            <a:ext cx="8229600" cy="4392488"/>
          </a:xfrm>
        </p:spPr>
        <p:txBody>
          <a:bodyPr/>
          <a:lstStyle/>
          <a:p>
            <a:pPr marL="0" indent="0">
              <a:buNone/>
            </a:pPr>
            <a:r>
              <a:rPr lang="ar-EG" dirty="0" smtClean="0"/>
              <a:t>تؤدي الاختبارات </a:t>
            </a:r>
            <a:r>
              <a:rPr lang="ar-EG" dirty="0" err="1" smtClean="0"/>
              <a:t>البكتريولوجية</a:t>
            </a:r>
            <a:r>
              <a:rPr lang="ar-EG" dirty="0" smtClean="0"/>
              <a:t> الي معرفة مدي النظافة التي اتبعت في انتاج وتداول اللبن .</a:t>
            </a:r>
          </a:p>
          <a:p>
            <a:pPr marL="0" indent="0">
              <a:buNone/>
            </a:pPr>
            <a:r>
              <a:rPr lang="ar-EG" dirty="0"/>
              <a:t>اهم الاختبارات </a:t>
            </a:r>
            <a:r>
              <a:rPr lang="ar-EG" dirty="0" err="1"/>
              <a:t>البكتريولوجية</a:t>
            </a:r>
            <a:r>
              <a:rPr lang="ar-EG" dirty="0"/>
              <a:t> التي تجري علي اللبن</a:t>
            </a:r>
            <a:r>
              <a:rPr lang="ar-EG" dirty="0" smtClean="0"/>
              <a:t>:</a:t>
            </a:r>
            <a:endParaRPr lang="ar-EG" dirty="0"/>
          </a:p>
          <a:p>
            <a:pPr marL="0" indent="0">
              <a:buNone/>
            </a:pPr>
            <a:r>
              <a:rPr lang="ar-EG" dirty="0" smtClean="0"/>
              <a:t>1. اختبار اختزال الصبغات</a:t>
            </a:r>
          </a:p>
          <a:p>
            <a:pPr marL="0" indent="0">
              <a:buNone/>
            </a:pPr>
            <a:r>
              <a:rPr lang="ar-EG" dirty="0" smtClean="0"/>
              <a:t>      أ- اختبار اختزال ازرق الميثيلين.</a:t>
            </a:r>
          </a:p>
          <a:p>
            <a:pPr marL="0" indent="0">
              <a:buNone/>
            </a:pPr>
            <a:r>
              <a:rPr lang="ar-EG" dirty="0" smtClean="0"/>
              <a:t>     </a:t>
            </a:r>
            <a:r>
              <a:rPr lang="ar-EG" dirty="0"/>
              <a:t>ب- اختبار اختزال </a:t>
            </a:r>
            <a:r>
              <a:rPr lang="ar-EG" dirty="0" err="1"/>
              <a:t>الريزازرين</a:t>
            </a:r>
            <a:r>
              <a:rPr lang="ar-EG" dirty="0"/>
              <a:t>.</a:t>
            </a:r>
          </a:p>
          <a:p>
            <a:pPr marL="0" indent="0">
              <a:buNone/>
            </a:pPr>
            <a:r>
              <a:rPr lang="ar-EG" dirty="0"/>
              <a:t>2. تقدير العد الكلي للبكتريا في اللبن</a:t>
            </a:r>
          </a:p>
          <a:p>
            <a:pPr marL="0" indent="0">
              <a:buNone/>
            </a:pPr>
            <a:r>
              <a:rPr lang="ar-EG" dirty="0"/>
              <a:t>     أ- العد المجهري المباشر</a:t>
            </a:r>
          </a:p>
          <a:p>
            <a:pPr marL="0" indent="0">
              <a:buNone/>
            </a:pPr>
            <a:r>
              <a:rPr lang="ar-EG" dirty="0"/>
              <a:t>     ب- العد القياسي </a:t>
            </a:r>
            <a:r>
              <a:rPr lang="ar-EG" dirty="0" err="1"/>
              <a:t>للاطباق</a:t>
            </a:r>
            <a:endParaRPr lang="ar-EG" dirty="0"/>
          </a:p>
          <a:p>
            <a:pPr marL="0" indent="0">
              <a:buNone/>
            </a:pPr>
            <a:endParaRPr lang="ar-EG"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675843849"/>
      </p:ext>
    </p:extLst>
  </p:cSld>
  <p:clrMapOvr>
    <a:masterClrMapping/>
  </p:clrMapOvr>
  <mc:AlternateContent xmlns:mc="http://schemas.openxmlformats.org/markup-compatibility/2006" xmlns:p14="http://schemas.microsoft.com/office/powerpoint/2010/main">
    <mc:Choice Requires="p14">
      <p:transition spd="slow" p14:dur="2000" advTm="54766"/>
    </mc:Choice>
    <mc:Fallback xmlns="">
      <p:transition spd="slow" advTm="54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1000"/>
                                        <p:tgtEl>
                                          <p:spTgt spid="3">
                                            <p:txEl>
                                              <p:pRg st="2" end="2"/>
                                            </p:txEl>
                                          </p:spTgt>
                                        </p:tgtEl>
                                      </p:cBhvr>
                                    </p:animEffect>
                                    <p:anim calcmode="lin" valueType="num">
                                      <p:cBhvr>
                                        <p:cTn id="3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1000"/>
                                        <p:tgtEl>
                                          <p:spTgt spid="3">
                                            <p:txEl>
                                              <p:pRg st="3" end="3"/>
                                            </p:txEl>
                                          </p:spTgt>
                                        </p:tgtEl>
                                      </p:cBhvr>
                                    </p:animEffect>
                                    <p:anim calcmode="lin" valueType="num">
                                      <p:cBhvr>
                                        <p:cTn id="4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
                                            <p:txEl>
                                              <p:pRg st="4" end="4"/>
                                            </p:txEl>
                                          </p:spTgt>
                                        </p:tgtEl>
                                        <p:attrNameLst>
                                          <p:attrName>style.visibility</p:attrName>
                                        </p:attrNameLst>
                                      </p:cBhvr>
                                      <p:to>
                                        <p:strVal val="visible"/>
                                      </p:to>
                                    </p:set>
                                    <p:animEffect transition="in" filter="fade">
                                      <p:cBhvr>
                                        <p:cTn id="46" dur="1000"/>
                                        <p:tgtEl>
                                          <p:spTgt spid="3">
                                            <p:txEl>
                                              <p:pRg st="4" end="4"/>
                                            </p:txEl>
                                          </p:spTgt>
                                        </p:tgtEl>
                                      </p:cBhvr>
                                    </p:animEffect>
                                    <p:anim calcmode="lin" valueType="num">
                                      <p:cBhvr>
                                        <p:cTn id="4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animEffect transition="in" filter="fade">
                                      <p:cBhvr>
                                        <p:cTn id="53" dur="1000"/>
                                        <p:tgtEl>
                                          <p:spTgt spid="3">
                                            <p:txEl>
                                              <p:pRg st="5" end="5"/>
                                            </p:txEl>
                                          </p:spTgt>
                                        </p:tgtEl>
                                      </p:cBhvr>
                                    </p:animEffect>
                                    <p:anim calcmode="lin" valueType="num">
                                      <p:cBhvr>
                                        <p:cTn id="5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
                                            <p:txEl>
                                              <p:pRg st="6" end="6"/>
                                            </p:txEl>
                                          </p:spTgt>
                                        </p:tgtEl>
                                        <p:attrNameLst>
                                          <p:attrName>style.visibility</p:attrName>
                                        </p:attrNameLst>
                                      </p:cBhvr>
                                      <p:to>
                                        <p:strVal val="visible"/>
                                      </p:to>
                                    </p:set>
                                    <p:animEffect transition="in" filter="fade">
                                      <p:cBhvr>
                                        <p:cTn id="60" dur="1000"/>
                                        <p:tgtEl>
                                          <p:spTgt spid="3">
                                            <p:txEl>
                                              <p:pRg st="6" end="6"/>
                                            </p:txEl>
                                          </p:spTgt>
                                        </p:tgtEl>
                                      </p:cBhvr>
                                    </p:animEffect>
                                    <p:anim calcmode="lin" valueType="num">
                                      <p:cBhvr>
                                        <p:cTn id="6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62"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3">
                                            <p:txEl>
                                              <p:pRg st="7" end="7"/>
                                            </p:txEl>
                                          </p:spTgt>
                                        </p:tgtEl>
                                        <p:attrNameLst>
                                          <p:attrName>style.visibility</p:attrName>
                                        </p:attrNameLst>
                                      </p:cBhvr>
                                      <p:to>
                                        <p:strVal val="visible"/>
                                      </p:to>
                                    </p:set>
                                    <p:animEffect transition="in" filter="fade">
                                      <p:cBhvr>
                                        <p:cTn id="67" dur="1000"/>
                                        <p:tgtEl>
                                          <p:spTgt spid="3">
                                            <p:txEl>
                                              <p:pRg st="7" end="7"/>
                                            </p:txEl>
                                          </p:spTgt>
                                        </p:tgtEl>
                                      </p:cBhvr>
                                    </p:animEffect>
                                    <p:anim calcmode="lin" valueType="num">
                                      <p:cBhvr>
                                        <p:cTn id="6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0"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EG" dirty="0" smtClean="0"/>
              <a:t>اختبار الصبغات</a:t>
            </a:r>
            <a:endParaRPr lang="ar-EG" dirty="0"/>
          </a:p>
        </p:txBody>
      </p:sp>
      <p:sp>
        <p:nvSpPr>
          <p:cNvPr id="3" name="Content Placeholder 2"/>
          <p:cNvSpPr>
            <a:spLocks noGrp="1"/>
          </p:cNvSpPr>
          <p:nvPr>
            <p:ph idx="1"/>
          </p:nvPr>
        </p:nvSpPr>
        <p:spPr/>
        <p:txBody>
          <a:bodyPr/>
          <a:lstStyle/>
          <a:p>
            <a:pPr marL="0" indent="0">
              <a:buNone/>
            </a:pPr>
            <a:r>
              <a:rPr lang="ar-EG" dirty="0"/>
              <a:t>اختبار اختزال ازرق </a:t>
            </a:r>
            <a:r>
              <a:rPr lang="ar-EG" dirty="0" smtClean="0"/>
              <a:t>الميثيلين:</a:t>
            </a:r>
          </a:p>
          <a:p>
            <a:pPr marL="0" indent="0">
              <a:buNone/>
            </a:pPr>
            <a:r>
              <a:rPr lang="ar-EG" dirty="0" smtClean="0"/>
              <a:t>الاساس العلمي</a:t>
            </a:r>
          </a:p>
          <a:p>
            <a:pPr marL="0" indent="0">
              <a:buNone/>
            </a:pPr>
            <a:r>
              <a:rPr lang="ar-EG" dirty="0" smtClean="0"/>
              <a:t>انزيمات اللبن المختزلة لها القدرة علي اختزال لون صبغة ازرق </a:t>
            </a:r>
            <a:r>
              <a:rPr lang="ar-EG" dirty="0" err="1" smtClean="0"/>
              <a:t>الميثلين</a:t>
            </a:r>
            <a:r>
              <a:rPr lang="ar-EG" dirty="0" smtClean="0"/>
              <a:t> ويتم ذلك بمعزل عن الأكسجين او في ظروف لاهوائية ، اما في وجود الاكسجين فلا تستطيع هذه الانزيمات ان تقوم بعملها الا في وجود عوامل مساعدة كوجود مواد مختزله.</a:t>
            </a:r>
          </a:p>
          <a:p>
            <a:pPr marL="0" indent="0">
              <a:buNone/>
            </a:pPr>
            <a:r>
              <a:rPr lang="ar-EG" dirty="0" smtClean="0"/>
              <a:t>علي العموم يؤدي وجود البكتريا باللبن الي الاسراع في اختزال اللبن نظرا لنشاطها الحيوي الذي يترتب عليه غياب واستهلاك الاوكسجين، افراز مواد مختزلة مثل </a:t>
            </a:r>
            <a:r>
              <a:rPr lang="ar-EG" dirty="0" err="1" smtClean="0"/>
              <a:t>الالدهيدات</a:t>
            </a:r>
            <a:r>
              <a:rPr lang="ar-EG" dirty="0" smtClean="0"/>
              <a:t> </a:t>
            </a:r>
            <a:r>
              <a:rPr lang="ar-EG" dirty="0" err="1" smtClean="0"/>
              <a:t>والكيتونات</a:t>
            </a:r>
            <a:r>
              <a:rPr lang="ar-EG" dirty="0" smtClean="0"/>
              <a:t> . </a:t>
            </a:r>
          </a:p>
          <a:p>
            <a:pPr marL="0" indent="0">
              <a:buNone/>
            </a:pPr>
            <a:endParaRPr lang="ar-EG" dirty="0"/>
          </a:p>
          <a:p>
            <a:pPr marL="0" indent="0">
              <a:buNone/>
            </a:pPr>
            <a:endParaRPr lang="ar-EG"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49803693"/>
      </p:ext>
    </p:extLst>
  </p:cSld>
  <p:clrMapOvr>
    <a:masterClrMapping/>
  </p:clrMapOvr>
  <mc:AlternateContent xmlns:mc="http://schemas.openxmlformats.org/markup-compatibility/2006" xmlns:p14="http://schemas.microsoft.com/office/powerpoint/2010/main">
    <mc:Choice Requires="p14">
      <p:transition spd="slow" p14:dur="2000" advTm="216271"/>
    </mc:Choice>
    <mc:Fallback xmlns="">
      <p:transition spd="slow" advTm="216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1000"/>
                                        <p:tgtEl>
                                          <p:spTgt spid="3">
                                            <p:txEl>
                                              <p:pRg st="2" end="2"/>
                                            </p:txEl>
                                          </p:spTgt>
                                        </p:tgtEl>
                                      </p:cBhvr>
                                    </p:animEffect>
                                    <p:anim calcmode="lin" valueType="num">
                                      <p:cBhvr>
                                        <p:cTn id="3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1000"/>
                                        <p:tgtEl>
                                          <p:spTgt spid="3">
                                            <p:txEl>
                                              <p:pRg st="3" end="3"/>
                                            </p:txEl>
                                          </p:spTgt>
                                        </p:tgtEl>
                                      </p:cBhvr>
                                    </p:animEffect>
                                    <p:anim calcmode="lin" valueType="num">
                                      <p:cBhvr>
                                        <p:cTn id="4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EG" dirty="0"/>
              <a:t>اختبار الصبغات</a:t>
            </a:r>
          </a:p>
        </p:txBody>
      </p:sp>
      <p:sp>
        <p:nvSpPr>
          <p:cNvPr id="3" name="Content Placeholder 2"/>
          <p:cNvSpPr>
            <a:spLocks noGrp="1"/>
          </p:cNvSpPr>
          <p:nvPr>
            <p:ph idx="1"/>
          </p:nvPr>
        </p:nvSpPr>
        <p:spPr/>
        <p:txBody>
          <a:bodyPr/>
          <a:lstStyle/>
          <a:p>
            <a:pPr marL="0" indent="0">
              <a:buNone/>
            </a:pPr>
            <a:r>
              <a:rPr lang="ar-EG" dirty="0" smtClean="0"/>
              <a:t>اختبار </a:t>
            </a:r>
            <a:r>
              <a:rPr lang="ar-EG" dirty="0" err="1" smtClean="0"/>
              <a:t>الريزازرين</a:t>
            </a:r>
            <a:r>
              <a:rPr lang="ar-EG" dirty="0" smtClean="0"/>
              <a:t>:</a:t>
            </a:r>
          </a:p>
          <a:p>
            <a:pPr marL="0" indent="0">
              <a:buNone/>
            </a:pPr>
            <a:r>
              <a:rPr lang="ar-EG" dirty="0" smtClean="0"/>
              <a:t>يعتبر هذا الاختبار اكثر حساسية من الاختبار السابق ويستخدم في معامل الالبان نظرا لحاجته الي وقت اقل مع اعطاء نتائج اكثر دقة.</a:t>
            </a:r>
          </a:p>
          <a:p>
            <a:pPr marL="0" indent="0">
              <a:buNone/>
            </a:pPr>
            <a:r>
              <a:rPr lang="ar-EG" dirty="0" smtClean="0"/>
              <a:t>يفيد هذا الاختبار في الكشف عن الالبان المصابة بالتهاب الضرع او الناتجة في بداية موسم الحليب او لبن </a:t>
            </a:r>
            <a:r>
              <a:rPr lang="ar-EG" dirty="0" err="1" smtClean="0"/>
              <a:t>السرسوب</a:t>
            </a:r>
            <a:r>
              <a:rPr lang="ar-EG" dirty="0" smtClean="0"/>
              <a:t>.</a:t>
            </a:r>
          </a:p>
          <a:p>
            <a:pPr marL="0" indent="0">
              <a:buNone/>
            </a:pPr>
            <a:r>
              <a:rPr lang="ar-EG" dirty="0" smtClean="0"/>
              <a:t>من عيوب هذا الاختبار قصر الوقت حيث توج كثير من الميكروبات في حالة سكون تحتاج الي وقت لتستأنف نشاطها بالإضافة الي الحاجة الي اشخاص ذي ابصار سليمة غير مصابة بعمي الالوان حيث يستخدم صندوق مقارنة الالوان.</a:t>
            </a:r>
          </a:p>
          <a:p>
            <a:pPr marL="0" indent="0">
              <a:buNone/>
            </a:pPr>
            <a:endParaRPr lang="ar-EG" dirty="0" smtClean="0"/>
          </a:p>
          <a:p>
            <a:pPr marL="0" indent="0">
              <a:buNone/>
            </a:pPr>
            <a:endParaRPr lang="ar-EG"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928279423"/>
      </p:ext>
    </p:extLst>
  </p:cSld>
  <p:clrMapOvr>
    <a:masterClrMapping/>
  </p:clrMapOvr>
  <mc:AlternateContent xmlns:mc="http://schemas.openxmlformats.org/markup-compatibility/2006" xmlns:p14="http://schemas.microsoft.com/office/powerpoint/2010/main">
    <mc:Choice Requires="p14">
      <p:transition spd="slow" p14:dur="2000" advTm="162952"/>
    </mc:Choice>
    <mc:Fallback xmlns="">
      <p:transition spd="slow" advTm="162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1000"/>
                                        <p:tgtEl>
                                          <p:spTgt spid="3">
                                            <p:txEl>
                                              <p:pRg st="2" end="2"/>
                                            </p:txEl>
                                          </p:spTgt>
                                        </p:tgtEl>
                                      </p:cBhvr>
                                    </p:animEffect>
                                    <p:anim calcmode="lin" valueType="num">
                                      <p:cBhvr>
                                        <p:cTn id="3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1000"/>
                                        <p:tgtEl>
                                          <p:spTgt spid="3">
                                            <p:txEl>
                                              <p:pRg st="3" end="3"/>
                                            </p:txEl>
                                          </p:spTgt>
                                        </p:tgtEl>
                                      </p:cBhvr>
                                    </p:animEffect>
                                    <p:anim calcmode="lin" valueType="num">
                                      <p:cBhvr>
                                        <p:cTn id="4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EG" dirty="0" smtClean="0"/>
              <a:t>تقدير العدد الكلي للبكتريا في اللبن</a:t>
            </a:r>
            <a:endParaRPr lang="ar-EG" dirty="0"/>
          </a:p>
        </p:txBody>
      </p:sp>
      <p:sp>
        <p:nvSpPr>
          <p:cNvPr id="3" name="Content Placeholder 2"/>
          <p:cNvSpPr>
            <a:spLocks noGrp="1"/>
          </p:cNvSpPr>
          <p:nvPr>
            <p:ph idx="1"/>
          </p:nvPr>
        </p:nvSpPr>
        <p:spPr>
          <a:xfrm>
            <a:off x="323528" y="1628800"/>
            <a:ext cx="8229600" cy="4896544"/>
          </a:xfrm>
        </p:spPr>
        <p:txBody>
          <a:bodyPr/>
          <a:lstStyle/>
          <a:p>
            <a:pPr marL="0" indent="0">
              <a:buNone/>
            </a:pPr>
            <a:r>
              <a:rPr lang="ar-EG" dirty="0" smtClean="0"/>
              <a:t>العد المجهري:</a:t>
            </a:r>
          </a:p>
          <a:p>
            <a:pPr marL="0" indent="0">
              <a:buNone/>
            </a:pPr>
            <a:r>
              <a:rPr lang="ar-EG" dirty="0" smtClean="0"/>
              <a:t>تعتبر هذه الطريقة اسرع الطرق في تقدير عدد الميكروبات في عينة لبن وأساس هذه الطريقة هو صبغ وعد البكتريا في حجم معين من العينة.</a:t>
            </a:r>
          </a:p>
          <a:p>
            <a:pPr marL="0" indent="0">
              <a:buNone/>
            </a:pPr>
            <a:endParaRPr lang="ar-EG" dirty="0"/>
          </a:p>
          <a:p>
            <a:pPr marL="0" indent="0">
              <a:buNone/>
            </a:pPr>
            <a:endParaRPr lang="ar-EG" dirty="0"/>
          </a:p>
        </p:txBody>
      </p:sp>
      <p:graphicFrame>
        <p:nvGraphicFramePr>
          <p:cNvPr id="5" name="Table 4"/>
          <p:cNvGraphicFramePr>
            <a:graphicFrameLocks noGrp="1"/>
          </p:cNvGraphicFramePr>
          <p:nvPr>
            <p:extLst>
              <p:ext uri="{D42A27DB-BD31-4B8C-83A1-F6EECF244321}">
                <p14:modId xmlns:p14="http://schemas.microsoft.com/office/powerpoint/2010/main" val="184786913"/>
              </p:ext>
            </p:extLst>
          </p:nvPr>
        </p:nvGraphicFramePr>
        <p:xfrm>
          <a:off x="1331640" y="3350480"/>
          <a:ext cx="1656185" cy="1828800"/>
        </p:xfrm>
        <a:graphic>
          <a:graphicData uri="http://schemas.openxmlformats.org/drawingml/2006/table">
            <a:tbl>
              <a:tblPr rtl="1" firstRow="1" bandRow="1">
                <a:tableStyleId>{5C22544A-7EE6-4342-B048-85BDC9FD1C3A}</a:tableStyleId>
              </a:tblPr>
              <a:tblGrid>
                <a:gridCol w="360310"/>
                <a:gridCol w="321568"/>
                <a:gridCol w="311833"/>
                <a:gridCol w="331237"/>
                <a:gridCol w="331237"/>
              </a:tblGrid>
              <a:tr h="219179">
                <a:tc>
                  <a:txBody>
                    <a:bodyPr/>
                    <a:lstStyle/>
                    <a:p>
                      <a:pPr rtl="1"/>
                      <a:endParaRPr lang="ar-EG" dirty="0"/>
                    </a:p>
                  </a:txBody>
                  <a:tcPr/>
                </a:tc>
                <a:tc>
                  <a:txBody>
                    <a:bodyPr/>
                    <a:lstStyle/>
                    <a:p>
                      <a:pPr rtl="1"/>
                      <a:endParaRPr lang="ar-EG"/>
                    </a:p>
                  </a:txBody>
                  <a:tcPr/>
                </a:tc>
                <a:tc>
                  <a:txBody>
                    <a:bodyPr/>
                    <a:lstStyle/>
                    <a:p>
                      <a:pPr rtl="1"/>
                      <a:endParaRPr lang="ar-EG"/>
                    </a:p>
                  </a:txBody>
                  <a:tcPr/>
                </a:tc>
                <a:tc>
                  <a:txBody>
                    <a:bodyPr/>
                    <a:lstStyle/>
                    <a:p>
                      <a:pPr rtl="1"/>
                      <a:endParaRPr lang="ar-EG"/>
                    </a:p>
                  </a:txBody>
                  <a:tcPr/>
                </a:tc>
                <a:tc>
                  <a:txBody>
                    <a:bodyPr/>
                    <a:lstStyle/>
                    <a:p>
                      <a:pPr rtl="1"/>
                      <a:endParaRPr lang="ar-EG"/>
                    </a:p>
                  </a:txBody>
                  <a:tcPr/>
                </a:tc>
              </a:tr>
              <a:tr h="219179">
                <a:tc>
                  <a:txBody>
                    <a:bodyPr/>
                    <a:lstStyle/>
                    <a:p>
                      <a:pPr rtl="1"/>
                      <a:endParaRPr lang="ar-EG"/>
                    </a:p>
                  </a:txBody>
                  <a:tcPr/>
                </a:tc>
                <a:tc>
                  <a:txBody>
                    <a:bodyPr/>
                    <a:lstStyle/>
                    <a:p>
                      <a:pPr rtl="1"/>
                      <a:endParaRPr lang="ar-EG"/>
                    </a:p>
                  </a:txBody>
                  <a:tcPr/>
                </a:tc>
                <a:tc>
                  <a:txBody>
                    <a:bodyPr/>
                    <a:lstStyle/>
                    <a:p>
                      <a:pPr rtl="1"/>
                      <a:endParaRPr lang="ar-EG"/>
                    </a:p>
                  </a:txBody>
                  <a:tcPr/>
                </a:tc>
                <a:tc>
                  <a:txBody>
                    <a:bodyPr/>
                    <a:lstStyle/>
                    <a:p>
                      <a:pPr rtl="1"/>
                      <a:endParaRPr lang="ar-EG"/>
                    </a:p>
                  </a:txBody>
                  <a:tcPr/>
                </a:tc>
                <a:tc>
                  <a:txBody>
                    <a:bodyPr/>
                    <a:lstStyle/>
                    <a:p>
                      <a:pPr rtl="1"/>
                      <a:endParaRPr lang="ar-EG"/>
                    </a:p>
                  </a:txBody>
                  <a:tcPr/>
                </a:tc>
              </a:tr>
              <a:tr h="219179">
                <a:tc>
                  <a:txBody>
                    <a:bodyPr/>
                    <a:lstStyle/>
                    <a:p>
                      <a:pPr rtl="1"/>
                      <a:endParaRPr lang="ar-EG"/>
                    </a:p>
                  </a:txBody>
                  <a:tcPr/>
                </a:tc>
                <a:tc>
                  <a:txBody>
                    <a:bodyPr/>
                    <a:lstStyle/>
                    <a:p>
                      <a:pPr rtl="1"/>
                      <a:endParaRPr lang="ar-EG"/>
                    </a:p>
                  </a:txBody>
                  <a:tcPr/>
                </a:tc>
                <a:tc>
                  <a:txBody>
                    <a:bodyPr/>
                    <a:lstStyle/>
                    <a:p>
                      <a:pPr rtl="1"/>
                      <a:endParaRPr lang="ar-EG" dirty="0"/>
                    </a:p>
                  </a:txBody>
                  <a:tcPr/>
                </a:tc>
                <a:tc>
                  <a:txBody>
                    <a:bodyPr/>
                    <a:lstStyle/>
                    <a:p>
                      <a:pPr rtl="1"/>
                      <a:endParaRPr lang="ar-EG" dirty="0"/>
                    </a:p>
                  </a:txBody>
                  <a:tcPr/>
                </a:tc>
                <a:tc>
                  <a:txBody>
                    <a:bodyPr/>
                    <a:lstStyle/>
                    <a:p>
                      <a:pPr rtl="1"/>
                      <a:endParaRPr lang="ar-EG"/>
                    </a:p>
                  </a:txBody>
                  <a:tcPr/>
                </a:tc>
              </a:tr>
              <a:tr h="219179">
                <a:tc>
                  <a:txBody>
                    <a:bodyPr/>
                    <a:lstStyle/>
                    <a:p>
                      <a:pPr rtl="1"/>
                      <a:endParaRPr lang="ar-EG"/>
                    </a:p>
                  </a:txBody>
                  <a:tcPr/>
                </a:tc>
                <a:tc>
                  <a:txBody>
                    <a:bodyPr/>
                    <a:lstStyle/>
                    <a:p>
                      <a:pPr rtl="1"/>
                      <a:endParaRPr lang="ar-EG"/>
                    </a:p>
                  </a:txBody>
                  <a:tcPr/>
                </a:tc>
                <a:tc>
                  <a:txBody>
                    <a:bodyPr/>
                    <a:lstStyle/>
                    <a:p>
                      <a:pPr rtl="1"/>
                      <a:endParaRPr lang="ar-EG"/>
                    </a:p>
                  </a:txBody>
                  <a:tcPr/>
                </a:tc>
                <a:tc>
                  <a:txBody>
                    <a:bodyPr/>
                    <a:lstStyle/>
                    <a:p>
                      <a:pPr rtl="1"/>
                      <a:endParaRPr lang="ar-EG"/>
                    </a:p>
                  </a:txBody>
                  <a:tcPr/>
                </a:tc>
                <a:tc>
                  <a:txBody>
                    <a:bodyPr/>
                    <a:lstStyle/>
                    <a:p>
                      <a:pPr rtl="1"/>
                      <a:endParaRPr lang="ar-EG"/>
                    </a:p>
                  </a:txBody>
                  <a:tcPr/>
                </a:tc>
              </a:tr>
              <a:tr h="219179">
                <a:tc>
                  <a:txBody>
                    <a:bodyPr/>
                    <a:lstStyle/>
                    <a:p>
                      <a:pPr rtl="1"/>
                      <a:endParaRPr lang="ar-EG"/>
                    </a:p>
                  </a:txBody>
                  <a:tcPr/>
                </a:tc>
                <a:tc>
                  <a:txBody>
                    <a:bodyPr/>
                    <a:lstStyle/>
                    <a:p>
                      <a:pPr rtl="1"/>
                      <a:endParaRPr lang="ar-EG"/>
                    </a:p>
                  </a:txBody>
                  <a:tcPr/>
                </a:tc>
                <a:tc>
                  <a:txBody>
                    <a:bodyPr/>
                    <a:lstStyle/>
                    <a:p>
                      <a:pPr rtl="1"/>
                      <a:endParaRPr lang="ar-EG"/>
                    </a:p>
                  </a:txBody>
                  <a:tcPr/>
                </a:tc>
                <a:tc>
                  <a:txBody>
                    <a:bodyPr/>
                    <a:lstStyle/>
                    <a:p>
                      <a:pPr rtl="1"/>
                      <a:endParaRPr lang="ar-EG"/>
                    </a:p>
                  </a:txBody>
                  <a:tcPr/>
                </a:tc>
                <a:tc>
                  <a:txBody>
                    <a:bodyPr/>
                    <a:lstStyle/>
                    <a:p>
                      <a:pPr rtl="1"/>
                      <a:endParaRPr lang="ar-EG" dirty="0"/>
                    </a:p>
                  </a:txBody>
                  <a:tcPr/>
                </a:tc>
              </a:tr>
            </a:tbl>
          </a:graphicData>
        </a:graphic>
      </p:graphicFrame>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080" y="3212976"/>
            <a:ext cx="2411313" cy="2060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18120096"/>
      </p:ext>
    </p:extLst>
  </p:cSld>
  <p:clrMapOvr>
    <a:masterClrMapping/>
  </p:clrMapOvr>
  <mc:AlternateContent xmlns:mc="http://schemas.openxmlformats.org/markup-compatibility/2006" xmlns:p14="http://schemas.microsoft.com/office/powerpoint/2010/main">
    <mc:Choice Requires="p14">
      <p:transition spd="slow" p14:dur="2000" advTm="267185"/>
    </mc:Choice>
    <mc:Fallback xmlns="">
      <p:transition spd="slow" advTm="267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EG" dirty="0"/>
              <a:t>تقدير العدد الكلي للبكتريا في اللبن</a:t>
            </a:r>
          </a:p>
        </p:txBody>
      </p:sp>
      <p:sp>
        <p:nvSpPr>
          <p:cNvPr id="3" name="Content Placeholder 2"/>
          <p:cNvSpPr>
            <a:spLocks noGrp="1"/>
          </p:cNvSpPr>
          <p:nvPr>
            <p:ph idx="1"/>
          </p:nvPr>
        </p:nvSpPr>
        <p:spPr/>
        <p:txBody>
          <a:bodyPr/>
          <a:lstStyle/>
          <a:p>
            <a:r>
              <a:rPr lang="ar-EG" dirty="0" smtClean="0"/>
              <a:t>العد </a:t>
            </a:r>
            <a:r>
              <a:rPr lang="ar-EG" dirty="0" err="1" smtClean="0"/>
              <a:t>بالاطباق</a:t>
            </a:r>
            <a:r>
              <a:rPr lang="ar-EG" dirty="0" smtClean="0"/>
              <a:t>:</a:t>
            </a:r>
          </a:p>
          <a:p>
            <a:pPr marL="0" indent="0">
              <a:buNone/>
            </a:pPr>
            <a:r>
              <a:rPr lang="ar-EG" dirty="0" smtClean="0"/>
              <a:t>اساس هذا الاختبار هو عمل تخفيفات معروفة من عينة اللبن ثم اخذ كمية من كل تخفيف واضافة بيئة مغذية لها ثم ضعها تحت ظروف مناسب للنمو في كل خلية </a:t>
            </a:r>
            <a:r>
              <a:rPr lang="ar-EG" dirty="0" err="1" smtClean="0"/>
              <a:t>بكترية</a:t>
            </a:r>
            <a:r>
              <a:rPr lang="ar-EG" dirty="0" smtClean="0"/>
              <a:t> أو مجموعة من الخلايا تنمو بسرعة مكونة مستعمرة يسهل رؤيتها وب عد المستعمرات التي ظهرت في كل تخفيف يمكن حساب العدد البكتيري في عينة اللبن.</a:t>
            </a:r>
            <a:endParaRPr lang="ar-EG"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534278546"/>
      </p:ext>
    </p:extLst>
  </p:cSld>
  <p:clrMapOvr>
    <a:masterClrMapping/>
  </p:clrMapOvr>
  <mc:AlternateContent xmlns:mc="http://schemas.openxmlformats.org/markup-compatibility/2006" xmlns:p14="http://schemas.microsoft.com/office/powerpoint/2010/main">
    <mc:Choice Requires="p14">
      <p:transition spd="slow" p14:dur="2000" advTm="220102"/>
    </mc:Choice>
    <mc:Fallback xmlns="">
      <p:transition spd="slow" advTm="220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260649"/>
            <a:ext cx="7772400" cy="1224136"/>
          </a:xfrm>
        </p:spPr>
        <p:txBody>
          <a:bodyPr>
            <a:normAutofit/>
          </a:bodyPr>
          <a:lstStyle/>
          <a:p>
            <a:pPr algn="ctr"/>
            <a:r>
              <a:rPr lang="ar-EG" sz="3600" b="1" dirty="0" smtClean="0">
                <a:solidFill>
                  <a:srgbClr val="C00000"/>
                </a:solidFill>
              </a:rPr>
              <a:t>تقدير الجوامد </a:t>
            </a:r>
            <a:r>
              <a:rPr lang="ar-EG" sz="3600" b="1" dirty="0" err="1" smtClean="0">
                <a:solidFill>
                  <a:srgbClr val="C00000"/>
                </a:solidFill>
              </a:rPr>
              <a:t>الكليه</a:t>
            </a:r>
            <a:r>
              <a:rPr lang="ar-EG" sz="3600" b="1" dirty="0" smtClean="0">
                <a:solidFill>
                  <a:srgbClr val="C00000"/>
                </a:solidFill>
              </a:rPr>
              <a:t> </a:t>
            </a:r>
            <a:r>
              <a:rPr lang="ar-EG" sz="3600" b="1" dirty="0" err="1" smtClean="0">
                <a:solidFill>
                  <a:srgbClr val="C00000"/>
                </a:solidFill>
              </a:rPr>
              <a:t>واللادهنية</a:t>
            </a:r>
            <a:endParaRPr lang="ar-EG" sz="3600" b="1" dirty="0">
              <a:solidFill>
                <a:srgbClr val="C00000"/>
              </a:solidFill>
            </a:endParaRPr>
          </a:p>
        </p:txBody>
      </p:sp>
      <p:sp>
        <p:nvSpPr>
          <p:cNvPr id="3" name="Subtitle 2"/>
          <p:cNvSpPr>
            <a:spLocks noGrp="1"/>
          </p:cNvSpPr>
          <p:nvPr>
            <p:ph type="subTitle" idx="1"/>
          </p:nvPr>
        </p:nvSpPr>
        <p:spPr>
          <a:xfrm>
            <a:off x="539552" y="1700808"/>
            <a:ext cx="7992888" cy="4464496"/>
          </a:xfrm>
        </p:spPr>
        <p:txBody>
          <a:bodyPr>
            <a:noAutofit/>
          </a:bodyPr>
          <a:lstStyle/>
          <a:p>
            <a:pPr marL="342900" indent="-342900" algn="just">
              <a:buFontTx/>
              <a:buChar char="-"/>
            </a:pPr>
            <a:r>
              <a:rPr lang="ar-EG" sz="2800" dirty="0" smtClean="0">
                <a:solidFill>
                  <a:schemeClr val="tx1"/>
                </a:solidFill>
                <a:cs typeface="+mj-cs"/>
              </a:rPr>
              <a:t>الجوامد الكلية </a:t>
            </a:r>
            <a:r>
              <a:rPr lang="ar-EG" sz="2800" dirty="0">
                <a:solidFill>
                  <a:schemeClr val="tx1"/>
                </a:solidFill>
                <a:cs typeface="+mj-cs"/>
              </a:rPr>
              <a:t>أو المواد الصلبة </a:t>
            </a:r>
            <a:r>
              <a:rPr lang="ar-EG" sz="2800" dirty="0" smtClean="0">
                <a:solidFill>
                  <a:schemeClr val="tx1"/>
                </a:solidFill>
                <a:cs typeface="+mj-cs"/>
              </a:rPr>
              <a:t>الكلية </a:t>
            </a:r>
            <a:r>
              <a:rPr lang="en-US" sz="2800" dirty="0" smtClean="0">
                <a:solidFill>
                  <a:schemeClr val="tx1"/>
                </a:solidFill>
                <a:cs typeface="+mj-cs"/>
              </a:rPr>
              <a:t>Total solids (T.S)</a:t>
            </a:r>
            <a:r>
              <a:rPr lang="ar-EG" sz="2800" dirty="0" smtClean="0">
                <a:solidFill>
                  <a:schemeClr val="tx1"/>
                </a:solidFill>
                <a:cs typeface="+mj-cs"/>
              </a:rPr>
              <a:t> </a:t>
            </a:r>
            <a:r>
              <a:rPr lang="ar-EG" sz="2800" dirty="0">
                <a:solidFill>
                  <a:schemeClr val="tx1"/>
                </a:solidFill>
                <a:cs typeface="+mj-cs"/>
              </a:rPr>
              <a:t>هي مكونات اللبن فيما عدا الماء وتتكون من الدهن و البروتينات واللاكتوز والأملاح المعدنية. أما مجموعة هذه المكونات فيما عدا الدهن تعرف باسم الجوامد </a:t>
            </a:r>
            <a:r>
              <a:rPr lang="ar-EG" sz="2800" dirty="0" err="1" smtClean="0">
                <a:solidFill>
                  <a:schemeClr val="tx1"/>
                </a:solidFill>
                <a:cs typeface="+mj-cs"/>
              </a:rPr>
              <a:t>اللادهنية</a:t>
            </a:r>
            <a:r>
              <a:rPr lang="ar-EG" sz="2800" dirty="0" smtClean="0">
                <a:solidFill>
                  <a:schemeClr val="tx1"/>
                </a:solidFill>
                <a:cs typeface="+mj-cs"/>
              </a:rPr>
              <a:t> </a:t>
            </a:r>
            <a:r>
              <a:rPr lang="en-US" sz="2800" dirty="0" smtClean="0">
                <a:solidFill>
                  <a:schemeClr val="tx1"/>
                </a:solidFill>
                <a:cs typeface="+mj-cs"/>
              </a:rPr>
              <a:t>Solids Not Fat</a:t>
            </a:r>
            <a:r>
              <a:rPr lang="ar-EG" sz="2800" dirty="0" smtClean="0">
                <a:solidFill>
                  <a:schemeClr val="tx1"/>
                </a:solidFill>
                <a:cs typeface="+mj-cs"/>
              </a:rPr>
              <a:t> </a:t>
            </a:r>
            <a:r>
              <a:rPr lang="en-US" sz="2800" dirty="0"/>
              <a:t>(S.N.F)</a:t>
            </a:r>
            <a:r>
              <a:rPr lang="ar-EG" sz="2800" dirty="0" smtClean="0">
                <a:solidFill>
                  <a:schemeClr val="tx1"/>
                </a:solidFill>
                <a:cs typeface="+mj-cs"/>
              </a:rPr>
              <a:t>.</a:t>
            </a:r>
          </a:p>
          <a:p>
            <a:pPr marL="342900" indent="-342900" algn="just">
              <a:buFontTx/>
              <a:buChar char="-"/>
            </a:pPr>
            <a:endParaRPr lang="ar-EG" sz="2800" dirty="0" smtClean="0">
              <a:solidFill>
                <a:schemeClr val="tx1"/>
              </a:solidFill>
              <a:cs typeface="+mj-cs"/>
            </a:endParaRPr>
          </a:p>
          <a:p>
            <a:pPr algn="just"/>
            <a:r>
              <a:rPr lang="ar-EG" sz="2800" dirty="0" smtClean="0">
                <a:solidFill>
                  <a:schemeClr val="tx1"/>
                </a:solidFill>
                <a:cs typeface="+mj-cs"/>
              </a:rPr>
              <a:t>- أهمية تقدير المادة الصلبة الكلية في اللبن:</a:t>
            </a:r>
          </a:p>
          <a:p>
            <a:pPr algn="just"/>
            <a:r>
              <a:rPr lang="ar-EG" sz="2800" dirty="0" smtClean="0">
                <a:solidFill>
                  <a:schemeClr val="tx1"/>
                </a:solidFill>
                <a:cs typeface="+mj-cs"/>
              </a:rPr>
              <a:t> 1 .معرفة القيمة الغذائية والاقتصادية له.</a:t>
            </a:r>
          </a:p>
          <a:p>
            <a:pPr algn="just"/>
            <a:r>
              <a:rPr lang="ar-EG" sz="2800" dirty="0" smtClean="0">
                <a:solidFill>
                  <a:schemeClr val="tx1"/>
                </a:solidFill>
                <a:cs typeface="+mj-cs"/>
              </a:rPr>
              <a:t>2 .حساب المردود التصنيعي للمنتجات اللبنية المختلفة. </a:t>
            </a:r>
          </a:p>
          <a:p>
            <a:pPr algn="just"/>
            <a:r>
              <a:rPr lang="ar-EG" sz="2800" dirty="0" smtClean="0">
                <a:solidFill>
                  <a:schemeClr val="tx1"/>
                </a:solidFill>
                <a:cs typeface="+mj-cs"/>
              </a:rPr>
              <a:t>3 .كشف غش الحليب في حالة اضافة الماء للحليب أو نزع بعض مكوناته.</a:t>
            </a:r>
            <a:endParaRPr lang="ar-EG" sz="2800" dirty="0">
              <a:solidFill>
                <a:schemeClr val="tx1"/>
              </a:solidFill>
              <a:cs typeface="+mj-cs"/>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50687246"/>
      </p:ext>
    </p:extLst>
  </p:cSld>
  <p:clrMapOvr>
    <a:masterClrMapping/>
  </p:clrMapOvr>
  <mc:AlternateContent xmlns:mc="http://schemas.openxmlformats.org/markup-compatibility/2006" xmlns:p14="http://schemas.microsoft.com/office/powerpoint/2010/main">
    <mc:Choice Requires="p14">
      <p:transition p14:dur="0" advTm="51247"/>
    </mc:Choice>
    <mc:Fallback xmlns="">
      <p:transition advTm="51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fade">
                                      <p:cBhvr>
                                        <p:cTn id="46" dur="1000"/>
                                        <p:tgtEl>
                                          <p:spTgt spid="3">
                                            <p:txEl>
                                              <p:pRg st="5" end="5"/>
                                            </p:txEl>
                                          </p:spTgt>
                                        </p:tgtEl>
                                      </p:cBhvr>
                                    </p:animEffect>
                                    <p:anim calcmode="lin" valueType="num">
                                      <p:cBhvr>
                                        <p:cTn id="4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04664"/>
            <a:ext cx="8229600" cy="1143000"/>
          </a:xfrm>
        </p:spPr>
        <p:txBody>
          <a:bodyPr>
            <a:normAutofit/>
          </a:bodyPr>
          <a:lstStyle/>
          <a:p>
            <a:r>
              <a:rPr lang="ar-EG" sz="4000" b="1" dirty="0">
                <a:solidFill>
                  <a:srgbClr val="C00000"/>
                </a:solidFill>
              </a:rPr>
              <a:t>طرق تقدير </a:t>
            </a:r>
            <a:r>
              <a:rPr lang="ar-EG" sz="3600" b="1" dirty="0">
                <a:solidFill>
                  <a:srgbClr val="C00000"/>
                </a:solidFill>
              </a:rPr>
              <a:t>المواد</a:t>
            </a:r>
            <a:r>
              <a:rPr lang="ar-EG" sz="4000" b="1" dirty="0">
                <a:solidFill>
                  <a:srgbClr val="C00000"/>
                </a:solidFill>
              </a:rPr>
              <a:t> الصلبة في الحليب</a:t>
            </a:r>
          </a:p>
        </p:txBody>
      </p:sp>
      <p:sp>
        <p:nvSpPr>
          <p:cNvPr id="3" name="Content Placeholder 2"/>
          <p:cNvSpPr>
            <a:spLocks noGrp="1"/>
          </p:cNvSpPr>
          <p:nvPr>
            <p:ph idx="1"/>
          </p:nvPr>
        </p:nvSpPr>
        <p:spPr>
          <a:xfrm>
            <a:off x="1907704" y="2132856"/>
            <a:ext cx="6491064" cy="3124944"/>
          </a:xfrm>
        </p:spPr>
        <p:txBody>
          <a:bodyPr>
            <a:normAutofit/>
          </a:bodyPr>
          <a:lstStyle/>
          <a:p>
            <a:pPr marL="514350" indent="-514350">
              <a:buFont typeface="+mj-lt"/>
              <a:buAutoNum type="arabicPeriod"/>
            </a:pPr>
            <a:r>
              <a:rPr lang="ar-EG" dirty="0" smtClean="0">
                <a:cs typeface="+mj-cs"/>
              </a:rPr>
              <a:t>الطرق الكيميائية</a:t>
            </a:r>
          </a:p>
          <a:p>
            <a:pPr marL="514350" indent="-514350">
              <a:buFont typeface="+mj-lt"/>
              <a:buAutoNum type="arabicPeriod"/>
            </a:pPr>
            <a:r>
              <a:rPr lang="ar-EG" dirty="0" smtClean="0">
                <a:cs typeface="+mj-cs"/>
              </a:rPr>
              <a:t>الطريقة الحسابية</a:t>
            </a:r>
          </a:p>
          <a:p>
            <a:pPr marL="0" indent="0">
              <a:buNone/>
            </a:pPr>
            <a:r>
              <a:rPr lang="ar-EG" dirty="0">
                <a:cs typeface="+mj-cs"/>
              </a:rPr>
              <a:t> </a:t>
            </a:r>
            <a:r>
              <a:rPr lang="ar-EG" dirty="0" smtClean="0">
                <a:cs typeface="+mj-cs"/>
              </a:rPr>
              <a:t>     - مسطرة </a:t>
            </a:r>
            <a:r>
              <a:rPr lang="ar-EG" dirty="0" err="1" smtClean="0">
                <a:cs typeface="+mj-cs"/>
              </a:rPr>
              <a:t>ريتشمند</a:t>
            </a:r>
            <a:r>
              <a:rPr lang="ar-EG" dirty="0" smtClean="0">
                <a:cs typeface="+mj-cs"/>
              </a:rPr>
              <a:t> الحسابية</a:t>
            </a:r>
          </a:p>
          <a:p>
            <a:pPr marL="0" indent="0">
              <a:buNone/>
            </a:pPr>
            <a:r>
              <a:rPr lang="ar-EG" dirty="0">
                <a:cs typeface="+mj-cs"/>
              </a:rPr>
              <a:t> </a:t>
            </a:r>
            <a:r>
              <a:rPr lang="ar-EG" dirty="0" smtClean="0">
                <a:cs typeface="+mj-cs"/>
              </a:rPr>
              <a:t>     - المعادلات الخاصة بحساب جوامد الحليب</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712297529"/>
      </p:ext>
    </p:extLst>
  </p:cSld>
  <p:clrMapOvr>
    <a:masterClrMapping/>
  </p:clrMapOvr>
  <mc:AlternateContent xmlns:mc="http://schemas.openxmlformats.org/markup-compatibility/2006" xmlns:p14="http://schemas.microsoft.com/office/powerpoint/2010/main">
    <mc:Choice Requires="p14">
      <p:transition p14:dur="0" advTm="19717"/>
    </mc:Choice>
    <mc:Fallback xmlns="">
      <p:transition advTm="19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1000"/>
                                        <p:tgtEl>
                                          <p:spTgt spid="3">
                                            <p:txEl>
                                              <p:pRg st="2" end="2"/>
                                            </p:txEl>
                                          </p:spTgt>
                                        </p:tgtEl>
                                      </p:cBhvr>
                                    </p:animEffect>
                                    <p:anim calcmode="lin" valueType="num">
                                      <p:cBhvr>
                                        <p:cTn id="3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1000"/>
                                        <p:tgtEl>
                                          <p:spTgt spid="3">
                                            <p:txEl>
                                              <p:pRg st="3" end="3"/>
                                            </p:txEl>
                                          </p:spTgt>
                                        </p:tgtEl>
                                      </p:cBhvr>
                                    </p:animEffect>
                                    <p:anim calcmode="lin" valueType="num">
                                      <p:cBhvr>
                                        <p:cTn id="4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92697"/>
            <a:ext cx="7772400" cy="1296144"/>
          </a:xfrm>
        </p:spPr>
        <p:txBody>
          <a:bodyPr>
            <a:normAutofit/>
          </a:bodyPr>
          <a:lstStyle/>
          <a:p>
            <a:pPr algn="l"/>
            <a:r>
              <a:rPr lang="ar-EG" sz="3600" dirty="0" smtClean="0">
                <a:solidFill>
                  <a:srgbClr val="C00000"/>
                </a:solidFill>
              </a:rPr>
              <a:t>الطرق الكيميائية</a:t>
            </a:r>
            <a:endParaRPr lang="ar-EG" sz="3600" dirty="0">
              <a:solidFill>
                <a:srgbClr val="C00000"/>
              </a:solidFill>
            </a:endParaRPr>
          </a:p>
        </p:txBody>
      </p:sp>
      <p:sp>
        <p:nvSpPr>
          <p:cNvPr id="3" name="Subtitle 2"/>
          <p:cNvSpPr>
            <a:spLocks noGrp="1"/>
          </p:cNvSpPr>
          <p:nvPr>
            <p:ph type="subTitle" idx="1"/>
          </p:nvPr>
        </p:nvSpPr>
        <p:spPr>
          <a:xfrm>
            <a:off x="1043608" y="2852936"/>
            <a:ext cx="7488832" cy="3289920"/>
          </a:xfrm>
        </p:spPr>
        <p:txBody>
          <a:bodyPr>
            <a:noAutofit/>
          </a:bodyPr>
          <a:lstStyle/>
          <a:p>
            <a:pPr marL="457200" lvl="0" indent="-457200" algn="r">
              <a:buFont typeface="Arial" pitchFamily="34" charset="0"/>
              <a:buChar char="•"/>
            </a:pPr>
            <a:r>
              <a:rPr lang="ar-SA" sz="2400" dirty="0" smtClean="0">
                <a:solidFill>
                  <a:schemeClr val="tx1"/>
                </a:solidFill>
                <a:cs typeface="+mj-cs"/>
              </a:rPr>
              <a:t>أكثر</a:t>
            </a:r>
            <a:r>
              <a:rPr lang="en-US" sz="2400" dirty="0" smtClean="0">
                <a:solidFill>
                  <a:schemeClr val="tx1"/>
                </a:solidFill>
                <a:cs typeface="+mj-cs"/>
              </a:rPr>
              <a:t> </a:t>
            </a:r>
            <a:r>
              <a:rPr lang="ar-SA" sz="2400" dirty="0" smtClean="0">
                <a:solidFill>
                  <a:schemeClr val="tx1"/>
                </a:solidFill>
                <a:cs typeface="+mj-cs"/>
              </a:rPr>
              <a:t>الطرق دقة</a:t>
            </a:r>
            <a:endParaRPr lang="ar-EG" sz="2400" dirty="0" smtClean="0">
              <a:solidFill>
                <a:schemeClr val="tx1"/>
              </a:solidFill>
              <a:cs typeface="+mj-cs"/>
            </a:endParaRPr>
          </a:p>
          <a:p>
            <a:pPr marL="457200" indent="-457200" algn="just">
              <a:buFont typeface="Arial" pitchFamily="34" charset="0"/>
              <a:buChar char="•"/>
            </a:pPr>
            <a:r>
              <a:rPr lang="ar-SA" sz="2400" dirty="0">
                <a:solidFill>
                  <a:schemeClr val="tx1"/>
                </a:solidFill>
                <a:cs typeface="+mj-cs"/>
              </a:rPr>
              <a:t>يعبر عنها بالكمية المتبقة من العينة المختبرة </a:t>
            </a:r>
            <a:r>
              <a:rPr lang="ar-SA" sz="2400" dirty="0" smtClean="0">
                <a:solidFill>
                  <a:schemeClr val="tx1"/>
                </a:solidFill>
                <a:cs typeface="+mj-cs"/>
              </a:rPr>
              <a:t>بعد تبخير الم</a:t>
            </a:r>
            <a:r>
              <a:rPr lang="ar-EG" sz="2400" dirty="0" err="1" smtClean="0">
                <a:solidFill>
                  <a:schemeClr val="tx1"/>
                </a:solidFill>
                <a:cs typeface="+mj-cs"/>
              </a:rPr>
              <a:t>اء</a:t>
            </a:r>
            <a:r>
              <a:rPr lang="ar-SA" sz="2400" dirty="0" smtClean="0">
                <a:solidFill>
                  <a:schemeClr val="tx1"/>
                </a:solidFill>
                <a:cs typeface="+mj-cs"/>
              </a:rPr>
              <a:t> منها في فرن كهربائي على درجة حرارة 10</a:t>
            </a:r>
            <a:r>
              <a:rPr lang="ar-EG" sz="2400" dirty="0" smtClean="0">
                <a:solidFill>
                  <a:schemeClr val="tx1"/>
                </a:solidFill>
                <a:cs typeface="+mj-cs"/>
              </a:rPr>
              <a:t>5</a:t>
            </a:r>
            <a:r>
              <a:rPr lang="ar-EG" sz="2400" baseline="30000" dirty="0" smtClean="0">
                <a:solidFill>
                  <a:schemeClr val="tx1"/>
                </a:solidFill>
                <a:cs typeface="+mj-cs"/>
              </a:rPr>
              <a:t> </a:t>
            </a:r>
            <a:r>
              <a:rPr lang="ar-EG" sz="2400" dirty="0" smtClean="0">
                <a:solidFill>
                  <a:schemeClr val="tx1"/>
                </a:solidFill>
                <a:cs typeface="+mj-cs"/>
              </a:rPr>
              <a:t> </a:t>
            </a:r>
            <a:r>
              <a:rPr lang="en-US" sz="2400" baseline="30000" dirty="0" smtClean="0">
                <a:solidFill>
                  <a:schemeClr val="tx1"/>
                </a:solidFill>
                <a:cs typeface="+mj-cs"/>
              </a:rPr>
              <a:t>o</a:t>
            </a:r>
            <a:r>
              <a:rPr lang="ar-SA" sz="2400" dirty="0" smtClean="0">
                <a:solidFill>
                  <a:schemeClr val="tx1"/>
                </a:solidFill>
                <a:cs typeface="+mj-cs"/>
              </a:rPr>
              <a:t>م حتى ثبات الوزن </a:t>
            </a:r>
            <a:endParaRPr lang="ar-EG" sz="2400" dirty="0">
              <a:solidFill>
                <a:schemeClr val="tx1"/>
              </a:solidFill>
              <a:cs typeface="+mj-cs"/>
            </a:endParaRPr>
          </a:p>
          <a:p>
            <a:pPr marL="457200" lvl="0" indent="-457200" algn="r">
              <a:buFont typeface="Arial" pitchFamily="34" charset="0"/>
              <a:buChar char="•"/>
            </a:pPr>
            <a:endParaRPr lang="en-US" sz="2400" dirty="0">
              <a:solidFill>
                <a:schemeClr val="tx1"/>
              </a:solidFill>
              <a:cs typeface="+mj-cs"/>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523898581"/>
      </p:ext>
    </p:extLst>
  </p:cSld>
  <p:clrMapOvr>
    <a:masterClrMapping/>
  </p:clrMapOvr>
  <mc:AlternateContent xmlns:mc="http://schemas.openxmlformats.org/markup-compatibility/2006" xmlns:p14="http://schemas.microsoft.com/office/powerpoint/2010/main">
    <mc:Choice Requires="p14">
      <p:transition p14:dur="0" advTm="37445"/>
    </mc:Choice>
    <mc:Fallback xmlns="">
      <p:transition advTm="37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864096"/>
          </a:xfrm>
        </p:spPr>
        <p:txBody>
          <a:bodyPr>
            <a:normAutofit/>
          </a:bodyPr>
          <a:lstStyle/>
          <a:p>
            <a:r>
              <a:rPr lang="ar-EG" sz="3600" b="1" dirty="0">
                <a:solidFill>
                  <a:srgbClr val="C00000"/>
                </a:solidFill>
              </a:rPr>
              <a:t>الطرق الكيميائية</a:t>
            </a:r>
            <a:endParaRPr lang="ar-EG" sz="32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340768"/>
                <a:ext cx="8579296" cy="5517232"/>
              </a:xfrm>
            </p:spPr>
            <p:txBody>
              <a:bodyPr>
                <a:normAutofit fontScale="92500" lnSpcReduction="10000"/>
              </a:bodyPr>
              <a:lstStyle/>
              <a:p>
                <a:pPr marL="0" indent="0">
                  <a:buNone/>
                </a:pPr>
                <a:r>
                  <a:rPr lang="ar-EG" b="1" dirty="0" smtClean="0">
                    <a:cs typeface="+mj-cs"/>
                  </a:rPr>
                  <a:t>طريقة العمل</a:t>
                </a:r>
              </a:p>
              <a:p>
                <a:pPr lvl="0"/>
                <a:r>
                  <a:rPr lang="ar-EG" dirty="0" smtClean="0">
                    <a:cs typeface="+mj-cs"/>
                  </a:rPr>
                  <a:t>جفف في فرن علي درجة 100°م  طبقا معدنيا من اطباق الرطوبة ومعه محرك زجاجي مبطط الطرف</a:t>
                </a:r>
              </a:p>
              <a:p>
                <a:pPr lvl="0"/>
                <a:r>
                  <a:rPr lang="ar-EG" dirty="0" smtClean="0">
                    <a:cs typeface="+mj-cs"/>
                  </a:rPr>
                  <a:t>بواسطة ماصة, انقل حوالي 5سم من عينه الحليب الممزوجة جيدا وضعها في الطبق وقدر وزنها</a:t>
                </a:r>
                <a:endParaRPr lang="en-US" dirty="0" smtClean="0">
                  <a:cs typeface="+mj-cs"/>
                </a:endParaRPr>
              </a:p>
              <a:p>
                <a:pPr lvl="0"/>
                <a:r>
                  <a:rPr lang="ar-SA" dirty="0" smtClean="0">
                    <a:cs typeface="+mj-cs"/>
                  </a:rPr>
                  <a:t>ضع ال</a:t>
                </a:r>
                <a:r>
                  <a:rPr lang="ar-EG" dirty="0" smtClean="0">
                    <a:cs typeface="+mj-cs"/>
                  </a:rPr>
                  <a:t>طبق</a:t>
                </a:r>
                <a:r>
                  <a:rPr lang="ar-SA" dirty="0" smtClean="0">
                    <a:cs typeface="+mj-cs"/>
                  </a:rPr>
                  <a:t> </a:t>
                </a:r>
                <a:r>
                  <a:rPr lang="ar-SA" dirty="0">
                    <a:cs typeface="+mj-cs"/>
                  </a:rPr>
                  <a:t>في حمام مائي على درجة الغليان </a:t>
                </a:r>
                <a:r>
                  <a:rPr lang="ar-SA" dirty="0" smtClean="0">
                    <a:cs typeface="+mj-cs"/>
                  </a:rPr>
                  <a:t>لمدة</a:t>
                </a:r>
                <a:r>
                  <a:rPr lang="ar-EG" dirty="0" smtClean="0">
                    <a:cs typeface="+mj-cs"/>
                  </a:rPr>
                  <a:t> 30</a:t>
                </a:r>
                <a:r>
                  <a:rPr lang="ar-SA" dirty="0" smtClean="0">
                    <a:cs typeface="+mj-cs"/>
                  </a:rPr>
                  <a:t> </a:t>
                </a:r>
                <a:r>
                  <a:rPr lang="ar-SA" dirty="0">
                    <a:cs typeface="+mj-cs"/>
                  </a:rPr>
                  <a:t>دقيقة </a:t>
                </a:r>
                <a:r>
                  <a:rPr lang="ar-EG" dirty="0" smtClean="0">
                    <a:cs typeface="+mj-cs"/>
                  </a:rPr>
                  <a:t>مع التقليب بين الحين والاخر بواسطة المحرك لتكسير طبقة البروتين المتكونة علي السطح والتي تمنع من خروج البخار من الحليب</a:t>
                </a:r>
                <a:endParaRPr lang="en-US" dirty="0">
                  <a:cs typeface="+mj-cs"/>
                </a:endParaRPr>
              </a:p>
              <a:p>
                <a:pPr lvl="0"/>
                <a:r>
                  <a:rPr lang="ar-EG" dirty="0" smtClean="0">
                    <a:cs typeface="+mj-cs"/>
                  </a:rPr>
                  <a:t>جفف قاع الطبق المعدني ثم ضعه في الفرن علي درجة حرارة 100°م لمدة ساعة تقريبا وزنه بعد ذلك مع تكرار عمليه التجفيف والوزن حتي يثبت وزن الطبق بمحتوياته.</a:t>
                </a:r>
              </a:p>
              <a:p>
                <a:pPr marL="0" lvl="0" indent="0">
                  <a:buNone/>
                </a:pPr>
                <a:r>
                  <a:rPr lang="ar-EG" dirty="0" smtClean="0">
                    <a:cs typeface="+mj-cs"/>
                  </a:rPr>
                  <a:t>     يمكن تبسيط عمليه تكرار التجفيف والوزن بان يوضع الطبق المعدني بعد رفعه من الحمام المائي في فرن علي درجة حرارة 70°م لمدة ليله كامله ثم يكتفي بوزنه مرة واحدة في الصباح.</a:t>
                </a:r>
                <a:endParaRPr lang="en-US" dirty="0" smtClean="0">
                  <a:cs typeface="+mj-cs"/>
                </a:endParaRPr>
              </a:p>
              <a:p>
                <a:pPr lvl="0"/>
                <a:r>
                  <a:rPr lang="ar-SA" dirty="0" smtClean="0">
                    <a:cs typeface="+mj-cs"/>
                  </a:rPr>
                  <a:t>احسب </a:t>
                </a:r>
                <a:r>
                  <a:rPr lang="ar-SA" dirty="0">
                    <a:cs typeface="+mj-cs"/>
                  </a:rPr>
                  <a:t>النسبة المئوية للمواد الصلبة في العينة وفق العلاقة التالية:</a:t>
                </a:r>
                <a:br>
                  <a:rPr lang="ar-SA" dirty="0">
                    <a:cs typeface="+mj-cs"/>
                  </a:rPr>
                </a:br>
                <a:r>
                  <a:rPr lang="ar-EG" b="1" dirty="0" smtClean="0">
                    <a:cs typeface="+mj-cs"/>
                  </a:rPr>
                  <a:t>% للجوامد الكلية = </a:t>
                </a:r>
                <a14:m>
                  <m:oMath xmlns:m="http://schemas.openxmlformats.org/officeDocument/2006/math">
                    <m:f>
                      <m:fPr>
                        <m:ctrlPr>
                          <a:rPr lang="ar-EG" b="1" i="1" smtClean="0">
                            <a:latin typeface="Cambria Math"/>
                            <a:cs typeface="+mj-cs"/>
                          </a:rPr>
                        </m:ctrlPr>
                      </m:fPr>
                      <m:num>
                        <m:r>
                          <a:rPr lang="ar-EG" b="1" i="1" smtClean="0">
                            <a:latin typeface="Cambria Math"/>
                            <a:cs typeface="+mj-cs"/>
                          </a:rPr>
                          <m:t>التجفيف</m:t>
                        </m:r>
                        <m:r>
                          <a:rPr lang="ar-EG" b="1" i="1" smtClean="0">
                            <a:latin typeface="Cambria Math"/>
                            <a:cs typeface="+mj-cs"/>
                          </a:rPr>
                          <m:t> </m:t>
                        </m:r>
                        <m:r>
                          <a:rPr lang="ar-EG" b="1" i="1" smtClean="0">
                            <a:latin typeface="Cambria Math"/>
                            <a:cs typeface="+mj-cs"/>
                          </a:rPr>
                          <m:t>بعد</m:t>
                        </m:r>
                        <m:r>
                          <a:rPr lang="ar-EG" b="1" i="1" smtClean="0">
                            <a:latin typeface="Cambria Math"/>
                            <a:cs typeface="+mj-cs"/>
                          </a:rPr>
                          <m:t> </m:t>
                        </m:r>
                        <m:r>
                          <a:rPr lang="ar-EG" b="1" i="0" smtClean="0">
                            <a:latin typeface="Cambria Math"/>
                            <a:cs typeface="+mj-cs"/>
                          </a:rPr>
                          <m:t>الحليب</m:t>
                        </m:r>
                        <m:r>
                          <a:rPr lang="ar-EG" b="1" i="1" smtClean="0">
                            <a:latin typeface="Cambria Math"/>
                            <a:cs typeface="+mj-cs"/>
                          </a:rPr>
                          <m:t> </m:t>
                        </m:r>
                        <m:r>
                          <a:rPr lang="ar-EG" b="1" i="1" smtClean="0">
                            <a:latin typeface="Cambria Math"/>
                            <a:cs typeface="+mj-cs"/>
                          </a:rPr>
                          <m:t>وزن</m:t>
                        </m:r>
                      </m:num>
                      <m:den>
                        <m:r>
                          <a:rPr lang="ar-EG" b="1" i="1" smtClean="0">
                            <a:latin typeface="Cambria Math"/>
                            <a:cs typeface="+mj-cs"/>
                          </a:rPr>
                          <m:t>السائل</m:t>
                        </m:r>
                        <m:r>
                          <a:rPr lang="ar-EG" b="1" i="1" smtClean="0">
                            <a:latin typeface="Cambria Math"/>
                            <a:cs typeface="+mj-cs"/>
                          </a:rPr>
                          <m:t> </m:t>
                        </m:r>
                        <m:r>
                          <a:rPr lang="ar-EG" b="1" i="1" smtClean="0">
                            <a:latin typeface="Cambria Math"/>
                            <a:cs typeface="+mj-cs"/>
                          </a:rPr>
                          <m:t>الحليب</m:t>
                        </m:r>
                        <m:r>
                          <a:rPr lang="ar-EG" b="1" i="1" smtClean="0">
                            <a:latin typeface="Cambria Math"/>
                            <a:cs typeface="+mj-cs"/>
                          </a:rPr>
                          <m:t> </m:t>
                        </m:r>
                        <m:r>
                          <a:rPr lang="ar-EG" b="1" i="1" smtClean="0">
                            <a:latin typeface="Cambria Math"/>
                            <a:cs typeface="+mj-cs"/>
                          </a:rPr>
                          <m:t>عينة</m:t>
                        </m:r>
                        <m:r>
                          <a:rPr lang="ar-EG" b="1" i="1" smtClean="0">
                            <a:latin typeface="Cambria Math"/>
                            <a:cs typeface="+mj-cs"/>
                          </a:rPr>
                          <m:t> </m:t>
                        </m:r>
                        <m:r>
                          <a:rPr lang="ar-EG" b="1" i="1" smtClean="0">
                            <a:latin typeface="Cambria Math"/>
                            <a:cs typeface="+mj-cs"/>
                          </a:rPr>
                          <m:t>وزن</m:t>
                        </m:r>
                      </m:den>
                    </m:f>
                  </m:oMath>
                </a14:m>
                <a:r>
                  <a:rPr lang="ar-EG" b="1" dirty="0" smtClean="0">
                    <a:cs typeface="+mj-cs"/>
                  </a:rPr>
                  <a:t> *100</a:t>
                </a:r>
              </a:p>
              <a:p>
                <a:pPr lvl="0"/>
                <a:r>
                  <a:rPr lang="ar-EG" dirty="0" smtClean="0">
                    <a:cs typeface="+mj-cs"/>
                  </a:rPr>
                  <a:t>احسب النسبة المئوية للجوامد </a:t>
                </a:r>
                <a:r>
                  <a:rPr lang="ar-EG" dirty="0" err="1" smtClean="0">
                    <a:cs typeface="+mj-cs"/>
                  </a:rPr>
                  <a:t>اللادهنية</a:t>
                </a:r>
                <a:r>
                  <a:rPr lang="ar-EG" dirty="0" smtClean="0">
                    <a:cs typeface="+mj-cs"/>
                  </a:rPr>
                  <a:t> كما يلي:</a:t>
                </a:r>
              </a:p>
              <a:p>
                <a:pPr marL="0" lvl="0" indent="0">
                  <a:buNone/>
                </a:pPr>
                <a:r>
                  <a:rPr lang="ar-EG" dirty="0">
                    <a:cs typeface="+mj-cs"/>
                  </a:rPr>
                  <a:t> </a:t>
                </a:r>
                <a:r>
                  <a:rPr lang="ar-EG" dirty="0" smtClean="0">
                    <a:cs typeface="+mj-cs"/>
                  </a:rPr>
                  <a:t>  </a:t>
                </a:r>
                <a:r>
                  <a:rPr lang="ar-EG" b="1" dirty="0" smtClean="0">
                    <a:cs typeface="+mj-cs"/>
                  </a:rPr>
                  <a:t>% للجوامد </a:t>
                </a:r>
                <a:r>
                  <a:rPr lang="ar-EG" b="1" dirty="0" err="1" smtClean="0">
                    <a:cs typeface="+mj-cs"/>
                  </a:rPr>
                  <a:t>اللادهنية</a:t>
                </a:r>
                <a:r>
                  <a:rPr lang="ar-EG" b="1" dirty="0" smtClean="0">
                    <a:cs typeface="+mj-cs"/>
                  </a:rPr>
                  <a:t> = % للجوامد الكلية - % الدهن</a:t>
                </a:r>
                <a:endParaRPr lang="ar-EG" b="1" dirty="0">
                  <a:cs typeface="+mj-cs"/>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340768"/>
                <a:ext cx="8579296" cy="5517232"/>
              </a:xfrm>
              <a:blipFill rotWithShape="1">
                <a:blip r:embed="rId5"/>
                <a:stretch>
                  <a:fillRect t="-1326" r="-1066"/>
                </a:stretch>
              </a:blipFill>
            </p:spPr>
            <p:txBody>
              <a:bodyPr/>
              <a:lstStyle/>
              <a:p>
                <a:r>
                  <a:rPr lang="ar-EG">
                    <a:noFill/>
                  </a:rPr>
                  <a:t> </a:t>
                </a:r>
              </a:p>
            </p:txBody>
          </p:sp>
        </mc:Fallback>
      </mc:AlternateContent>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299164501"/>
      </p:ext>
    </p:extLst>
  </p:cSld>
  <p:clrMapOvr>
    <a:masterClrMapping/>
  </p:clrMapOvr>
  <mc:AlternateContent xmlns:mc="http://schemas.openxmlformats.org/markup-compatibility/2006" xmlns:p14="http://schemas.microsoft.com/office/powerpoint/2010/main">
    <mc:Choice Requires="p14">
      <p:transition spd="slow" p14:dur="2000" advTm="179034"/>
    </mc:Choice>
    <mc:Fallback xmlns="">
      <p:transition spd="slow" advTm="179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1000"/>
                                        <p:tgtEl>
                                          <p:spTgt spid="3">
                                            <p:txEl>
                                              <p:pRg st="2" end="2"/>
                                            </p:txEl>
                                          </p:spTgt>
                                        </p:tgtEl>
                                      </p:cBhvr>
                                    </p:animEffect>
                                    <p:anim calcmode="lin" valueType="num">
                                      <p:cBhvr>
                                        <p:cTn id="3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1000"/>
                                        <p:tgtEl>
                                          <p:spTgt spid="3">
                                            <p:txEl>
                                              <p:pRg st="3" end="3"/>
                                            </p:txEl>
                                          </p:spTgt>
                                        </p:tgtEl>
                                      </p:cBhvr>
                                    </p:animEffect>
                                    <p:anim calcmode="lin" valueType="num">
                                      <p:cBhvr>
                                        <p:cTn id="4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
                                            <p:txEl>
                                              <p:pRg st="4" end="4"/>
                                            </p:txEl>
                                          </p:spTgt>
                                        </p:tgtEl>
                                        <p:attrNameLst>
                                          <p:attrName>style.visibility</p:attrName>
                                        </p:attrNameLst>
                                      </p:cBhvr>
                                      <p:to>
                                        <p:strVal val="visible"/>
                                      </p:to>
                                    </p:set>
                                    <p:animEffect transition="in" filter="fade">
                                      <p:cBhvr>
                                        <p:cTn id="46" dur="1000"/>
                                        <p:tgtEl>
                                          <p:spTgt spid="3">
                                            <p:txEl>
                                              <p:pRg st="4" end="4"/>
                                            </p:txEl>
                                          </p:spTgt>
                                        </p:tgtEl>
                                      </p:cBhvr>
                                    </p:animEffect>
                                    <p:anim calcmode="lin" valueType="num">
                                      <p:cBhvr>
                                        <p:cTn id="4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animEffect transition="in" filter="fade">
                                      <p:cBhvr>
                                        <p:cTn id="53" dur="1000"/>
                                        <p:tgtEl>
                                          <p:spTgt spid="3">
                                            <p:txEl>
                                              <p:pRg st="5" end="5"/>
                                            </p:txEl>
                                          </p:spTgt>
                                        </p:tgtEl>
                                      </p:cBhvr>
                                    </p:animEffect>
                                    <p:anim calcmode="lin" valueType="num">
                                      <p:cBhvr>
                                        <p:cTn id="5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
                                            <p:txEl>
                                              <p:pRg st="6" end="6"/>
                                            </p:txEl>
                                          </p:spTgt>
                                        </p:tgtEl>
                                        <p:attrNameLst>
                                          <p:attrName>style.visibility</p:attrName>
                                        </p:attrNameLst>
                                      </p:cBhvr>
                                      <p:to>
                                        <p:strVal val="visible"/>
                                      </p:to>
                                    </p:set>
                                    <p:animEffect transition="in" filter="fade">
                                      <p:cBhvr>
                                        <p:cTn id="60" dur="1000"/>
                                        <p:tgtEl>
                                          <p:spTgt spid="3">
                                            <p:txEl>
                                              <p:pRg st="6" end="6"/>
                                            </p:txEl>
                                          </p:spTgt>
                                        </p:tgtEl>
                                      </p:cBhvr>
                                    </p:animEffect>
                                    <p:anim calcmode="lin" valueType="num">
                                      <p:cBhvr>
                                        <p:cTn id="6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62"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3">
                                            <p:txEl>
                                              <p:pRg st="7" end="7"/>
                                            </p:txEl>
                                          </p:spTgt>
                                        </p:tgtEl>
                                        <p:attrNameLst>
                                          <p:attrName>style.visibility</p:attrName>
                                        </p:attrNameLst>
                                      </p:cBhvr>
                                      <p:to>
                                        <p:strVal val="visible"/>
                                      </p:to>
                                    </p:set>
                                    <p:animEffect transition="in" filter="fade">
                                      <p:cBhvr>
                                        <p:cTn id="67" dur="1000"/>
                                        <p:tgtEl>
                                          <p:spTgt spid="3">
                                            <p:txEl>
                                              <p:pRg st="7" end="7"/>
                                            </p:txEl>
                                          </p:spTgt>
                                        </p:tgtEl>
                                      </p:cBhvr>
                                    </p:animEffect>
                                    <p:anim calcmode="lin" valueType="num">
                                      <p:cBhvr>
                                        <p:cTn id="6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3">
                                            <p:txEl>
                                              <p:pRg st="8" end="8"/>
                                            </p:txEl>
                                          </p:spTgt>
                                        </p:tgtEl>
                                        <p:attrNameLst>
                                          <p:attrName>style.visibility</p:attrName>
                                        </p:attrNameLst>
                                      </p:cBhvr>
                                      <p:to>
                                        <p:strVal val="visible"/>
                                      </p:to>
                                    </p:set>
                                    <p:animEffect transition="in" filter="fade">
                                      <p:cBhvr>
                                        <p:cTn id="74" dur="1000"/>
                                        <p:tgtEl>
                                          <p:spTgt spid="3">
                                            <p:txEl>
                                              <p:pRg st="8" end="8"/>
                                            </p:txEl>
                                          </p:spTgt>
                                        </p:tgtEl>
                                      </p:cBhvr>
                                    </p:animEffect>
                                    <p:anim calcmode="lin" valueType="num">
                                      <p:cBhvr>
                                        <p:cTn id="7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7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7"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1224136"/>
          </a:xfrm>
        </p:spPr>
        <p:txBody>
          <a:bodyPr>
            <a:normAutofit/>
          </a:bodyPr>
          <a:lstStyle/>
          <a:p>
            <a:r>
              <a:rPr lang="ar-EG" sz="3600" b="1" dirty="0" smtClean="0">
                <a:solidFill>
                  <a:srgbClr val="C00000"/>
                </a:solidFill>
              </a:rPr>
              <a:t>الطرق الكيميائية</a:t>
            </a:r>
            <a:endParaRPr lang="ar-EG" sz="3600" dirty="0"/>
          </a:p>
        </p:txBody>
      </p:sp>
      <p:sp>
        <p:nvSpPr>
          <p:cNvPr id="3" name="Content Placeholder 2"/>
          <p:cNvSpPr>
            <a:spLocks noGrp="1"/>
          </p:cNvSpPr>
          <p:nvPr>
            <p:ph idx="1"/>
          </p:nvPr>
        </p:nvSpPr>
        <p:spPr/>
        <p:txBody>
          <a:bodyPr/>
          <a:lstStyle/>
          <a:p>
            <a:r>
              <a:rPr lang="ar-EG" dirty="0">
                <a:latin typeface="Traditional Arabic" pitchFamily="18" charset="-78"/>
                <a:cs typeface="Traditional Arabic" pitchFamily="18" charset="-78"/>
              </a:rPr>
              <a:t>تتراوح نسبة الجوامد الكلية في اللبن البقري بين 11.5-14% ونسبة الجوامد الصلبة </a:t>
            </a:r>
            <a:r>
              <a:rPr lang="ar-EG" dirty="0" err="1">
                <a:latin typeface="Traditional Arabic" pitchFamily="18" charset="-78"/>
                <a:cs typeface="Traditional Arabic" pitchFamily="18" charset="-78"/>
              </a:rPr>
              <a:t>اللادهنية</a:t>
            </a:r>
            <a:r>
              <a:rPr lang="ar-EG" dirty="0">
                <a:latin typeface="Traditional Arabic" pitchFamily="18" charset="-78"/>
                <a:cs typeface="Traditional Arabic" pitchFamily="18" charset="-78"/>
              </a:rPr>
              <a:t> لا تقل </a:t>
            </a:r>
            <a:r>
              <a:rPr lang="ar-EG">
                <a:latin typeface="Traditional Arabic" pitchFamily="18" charset="-78"/>
                <a:cs typeface="Traditional Arabic" pitchFamily="18" charset="-78"/>
              </a:rPr>
              <a:t>عن </a:t>
            </a:r>
            <a:r>
              <a:rPr lang="ar-EG" smtClean="0">
                <a:latin typeface="Traditional Arabic" pitchFamily="18" charset="-78"/>
                <a:cs typeface="Traditional Arabic" pitchFamily="18" charset="-78"/>
              </a:rPr>
              <a:t>8.5</a:t>
            </a:r>
            <a:endParaRPr lang="ar-EG" dirty="0" smtClean="0">
              <a:latin typeface="Traditional Arabic" pitchFamily="18" charset="-78"/>
              <a:cs typeface="Traditional Arabic" pitchFamily="18" charset="-78"/>
            </a:endParaRPr>
          </a:p>
          <a:p>
            <a:endParaRPr lang="ar-EG" dirty="0">
              <a:latin typeface="Traditional Arabic" pitchFamily="18" charset="-78"/>
              <a:cs typeface="Traditional Arabic" pitchFamily="18" charset="-78"/>
            </a:endParaRPr>
          </a:p>
          <a:p>
            <a:r>
              <a:rPr lang="ar-EG" dirty="0">
                <a:latin typeface="Traditional Arabic" pitchFamily="18" charset="-78"/>
                <a:cs typeface="Traditional Arabic" pitchFamily="18" charset="-78"/>
              </a:rPr>
              <a:t>تتراوح نسبة الجوامد الكلية في اللبن </a:t>
            </a:r>
            <a:r>
              <a:rPr lang="ar-EG" dirty="0" err="1">
                <a:latin typeface="Traditional Arabic" pitchFamily="18" charset="-78"/>
                <a:cs typeface="Traditional Arabic" pitchFamily="18" charset="-78"/>
              </a:rPr>
              <a:t>الجاموسى</a:t>
            </a:r>
            <a:r>
              <a:rPr lang="ar-EG" dirty="0">
                <a:latin typeface="Traditional Arabic" pitchFamily="18" charset="-78"/>
                <a:cs typeface="Traditional Arabic" pitchFamily="18" charset="-78"/>
              </a:rPr>
              <a:t> بين 16-18% ونسبة الجوامد الصلبة </a:t>
            </a:r>
            <a:r>
              <a:rPr lang="ar-EG" dirty="0" err="1">
                <a:latin typeface="Traditional Arabic" pitchFamily="18" charset="-78"/>
                <a:cs typeface="Traditional Arabic" pitchFamily="18" charset="-78"/>
              </a:rPr>
              <a:t>اللادهنية</a:t>
            </a:r>
            <a:r>
              <a:rPr lang="ar-EG" dirty="0">
                <a:latin typeface="Traditional Arabic" pitchFamily="18" charset="-78"/>
                <a:cs typeface="Traditional Arabic" pitchFamily="18" charset="-78"/>
              </a:rPr>
              <a:t> </a:t>
            </a:r>
            <a:r>
              <a:rPr lang="ar-EG" dirty="0" err="1">
                <a:latin typeface="Traditional Arabic" pitchFamily="18" charset="-78"/>
                <a:cs typeface="Traditional Arabic" pitchFamily="18" charset="-78"/>
              </a:rPr>
              <a:t>لاتقل</a:t>
            </a:r>
            <a:r>
              <a:rPr lang="ar-EG" dirty="0">
                <a:latin typeface="Traditional Arabic" pitchFamily="18" charset="-78"/>
                <a:cs typeface="Traditional Arabic" pitchFamily="18" charset="-78"/>
              </a:rPr>
              <a:t> عن 8.75</a:t>
            </a:r>
          </a:p>
          <a:p>
            <a:endParaRPr lang="ar-EG" dirty="0">
              <a:latin typeface="Traditional Arabic" pitchFamily="18" charset="-78"/>
              <a:cs typeface="Traditional Arabic" pitchFamily="18" charset="-78"/>
            </a:endParaRPr>
          </a:p>
          <a:p>
            <a:endParaRPr lang="ar-EG" dirty="0">
              <a:latin typeface="Traditional Arabic" pitchFamily="18" charset="-78"/>
              <a:cs typeface="Traditional Arabic" pitchFamily="18" charset="-78"/>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331282177"/>
      </p:ext>
    </p:extLst>
  </p:cSld>
  <p:clrMapOvr>
    <a:masterClrMapping/>
  </p:clrMapOvr>
  <mc:AlternateContent xmlns:mc="http://schemas.openxmlformats.org/markup-compatibility/2006" xmlns:p14="http://schemas.microsoft.com/office/powerpoint/2010/main">
    <mc:Choice Requires="p14">
      <p:transition spd="slow" p14:dur="2000" advTm="28552"/>
    </mc:Choice>
    <mc:Fallback xmlns="">
      <p:transition spd="slow" advTm="28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EG" dirty="0" smtClean="0">
                <a:solidFill>
                  <a:srgbClr val="C00000"/>
                </a:solidFill>
              </a:rPr>
              <a:t>الطريقة الحسابية</a:t>
            </a:r>
            <a:endParaRPr lang="ar-EG" dirty="0">
              <a:solidFill>
                <a:srgbClr val="C00000"/>
              </a:solidFill>
            </a:endParaRPr>
          </a:p>
        </p:txBody>
      </p:sp>
      <p:sp>
        <p:nvSpPr>
          <p:cNvPr id="3" name="Content Placeholder 2"/>
          <p:cNvSpPr>
            <a:spLocks noGrp="1"/>
          </p:cNvSpPr>
          <p:nvPr>
            <p:ph idx="1"/>
          </p:nvPr>
        </p:nvSpPr>
        <p:spPr/>
        <p:txBody>
          <a:bodyPr>
            <a:normAutofit/>
          </a:bodyPr>
          <a:lstStyle/>
          <a:p>
            <a:r>
              <a:rPr lang="ar-EG" dirty="0" smtClean="0">
                <a:latin typeface="Traditional Arabic" pitchFamily="18" charset="-78"/>
                <a:cs typeface="Traditional Arabic" pitchFamily="18" charset="-78"/>
              </a:rPr>
              <a:t>اكثر شيوعا في معامل الالبان عن الطرق الكيميائية نظرا لطول الوقت اللازم </a:t>
            </a:r>
            <a:r>
              <a:rPr lang="ar-EG" dirty="0" err="1" smtClean="0">
                <a:latin typeface="Traditional Arabic" pitchFamily="18" charset="-78"/>
                <a:cs typeface="Traditional Arabic" pitchFamily="18" charset="-78"/>
              </a:rPr>
              <a:t>لاجراء</a:t>
            </a:r>
            <a:r>
              <a:rPr lang="ar-EG" dirty="0" smtClean="0">
                <a:latin typeface="Traditional Arabic" pitchFamily="18" charset="-78"/>
                <a:cs typeface="Traditional Arabic" pitchFamily="18" charset="-78"/>
              </a:rPr>
              <a:t> الاختبار بالطريقة الكيميائية وكذلك كثرة الاجهزة اللازمة</a:t>
            </a:r>
          </a:p>
          <a:p>
            <a:r>
              <a:rPr lang="ar-EG" dirty="0" smtClean="0">
                <a:latin typeface="Traditional Arabic" pitchFamily="18" charset="-78"/>
                <a:cs typeface="Traditional Arabic" pitchFamily="18" charset="-78"/>
              </a:rPr>
              <a:t>تعطي النتائج بسرعة ودقة كافية تفي بالغرض.</a:t>
            </a:r>
          </a:p>
          <a:p>
            <a:r>
              <a:rPr lang="ar-EG" dirty="0" smtClean="0">
                <a:latin typeface="Traditional Arabic" pitchFamily="18" charset="-78"/>
                <a:cs typeface="Traditional Arabic" pitchFamily="18" charset="-78"/>
              </a:rPr>
              <a:t>تعتمد هذه الطريقة علي معرفة كلا من قراءة </a:t>
            </a:r>
            <a:r>
              <a:rPr lang="ar-EG" dirty="0" err="1" smtClean="0">
                <a:latin typeface="Traditional Arabic" pitchFamily="18" charset="-78"/>
                <a:cs typeface="Traditional Arabic" pitchFamily="18" charset="-78"/>
              </a:rPr>
              <a:t>اللاكتوميتر</a:t>
            </a:r>
            <a:r>
              <a:rPr lang="ar-EG" dirty="0" smtClean="0">
                <a:latin typeface="Traditional Arabic" pitchFamily="18" charset="-78"/>
                <a:cs typeface="Traditional Arabic" pitchFamily="18" charset="-78"/>
              </a:rPr>
              <a:t> علي درجة حرارة 60°ف وكذلك نسبه الدهن في الحليب.</a:t>
            </a:r>
          </a:p>
          <a:p>
            <a:pPr marL="0" indent="0">
              <a:buNone/>
            </a:pPr>
            <a:endParaRPr lang="ar-EG" dirty="0">
              <a:latin typeface="Traditional Arabic" pitchFamily="18" charset="-78"/>
              <a:cs typeface="Traditional Arabic" pitchFamily="18" charset="-78"/>
            </a:endParaRPr>
          </a:p>
          <a:p>
            <a:pPr marL="0" indent="0">
              <a:buNone/>
            </a:pPr>
            <a:endParaRPr lang="ar-EG" dirty="0">
              <a:latin typeface="Traditional Arabic" pitchFamily="18" charset="-78"/>
              <a:cs typeface="Traditional Arabic" pitchFamily="18" charset="-78"/>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075076893"/>
      </p:ext>
    </p:extLst>
  </p:cSld>
  <p:clrMapOvr>
    <a:masterClrMapping/>
  </p:clrMapOvr>
  <mc:AlternateContent xmlns:mc="http://schemas.openxmlformats.org/markup-compatibility/2006" xmlns:p14="http://schemas.microsoft.com/office/powerpoint/2010/main">
    <mc:Choice Requires="p14">
      <p:transition spd="slow" p14:dur="2000" advTm="34414"/>
    </mc:Choice>
    <mc:Fallback xmlns="">
      <p:transition spd="slow" advTm="34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1000"/>
                                        <p:tgtEl>
                                          <p:spTgt spid="3">
                                            <p:txEl>
                                              <p:pRg st="2" end="2"/>
                                            </p:txEl>
                                          </p:spTgt>
                                        </p:tgtEl>
                                      </p:cBhvr>
                                    </p:animEffect>
                                    <p:anim calcmode="lin" valueType="num">
                                      <p:cBhvr>
                                        <p:cTn id="3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EG" dirty="0">
                <a:solidFill>
                  <a:srgbClr val="C00000"/>
                </a:solidFill>
              </a:rPr>
              <a:t>الطريقة الحسابية</a:t>
            </a:r>
            <a:endParaRPr lang="ar-EG" dirty="0"/>
          </a:p>
        </p:txBody>
      </p:sp>
      <p:sp>
        <p:nvSpPr>
          <p:cNvPr id="3" name="Content Placeholder 2"/>
          <p:cNvSpPr>
            <a:spLocks noGrp="1"/>
          </p:cNvSpPr>
          <p:nvPr>
            <p:ph idx="1"/>
          </p:nvPr>
        </p:nvSpPr>
        <p:spPr/>
        <p:txBody>
          <a:bodyPr/>
          <a:lstStyle/>
          <a:p>
            <a:pPr marL="0" indent="0" algn="ctr">
              <a:buNone/>
            </a:pPr>
            <a:r>
              <a:rPr lang="ar-EG" dirty="0" smtClean="0"/>
              <a:t>الطرق الحسابية تشمل</a:t>
            </a:r>
            <a:endParaRPr lang="ar-EG" dirty="0"/>
          </a:p>
        </p:txBody>
      </p:sp>
      <p:cxnSp>
        <p:nvCxnSpPr>
          <p:cNvPr id="5" name="Straight Connector 4"/>
          <p:cNvCxnSpPr/>
          <p:nvPr/>
        </p:nvCxnSpPr>
        <p:spPr>
          <a:xfrm>
            <a:off x="4716016" y="2412887"/>
            <a:ext cx="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16016" y="2870087"/>
            <a:ext cx="16561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131840" y="2873603"/>
            <a:ext cx="15841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131840" y="2873604"/>
            <a:ext cx="0" cy="48338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372200" y="2870088"/>
            <a:ext cx="0" cy="486905"/>
          </a:xfrm>
          <a:prstGeom prst="line">
            <a:avLst/>
          </a:prstGeom>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5544109" y="3501008"/>
            <a:ext cx="1620180" cy="914400"/>
          </a:xfrm>
          <a:prstGeom prst="ellipse">
            <a:avLst/>
          </a:prstGeom>
        </p:spPr>
        <p:style>
          <a:lnRef idx="1">
            <a:schemeClr val="accent6"/>
          </a:lnRef>
          <a:fillRef idx="2">
            <a:schemeClr val="accent6"/>
          </a:fillRef>
          <a:effectRef idx="1">
            <a:schemeClr val="accent6"/>
          </a:effectRef>
          <a:fontRef idx="minor">
            <a:schemeClr val="dk1"/>
          </a:fontRef>
        </p:style>
        <p:txBody>
          <a:bodyPr rtlCol="1" anchor="ctr"/>
          <a:lstStyle/>
          <a:p>
            <a:pPr algn="ctr"/>
            <a:r>
              <a:rPr lang="ar-EG" dirty="0" smtClean="0"/>
              <a:t>استعمال مسطرة </a:t>
            </a:r>
            <a:r>
              <a:rPr lang="ar-EG" dirty="0" err="1" smtClean="0"/>
              <a:t>ريتشمند</a:t>
            </a:r>
            <a:endParaRPr lang="ar-EG" dirty="0"/>
          </a:p>
        </p:txBody>
      </p:sp>
      <p:sp>
        <p:nvSpPr>
          <p:cNvPr id="19" name="Oval 18"/>
          <p:cNvSpPr/>
          <p:nvPr/>
        </p:nvSpPr>
        <p:spPr>
          <a:xfrm>
            <a:off x="2123729" y="3501008"/>
            <a:ext cx="1865763" cy="914400"/>
          </a:xfrm>
          <a:prstGeom prst="ellipse">
            <a:avLst/>
          </a:prstGeom>
        </p:spPr>
        <p:style>
          <a:lnRef idx="1">
            <a:schemeClr val="accent6"/>
          </a:lnRef>
          <a:fillRef idx="2">
            <a:schemeClr val="accent6"/>
          </a:fillRef>
          <a:effectRef idx="1">
            <a:schemeClr val="accent6"/>
          </a:effectRef>
          <a:fontRef idx="minor">
            <a:schemeClr val="dk1"/>
          </a:fontRef>
        </p:style>
        <p:txBody>
          <a:bodyPr rtlCol="1" anchor="ctr"/>
          <a:lstStyle/>
          <a:p>
            <a:pPr algn="ctr"/>
            <a:r>
              <a:rPr lang="ar-EG" dirty="0" smtClean="0"/>
              <a:t>استخدام معادلات معينه </a:t>
            </a:r>
            <a:endParaRPr lang="ar-EG"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33280270"/>
      </p:ext>
    </p:extLst>
  </p:cSld>
  <p:clrMapOvr>
    <a:masterClrMapping/>
  </p:clrMapOvr>
  <mc:AlternateContent xmlns:mc="http://schemas.openxmlformats.org/markup-compatibility/2006" xmlns:p14="http://schemas.microsoft.com/office/powerpoint/2010/main">
    <mc:Choice Requires="p14">
      <p:transition spd="slow" p14:dur="2000" advTm="9016"/>
    </mc:Choice>
    <mc:Fallback xmlns="">
      <p:transition spd="slow" advTm="9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EG" dirty="0">
                <a:solidFill>
                  <a:srgbClr val="C00000"/>
                </a:solidFill>
              </a:rPr>
              <a:t>الطريقة الحسابية</a:t>
            </a:r>
            <a:endParaRPr lang="ar-EG" dirty="0"/>
          </a:p>
        </p:txBody>
      </p:sp>
      <p:sp>
        <p:nvSpPr>
          <p:cNvPr id="3" name="Content Placeholder 2"/>
          <p:cNvSpPr>
            <a:spLocks noGrp="1"/>
          </p:cNvSpPr>
          <p:nvPr>
            <p:ph idx="1"/>
          </p:nvPr>
        </p:nvSpPr>
        <p:spPr/>
        <p:txBody>
          <a:bodyPr>
            <a:normAutofit/>
          </a:bodyPr>
          <a:lstStyle/>
          <a:p>
            <a:pPr marL="0" indent="0">
              <a:buNone/>
            </a:pPr>
            <a:r>
              <a:rPr lang="ar-EG" dirty="0" smtClean="0">
                <a:latin typeface="Traditional Arabic" pitchFamily="18" charset="-78"/>
                <a:cs typeface="Traditional Arabic" pitchFamily="18" charset="-78"/>
              </a:rPr>
              <a:t>(أ) مسطرة </a:t>
            </a:r>
            <a:r>
              <a:rPr lang="ar-EG" dirty="0" err="1" smtClean="0">
                <a:latin typeface="Traditional Arabic" pitchFamily="18" charset="-78"/>
                <a:cs typeface="Traditional Arabic" pitchFamily="18" charset="-78"/>
              </a:rPr>
              <a:t>ريتشمند</a:t>
            </a:r>
            <a:r>
              <a:rPr lang="ar-EG" dirty="0" smtClean="0">
                <a:latin typeface="Traditional Arabic" pitchFamily="18" charset="-78"/>
                <a:cs typeface="Traditional Arabic" pitchFamily="18" charset="-78"/>
              </a:rPr>
              <a:t> الحاسبة :</a:t>
            </a:r>
          </a:p>
          <a:p>
            <a:r>
              <a:rPr lang="ar-EG" dirty="0" smtClean="0">
                <a:latin typeface="Traditional Arabic" pitchFamily="18" charset="-78"/>
                <a:cs typeface="Traditional Arabic" pitchFamily="18" charset="-78"/>
              </a:rPr>
              <a:t>هي مسطرة حاسبه معينة تستعمل فقط للحليب البقري.</a:t>
            </a:r>
          </a:p>
          <a:p>
            <a:r>
              <a:rPr lang="ar-EG" dirty="0" smtClean="0">
                <a:latin typeface="Traditional Arabic" pitchFamily="18" charset="-78"/>
                <a:cs typeface="Traditional Arabic" pitchFamily="18" charset="-78"/>
              </a:rPr>
              <a:t>يمكن </a:t>
            </a:r>
            <a:r>
              <a:rPr lang="ar-EG" dirty="0">
                <a:latin typeface="Traditional Arabic" pitchFamily="18" charset="-78"/>
                <a:cs typeface="Traditional Arabic" pitchFamily="18" charset="-78"/>
              </a:rPr>
              <a:t>بواسطتها تصحيح قراءة </a:t>
            </a:r>
            <a:r>
              <a:rPr lang="ar-EG" dirty="0" err="1" smtClean="0">
                <a:latin typeface="Traditional Arabic" pitchFamily="18" charset="-78"/>
                <a:cs typeface="Traditional Arabic" pitchFamily="18" charset="-78"/>
              </a:rPr>
              <a:t>اللاكتوميتر</a:t>
            </a:r>
            <a:r>
              <a:rPr lang="ar-EG" dirty="0" smtClean="0">
                <a:latin typeface="Traditional Arabic" pitchFamily="18" charset="-78"/>
                <a:cs typeface="Traditional Arabic" pitchFamily="18" charset="-78"/>
              </a:rPr>
              <a:t> اذا كانت درجة الحرارة تخالف 60°ف حيث ان بمقابله قراءة </a:t>
            </a:r>
            <a:r>
              <a:rPr lang="ar-EG" dirty="0" err="1" smtClean="0">
                <a:latin typeface="Traditional Arabic" pitchFamily="18" charset="-78"/>
                <a:cs typeface="Traditional Arabic" pitchFamily="18" charset="-78"/>
              </a:rPr>
              <a:t>اللاكتوميتر</a:t>
            </a:r>
            <a:r>
              <a:rPr lang="ar-EG" dirty="0" smtClean="0">
                <a:latin typeface="Traditional Arabic" pitchFamily="18" charset="-78"/>
                <a:cs typeface="Traditional Arabic" pitchFamily="18" charset="-78"/>
              </a:rPr>
              <a:t> غير الصحيحة بدرجة الحرارة القياسية نحصل علي قراءة </a:t>
            </a:r>
            <a:r>
              <a:rPr lang="ar-EG" dirty="0" err="1" smtClean="0">
                <a:latin typeface="Traditional Arabic" pitchFamily="18" charset="-78"/>
                <a:cs typeface="Traditional Arabic" pitchFamily="18" charset="-78"/>
              </a:rPr>
              <a:t>اللاكتوميتر</a:t>
            </a:r>
            <a:r>
              <a:rPr lang="ar-EG" dirty="0" smtClean="0">
                <a:latin typeface="Traditional Arabic" pitchFamily="18" charset="-78"/>
                <a:cs typeface="Traditional Arabic" pitchFamily="18" charset="-78"/>
              </a:rPr>
              <a:t> الصحيحة مقابل درجة الحرارة غير الصحيحة.</a:t>
            </a:r>
          </a:p>
          <a:p>
            <a:r>
              <a:rPr lang="ar-EG" dirty="0" smtClean="0">
                <a:latin typeface="Traditional Arabic" pitchFamily="18" charset="-78"/>
                <a:cs typeface="Traditional Arabic" pitchFamily="18" charset="-78"/>
              </a:rPr>
              <a:t>يمكن بواسطتها معرفة مجموع المواد الصلبة بالحليب دون اللجوء الي جداول او معادلات.</a:t>
            </a:r>
          </a:p>
          <a:p>
            <a:endParaRPr lang="ar-EG" dirty="0" smtClean="0">
              <a:latin typeface="Traditional Arabic" pitchFamily="18" charset="-78"/>
              <a:cs typeface="Traditional Arabic" pitchFamily="18" charset="-78"/>
            </a:endParaRPr>
          </a:p>
          <a:p>
            <a:pPr marL="0" indent="0">
              <a:buNone/>
            </a:pPr>
            <a:r>
              <a:rPr lang="ar-EG" dirty="0" smtClean="0">
                <a:latin typeface="Traditional Arabic" pitchFamily="18" charset="-78"/>
                <a:cs typeface="Traditional Arabic" pitchFamily="18" charset="-78"/>
              </a:rPr>
              <a:t> </a:t>
            </a:r>
            <a:endParaRPr lang="ar-EG" dirty="0">
              <a:latin typeface="Traditional Arabic" pitchFamily="18" charset="-78"/>
              <a:cs typeface="Traditional Arabic" pitchFamily="18" charset="-78"/>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01545834"/>
      </p:ext>
    </p:extLst>
  </p:cSld>
  <p:clrMapOvr>
    <a:masterClrMapping/>
  </p:clrMapOvr>
  <mc:AlternateContent xmlns:mc="http://schemas.openxmlformats.org/markup-compatibility/2006" xmlns:p14="http://schemas.microsoft.com/office/powerpoint/2010/main">
    <mc:Choice Requires="p14">
      <p:transition spd="slow" p14:dur="2000" advTm="42758"/>
    </mc:Choice>
    <mc:Fallback xmlns="">
      <p:transition spd="slow" advTm="42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1000"/>
                                        <p:tgtEl>
                                          <p:spTgt spid="3">
                                            <p:txEl>
                                              <p:pRg st="2" end="2"/>
                                            </p:txEl>
                                          </p:spTgt>
                                        </p:tgtEl>
                                      </p:cBhvr>
                                    </p:animEffect>
                                    <p:anim calcmode="lin" valueType="num">
                                      <p:cBhvr>
                                        <p:cTn id="3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1000"/>
                                        <p:tgtEl>
                                          <p:spTgt spid="3">
                                            <p:txEl>
                                              <p:pRg st="3" end="3"/>
                                            </p:txEl>
                                          </p:spTgt>
                                        </p:tgtEl>
                                      </p:cBhvr>
                                    </p:animEffect>
                                    <p:anim calcmode="lin" valueType="num">
                                      <p:cBhvr>
                                        <p:cTn id="4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fade">
                                      <p:cBhvr>
                                        <p:cTn id="46" dur="1000"/>
                                        <p:tgtEl>
                                          <p:spTgt spid="3">
                                            <p:txEl>
                                              <p:pRg st="5" end="5"/>
                                            </p:txEl>
                                          </p:spTgt>
                                        </p:tgtEl>
                                      </p:cBhvr>
                                    </p:animEffect>
                                    <p:anim calcmode="lin" valueType="num">
                                      <p:cBhvr>
                                        <p:cTn id="4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5.6|25|4.1|4|4.9"/>
</p:tagLst>
</file>

<file path=ppt/tags/tag10.xml><?xml version="1.0" encoding="utf-8"?>
<p:tagLst xmlns:a="http://schemas.openxmlformats.org/drawingml/2006/main" xmlns:r="http://schemas.openxmlformats.org/officeDocument/2006/relationships" xmlns:p="http://schemas.openxmlformats.org/presentationml/2006/main">
  <p:tag name="TIMING" val="|0.7|1|1.4|9.1|12.5|25.5|1.1|19.2"/>
</p:tagLst>
</file>

<file path=ppt/tags/tag11.xml><?xml version="1.0" encoding="utf-8"?>
<p:tagLst xmlns:a="http://schemas.openxmlformats.org/drawingml/2006/main" xmlns:r="http://schemas.openxmlformats.org/officeDocument/2006/relationships" xmlns:p="http://schemas.openxmlformats.org/presentationml/2006/main">
  <p:tag name="TIMING" val="|1.4|5.4|21.3|3.1|3.6|4.1|3.6|5.8|3.3"/>
</p:tagLst>
</file>

<file path=ppt/tags/tag12.xml><?xml version="1.0" encoding="utf-8"?>
<p:tagLst xmlns:a="http://schemas.openxmlformats.org/drawingml/2006/main" xmlns:r="http://schemas.openxmlformats.org/officeDocument/2006/relationships" xmlns:p="http://schemas.openxmlformats.org/presentationml/2006/main">
  <p:tag name="TIMING" val="|0.5|1.4|4.7|1.2|1.4"/>
</p:tagLst>
</file>

<file path=ppt/tags/tag13.xml><?xml version="1.0" encoding="utf-8"?>
<p:tagLst xmlns:a="http://schemas.openxmlformats.org/drawingml/2006/main" xmlns:r="http://schemas.openxmlformats.org/officeDocument/2006/relationships" xmlns:p="http://schemas.openxmlformats.org/presentationml/2006/main">
  <p:tag name="TIMING" val="|0.9|1.2|1.5|7.5|14.9"/>
</p:tagLst>
</file>

<file path=ppt/tags/tag14.xml><?xml version="1.0" encoding="utf-8"?>
<p:tagLst xmlns:a="http://schemas.openxmlformats.org/drawingml/2006/main" xmlns:r="http://schemas.openxmlformats.org/officeDocument/2006/relationships" xmlns:p="http://schemas.openxmlformats.org/presentationml/2006/main">
  <p:tag name="TIMING" val="|0.9|1.3|0.7"/>
</p:tagLst>
</file>

<file path=ppt/tags/tag15.xml><?xml version="1.0" encoding="utf-8"?>
<p:tagLst xmlns:a="http://schemas.openxmlformats.org/drawingml/2006/main" xmlns:r="http://schemas.openxmlformats.org/officeDocument/2006/relationships" xmlns:p="http://schemas.openxmlformats.org/presentationml/2006/main">
  <p:tag name="TIMING" val="|0.6|1.8|5.8"/>
</p:tagLst>
</file>

<file path=ppt/tags/tag2.xml><?xml version="1.0" encoding="utf-8"?>
<p:tagLst xmlns:a="http://schemas.openxmlformats.org/drawingml/2006/main" xmlns:r="http://schemas.openxmlformats.org/officeDocument/2006/relationships" xmlns:p="http://schemas.openxmlformats.org/presentationml/2006/main">
  <p:tag name="TIMING" val="|0.8|4.2|3.2|2.2|3.9"/>
</p:tagLst>
</file>

<file path=ppt/tags/tag3.xml><?xml version="1.0" encoding="utf-8"?>
<p:tagLst xmlns:a="http://schemas.openxmlformats.org/drawingml/2006/main" xmlns:r="http://schemas.openxmlformats.org/officeDocument/2006/relationships" xmlns:p="http://schemas.openxmlformats.org/presentationml/2006/main">
  <p:tag name="TIMING" val="|1|1.3|1.6"/>
</p:tagLst>
</file>

<file path=ppt/tags/tag4.xml><?xml version="1.0" encoding="utf-8"?>
<p:tagLst xmlns:a="http://schemas.openxmlformats.org/drawingml/2006/main" xmlns:r="http://schemas.openxmlformats.org/officeDocument/2006/relationships" xmlns:p="http://schemas.openxmlformats.org/presentationml/2006/main">
  <p:tag name="TIMING" val="|0.6|0.8|1.9|20.2|15.9|18.9|64.7|19.1|27.1|2.3"/>
</p:tagLst>
</file>

<file path=ppt/tags/tag5.xml><?xml version="1.0" encoding="utf-8"?>
<p:tagLst xmlns:a="http://schemas.openxmlformats.org/drawingml/2006/main" xmlns:r="http://schemas.openxmlformats.org/officeDocument/2006/relationships" xmlns:p="http://schemas.openxmlformats.org/presentationml/2006/main">
  <p:tag name="TIMING" val="|0.8|1|1.2"/>
</p:tagLst>
</file>

<file path=ppt/tags/tag6.xml><?xml version="1.0" encoding="utf-8"?>
<p:tagLst xmlns:a="http://schemas.openxmlformats.org/drawingml/2006/main" xmlns:r="http://schemas.openxmlformats.org/officeDocument/2006/relationships" xmlns:p="http://schemas.openxmlformats.org/presentationml/2006/main">
  <p:tag name="TIMING" val="|0.8|0.9|1.4|2.4"/>
</p:tagLst>
</file>

<file path=ppt/tags/tag7.xml><?xml version="1.0" encoding="utf-8"?>
<p:tagLst xmlns:a="http://schemas.openxmlformats.org/drawingml/2006/main" xmlns:r="http://schemas.openxmlformats.org/officeDocument/2006/relationships" xmlns:p="http://schemas.openxmlformats.org/presentationml/2006/main">
  <p:tag name="TIMING" val="|0.8|1.4"/>
</p:tagLst>
</file>

<file path=ppt/tags/tag8.xml><?xml version="1.0" encoding="utf-8"?>
<p:tagLst xmlns:a="http://schemas.openxmlformats.org/drawingml/2006/main" xmlns:r="http://schemas.openxmlformats.org/officeDocument/2006/relationships" xmlns:p="http://schemas.openxmlformats.org/presentationml/2006/main">
  <p:tag name="TIMING" val="|0.9|1.4|1.5|1|28.5|7.9"/>
</p:tagLst>
</file>

<file path=ppt/tags/tag9.xml><?xml version="1.0" encoding="utf-8"?>
<p:tagLst xmlns:a="http://schemas.openxmlformats.org/drawingml/2006/main" xmlns:r="http://schemas.openxmlformats.org/officeDocument/2006/relationships" xmlns:p="http://schemas.openxmlformats.org/presentationml/2006/main">
  <p:tag name="TIMING" val="|0.8|0.7|1.7|19.3|61.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372</TotalTime>
  <Words>962</Words>
  <Application>Microsoft Office PowerPoint</Application>
  <PresentationFormat>On-screen Show (4:3)</PresentationFormat>
  <Paragraphs>84</Paragraphs>
  <Slides>16</Slides>
  <Notes>0</Notes>
  <HiddenSlides>0</HiddenSlides>
  <MMClips>16</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Flow</vt:lpstr>
      <vt:lpstr>الدرس السادس تقدير الجوامد الكلية واللادهنية  الاختبارات البكتريولوجية</vt:lpstr>
      <vt:lpstr>تقدير الجوامد الكليه واللادهنية</vt:lpstr>
      <vt:lpstr>طرق تقدير المواد الصلبة في الحليب</vt:lpstr>
      <vt:lpstr>الطرق الكيميائية</vt:lpstr>
      <vt:lpstr>الطرق الكيميائية</vt:lpstr>
      <vt:lpstr>الطرق الكيميائية</vt:lpstr>
      <vt:lpstr>الطريقة الحسابية</vt:lpstr>
      <vt:lpstr>الطريقة الحسابية</vt:lpstr>
      <vt:lpstr>الطريقة الحسابية</vt:lpstr>
      <vt:lpstr>الطريقة الحسابية</vt:lpstr>
      <vt:lpstr>الطريقة الحسابية</vt:lpstr>
      <vt:lpstr>الاختبارات البكتريولوجية للبن</vt:lpstr>
      <vt:lpstr>اختبار الصبغات</vt:lpstr>
      <vt:lpstr>اختبار الصبغات</vt:lpstr>
      <vt:lpstr>تقدير العدد الكلي للبكتريا في اللبن</vt:lpstr>
      <vt:lpstr>تقدير العدد الكلي للبكتريا في اللبن</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تقدير الجوامد الكليه واللادهنية</dc:title>
  <dc:creator>fatma.agr</dc:creator>
  <cp:lastModifiedBy>abobakragr</cp:lastModifiedBy>
  <cp:revision>47</cp:revision>
  <dcterms:created xsi:type="dcterms:W3CDTF">2020-03-16T09:08:09Z</dcterms:created>
  <dcterms:modified xsi:type="dcterms:W3CDTF">2020-03-19T13:05:52Z</dcterms:modified>
</cp:coreProperties>
</file>