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7" r:id="rId18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7" d="100"/>
          <a:sy n="77" d="100"/>
        </p:scale>
        <p:origin x="-117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012D20-E32B-4F74-AE73-AC28759D801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C4188269-7CF8-4005-9B3E-DA2C316D0F3C}">
      <dgm:prSet phldrT="[نص]"/>
      <dgm:spPr/>
      <dgm:t>
        <a:bodyPr/>
        <a:lstStyle/>
        <a:p>
          <a:pPr rtl="1"/>
          <a:r>
            <a:rPr lang="ar-EG" b="1" dirty="0" smtClean="0"/>
            <a:t>تحديد المشكلة</a:t>
          </a:r>
          <a:endParaRPr lang="ar-EG" b="1" dirty="0"/>
        </a:p>
      </dgm:t>
    </dgm:pt>
    <dgm:pt modelId="{2D0BCA76-B523-4575-809D-AEDD9362B6EA}" type="parTrans" cxnId="{40F449A3-1A51-4EC8-B6FC-CAD60BBD77A5}">
      <dgm:prSet/>
      <dgm:spPr/>
      <dgm:t>
        <a:bodyPr/>
        <a:lstStyle/>
        <a:p>
          <a:pPr rtl="1"/>
          <a:endParaRPr lang="ar-EG"/>
        </a:p>
      </dgm:t>
    </dgm:pt>
    <dgm:pt modelId="{2407572E-BA70-4E77-A07F-FD4C61B76580}" type="sibTrans" cxnId="{40F449A3-1A51-4EC8-B6FC-CAD60BBD77A5}">
      <dgm:prSet/>
      <dgm:spPr/>
      <dgm:t>
        <a:bodyPr/>
        <a:lstStyle/>
        <a:p>
          <a:pPr rtl="1"/>
          <a:endParaRPr lang="ar-EG"/>
        </a:p>
      </dgm:t>
    </dgm:pt>
    <dgm:pt modelId="{8830E625-C8FF-4291-A2C2-575E629D2FE3}">
      <dgm:prSet phldrT="[نص]"/>
      <dgm:spPr/>
      <dgm:t>
        <a:bodyPr/>
        <a:lstStyle/>
        <a:p>
          <a:pPr rtl="1"/>
          <a:r>
            <a:rPr lang="ar-EG" b="1" dirty="0" smtClean="0"/>
            <a:t>جمع المادة العلمية</a:t>
          </a:r>
        </a:p>
        <a:p>
          <a:pPr rtl="1"/>
          <a:r>
            <a:rPr lang="ar-EG" b="1" dirty="0" smtClean="0"/>
            <a:t>1- مصدر اولي     2- مصدر ثانوي</a:t>
          </a:r>
          <a:endParaRPr lang="ar-EG" b="1" dirty="0"/>
        </a:p>
      </dgm:t>
    </dgm:pt>
    <dgm:pt modelId="{76C95D0D-3494-4FA5-945B-ADA935DF126B}" type="parTrans" cxnId="{2F89170C-F196-42DC-A842-C933C6289B82}">
      <dgm:prSet/>
      <dgm:spPr/>
      <dgm:t>
        <a:bodyPr/>
        <a:lstStyle/>
        <a:p>
          <a:pPr rtl="1"/>
          <a:endParaRPr lang="ar-EG"/>
        </a:p>
      </dgm:t>
    </dgm:pt>
    <dgm:pt modelId="{889AB52F-A233-4F80-ADAF-12EE836CBA6C}" type="sibTrans" cxnId="{2F89170C-F196-42DC-A842-C933C6289B82}">
      <dgm:prSet/>
      <dgm:spPr/>
      <dgm:t>
        <a:bodyPr/>
        <a:lstStyle/>
        <a:p>
          <a:pPr rtl="1"/>
          <a:endParaRPr lang="ar-EG"/>
        </a:p>
      </dgm:t>
    </dgm:pt>
    <dgm:pt modelId="{95190D69-F7B7-4E09-9901-6CBE9347AB72}">
      <dgm:prSet phldrT="[نص]"/>
      <dgm:spPr/>
      <dgm:t>
        <a:bodyPr/>
        <a:lstStyle/>
        <a:p>
          <a:pPr rtl="1"/>
          <a:r>
            <a:rPr lang="ar-EG" b="1" dirty="0" smtClean="0"/>
            <a:t>صياغة الفروض وتحقيقها</a:t>
          </a:r>
          <a:endParaRPr lang="ar-EG" b="1" dirty="0"/>
        </a:p>
      </dgm:t>
    </dgm:pt>
    <dgm:pt modelId="{02A93769-0130-4043-BFD9-5C337039E06A}" type="parTrans" cxnId="{968EE51E-D563-48A1-8E8A-F98B97ED5D9E}">
      <dgm:prSet/>
      <dgm:spPr/>
      <dgm:t>
        <a:bodyPr/>
        <a:lstStyle/>
        <a:p>
          <a:pPr rtl="1"/>
          <a:endParaRPr lang="ar-EG"/>
        </a:p>
      </dgm:t>
    </dgm:pt>
    <dgm:pt modelId="{A1557CD5-8F5E-4C90-A5B4-9C9523A46086}" type="sibTrans" cxnId="{968EE51E-D563-48A1-8E8A-F98B97ED5D9E}">
      <dgm:prSet/>
      <dgm:spPr/>
      <dgm:t>
        <a:bodyPr/>
        <a:lstStyle/>
        <a:p>
          <a:pPr rtl="1"/>
          <a:endParaRPr lang="ar-EG"/>
        </a:p>
      </dgm:t>
    </dgm:pt>
    <dgm:pt modelId="{960E7DD2-EF6B-41FB-8013-5D9740067665}" type="pres">
      <dgm:prSet presAssocID="{AF012D20-E32B-4F74-AE73-AC28759D801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C4A88505-CC91-4B3C-AC93-59895B57EAC2}" type="pres">
      <dgm:prSet presAssocID="{AF012D20-E32B-4F74-AE73-AC28759D8016}" presName="dummyMaxCanvas" presStyleCnt="0">
        <dgm:presLayoutVars/>
      </dgm:prSet>
      <dgm:spPr/>
    </dgm:pt>
    <dgm:pt modelId="{ECCEF3BF-5617-45DD-BDBD-A47AECDDD452}" type="pres">
      <dgm:prSet presAssocID="{AF012D20-E32B-4F74-AE73-AC28759D8016}" presName="ThreeNodes_1" presStyleLbl="node1" presStyleIdx="0" presStyleCnt="3" custScaleY="6796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A9DCC9B-3DFA-492E-8B07-EF81621219EB}" type="pres">
      <dgm:prSet presAssocID="{AF012D20-E32B-4F74-AE73-AC28759D8016}" presName="ThreeNodes_2" presStyleLbl="node1" presStyleIdx="1" presStyleCnt="3" custScaleY="94498" custLinFactNeighborX="-118" custLinFactNeighborY="-1181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5FF0CE6-3A32-4D8E-8099-C34C2C596753}" type="pres">
      <dgm:prSet presAssocID="{AF012D20-E32B-4F74-AE73-AC28759D8016}" presName="ThreeNodes_3" presStyleLbl="node1" presStyleIdx="2" presStyleCnt="3" custScaleY="6796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21E8157-C611-48B0-89AF-0F75436600E7}" type="pres">
      <dgm:prSet presAssocID="{AF012D20-E32B-4F74-AE73-AC28759D801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05338A4-CF77-409F-9814-4F96FED1A18A}" type="pres">
      <dgm:prSet presAssocID="{AF012D20-E32B-4F74-AE73-AC28759D801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FD855A78-89C5-49A1-946E-F8853EF27F78}" type="pres">
      <dgm:prSet presAssocID="{AF012D20-E32B-4F74-AE73-AC28759D801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F0C37CDE-ED5A-48C4-9D23-B0C99E0B2C03}" type="pres">
      <dgm:prSet presAssocID="{AF012D20-E32B-4F74-AE73-AC28759D801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0E8DE41-A0F6-40A9-9849-779F1F6592F0}" type="pres">
      <dgm:prSet presAssocID="{AF012D20-E32B-4F74-AE73-AC28759D801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40F449A3-1A51-4EC8-B6FC-CAD60BBD77A5}" srcId="{AF012D20-E32B-4F74-AE73-AC28759D8016}" destId="{C4188269-7CF8-4005-9B3E-DA2C316D0F3C}" srcOrd="0" destOrd="0" parTransId="{2D0BCA76-B523-4575-809D-AEDD9362B6EA}" sibTransId="{2407572E-BA70-4E77-A07F-FD4C61B76580}"/>
    <dgm:cxn modelId="{2F89170C-F196-42DC-A842-C933C6289B82}" srcId="{AF012D20-E32B-4F74-AE73-AC28759D8016}" destId="{8830E625-C8FF-4291-A2C2-575E629D2FE3}" srcOrd="1" destOrd="0" parTransId="{76C95D0D-3494-4FA5-945B-ADA935DF126B}" sibTransId="{889AB52F-A233-4F80-ADAF-12EE836CBA6C}"/>
    <dgm:cxn modelId="{C56A6EB4-541D-43AF-85D7-976C94EC981E}" type="presOf" srcId="{2407572E-BA70-4E77-A07F-FD4C61B76580}" destId="{421E8157-C611-48B0-89AF-0F75436600E7}" srcOrd="0" destOrd="0" presId="urn:microsoft.com/office/officeart/2005/8/layout/vProcess5"/>
    <dgm:cxn modelId="{968EE51E-D563-48A1-8E8A-F98B97ED5D9E}" srcId="{AF012D20-E32B-4F74-AE73-AC28759D8016}" destId="{95190D69-F7B7-4E09-9901-6CBE9347AB72}" srcOrd="2" destOrd="0" parTransId="{02A93769-0130-4043-BFD9-5C337039E06A}" sibTransId="{A1557CD5-8F5E-4C90-A5B4-9C9523A46086}"/>
    <dgm:cxn modelId="{7B261BAC-1E00-4A01-83BA-95EF370C7BEB}" type="presOf" srcId="{95190D69-F7B7-4E09-9901-6CBE9347AB72}" destId="{60E8DE41-A0F6-40A9-9849-779F1F6592F0}" srcOrd="1" destOrd="0" presId="urn:microsoft.com/office/officeart/2005/8/layout/vProcess5"/>
    <dgm:cxn modelId="{8E6632CC-FA0C-4615-8431-26E2A68BF9B2}" type="presOf" srcId="{8830E625-C8FF-4291-A2C2-575E629D2FE3}" destId="{F0C37CDE-ED5A-48C4-9D23-B0C99E0B2C03}" srcOrd="1" destOrd="0" presId="urn:microsoft.com/office/officeart/2005/8/layout/vProcess5"/>
    <dgm:cxn modelId="{31A069F1-374D-46AD-AE6E-F1896A4BC53D}" type="presOf" srcId="{AF012D20-E32B-4F74-AE73-AC28759D8016}" destId="{960E7DD2-EF6B-41FB-8013-5D9740067665}" srcOrd="0" destOrd="0" presId="urn:microsoft.com/office/officeart/2005/8/layout/vProcess5"/>
    <dgm:cxn modelId="{273D74F2-D59F-4D74-A8C3-3DE6F676DF63}" type="presOf" srcId="{C4188269-7CF8-4005-9B3E-DA2C316D0F3C}" destId="{FD855A78-89C5-49A1-946E-F8853EF27F78}" srcOrd="1" destOrd="0" presId="urn:microsoft.com/office/officeart/2005/8/layout/vProcess5"/>
    <dgm:cxn modelId="{A4D1C758-23EE-4ACC-8459-7466E0FE4845}" type="presOf" srcId="{95190D69-F7B7-4E09-9901-6CBE9347AB72}" destId="{65FF0CE6-3A32-4D8E-8099-C34C2C596753}" srcOrd="0" destOrd="0" presId="urn:microsoft.com/office/officeart/2005/8/layout/vProcess5"/>
    <dgm:cxn modelId="{E3C150F6-304D-4121-8F6F-CF6B0671AAA5}" type="presOf" srcId="{C4188269-7CF8-4005-9B3E-DA2C316D0F3C}" destId="{ECCEF3BF-5617-45DD-BDBD-A47AECDDD452}" srcOrd="0" destOrd="0" presId="urn:microsoft.com/office/officeart/2005/8/layout/vProcess5"/>
    <dgm:cxn modelId="{BD84A641-509B-4D1E-BCD5-7A8358453F1E}" type="presOf" srcId="{889AB52F-A233-4F80-ADAF-12EE836CBA6C}" destId="{E05338A4-CF77-409F-9814-4F96FED1A18A}" srcOrd="0" destOrd="0" presId="urn:microsoft.com/office/officeart/2005/8/layout/vProcess5"/>
    <dgm:cxn modelId="{5535768D-C0F9-4D68-A65C-5949F153A2C5}" type="presOf" srcId="{8830E625-C8FF-4291-A2C2-575E629D2FE3}" destId="{3A9DCC9B-3DFA-492E-8B07-EF81621219EB}" srcOrd="0" destOrd="0" presId="urn:microsoft.com/office/officeart/2005/8/layout/vProcess5"/>
    <dgm:cxn modelId="{F12DEF07-0B16-4FB0-831D-E4459AE7CF50}" type="presParOf" srcId="{960E7DD2-EF6B-41FB-8013-5D9740067665}" destId="{C4A88505-CC91-4B3C-AC93-59895B57EAC2}" srcOrd="0" destOrd="0" presId="urn:microsoft.com/office/officeart/2005/8/layout/vProcess5"/>
    <dgm:cxn modelId="{1D94B752-5D5F-4BA1-84F9-B325253F6BDB}" type="presParOf" srcId="{960E7DD2-EF6B-41FB-8013-5D9740067665}" destId="{ECCEF3BF-5617-45DD-BDBD-A47AECDDD452}" srcOrd="1" destOrd="0" presId="urn:microsoft.com/office/officeart/2005/8/layout/vProcess5"/>
    <dgm:cxn modelId="{F04794E0-6F0B-4A13-AD94-D02535A763ED}" type="presParOf" srcId="{960E7DD2-EF6B-41FB-8013-5D9740067665}" destId="{3A9DCC9B-3DFA-492E-8B07-EF81621219EB}" srcOrd="2" destOrd="0" presId="urn:microsoft.com/office/officeart/2005/8/layout/vProcess5"/>
    <dgm:cxn modelId="{D68CD686-1A81-4E89-A26B-14669209DA87}" type="presParOf" srcId="{960E7DD2-EF6B-41FB-8013-5D9740067665}" destId="{65FF0CE6-3A32-4D8E-8099-C34C2C596753}" srcOrd="3" destOrd="0" presId="urn:microsoft.com/office/officeart/2005/8/layout/vProcess5"/>
    <dgm:cxn modelId="{C9C86478-2B02-4FBB-9EC8-9946C202C381}" type="presParOf" srcId="{960E7DD2-EF6B-41FB-8013-5D9740067665}" destId="{421E8157-C611-48B0-89AF-0F75436600E7}" srcOrd="4" destOrd="0" presId="urn:microsoft.com/office/officeart/2005/8/layout/vProcess5"/>
    <dgm:cxn modelId="{BB0022E3-0174-4F6B-918B-971F463AF5C1}" type="presParOf" srcId="{960E7DD2-EF6B-41FB-8013-5D9740067665}" destId="{E05338A4-CF77-409F-9814-4F96FED1A18A}" srcOrd="5" destOrd="0" presId="urn:microsoft.com/office/officeart/2005/8/layout/vProcess5"/>
    <dgm:cxn modelId="{C45F976A-0FED-4A58-8383-952867A71F11}" type="presParOf" srcId="{960E7DD2-EF6B-41FB-8013-5D9740067665}" destId="{FD855A78-89C5-49A1-946E-F8853EF27F78}" srcOrd="6" destOrd="0" presId="urn:microsoft.com/office/officeart/2005/8/layout/vProcess5"/>
    <dgm:cxn modelId="{32F10A45-494A-4F6D-A5A8-781091094293}" type="presParOf" srcId="{960E7DD2-EF6B-41FB-8013-5D9740067665}" destId="{F0C37CDE-ED5A-48C4-9D23-B0C99E0B2C03}" srcOrd="7" destOrd="0" presId="urn:microsoft.com/office/officeart/2005/8/layout/vProcess5"/>
    <dgm:cxn modelId="{EF3BB22D-F045-4F85-8B4D-A96207C3DE66}" type="presParOf" srcId="{960E7DD2-EF6B-41FB-8013-5D9740067665}" destId="{60E8DE41-A0F6-40A9-9849-779F1F6592F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5C64CD-3F2D-4C09-8C4F-4DC073ECB7E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ED7A7774-E7AB-4775-A6BF-F53C7B4D0D68}">
      <dgm:prSet phldrT="[نص]" custT="1"/>
      <dgm:spPr/>
      <dgm:t>
        <a:bodyPr/>
        <a:lstStyle/>
        <a:p>
          <a:pPr rtl="1"/>
          <a:r>
            <a:rPr lang="ar-EG" sz="4000" dirty="0" smtClean="0"/>
            <a:t>تصميم المجموعة الواحدة</a:t>
          </a:r>
          <a:endParaRPr lang="ar-EG" sz="4000" dirty="0"/>
        </a:p>
      </dgm:t>
    </dgm:pt>
    <dgm:pt modelId="{1593B11E-DDE3-4137-8C53-D943DBBF79E3}" type="parTrans" cxnId="{611A70B2-C9BC-45D2-9F82-75F55EE46845}">
      <dgm:prSet/>
      <dgm:spPr/>
      <dgm:t>
        <a:bodyPr/>
        <a:lstStyle/>
        <a:p>
          <a:pPr rtl="1"/>
          <a:endParaRPr lang="ar-EG"/>
        </a:p>
      </dgm:t>
    </dgm:pt>
    <dgm:pt modelId="{F35D0B8A-7BFE-419D-8EB9-4B080242022D}" type="sibTrans" cxnId="{611A70B2-C9BC-45D2-9F82-75F55EE46845}">
      <dgm:prSet/>
      <dgm:spPr/>
      <dgm:t>
        <a:bodyPr/>
        <a:lstStyle/>
        <a:p>
          <a:pPr rtl="1"/>
          <a:endParaRPr lang="ar-EG"/>
        </a:p>
      </dgm:t>
    </dgm:pt>
    <dgm:pt modelId="{2C899EBA-252E-46A9-9249-8A3C4069BC35}">
      <dgm:prSet phldrT="[نص]" custT="1"/>
      <dgm:spPr/>
      <dgm:t>
        <a:bodyPr/>
        <a:lstStyle/>
        <a:p>
          <a:pPr rtl="1"/>
          <a:r>
            <a:rPr lang="ar-EG" sz="4000" dirty="0" smtClean="0"/>
            <a:t>تصميم المجموعات المتكافئة</a:t>
          </a:r>
          <a:endParaRPr lang="ar-EG" sz="4000" dirty="0"/>
        </a:p>
      </dgm:t>
    </dgm:pt>
    <dgm:pt modelId="{1E8D9F7D-63DA-4E23-B50D-FCB10E9CF2F3}" type="parTrans" cxnId="{B68E45F0-B340-4D5E-B4B3-FC88B0D7CD86}">
      <dgm:prSet/>
      <dgm:spPr/>
      <dgm:t>
        <a:bodyPr/>
        <a:lstStyle/>
        <a:p>
          <a:pPr rtl="1"/>
          <a:endParaRPr lang="ar-EG"/>
        </a:p>
      </dgm:t>
    </dgm:pt>
    <dgm:pt modelId="{9E4D7816-27AA-4696-BDAA-5C0742D4D3CE}" type="sibTrans" cxnId="{B68E45F0-B340-4D5E-B4B3-FC88B0D7CD86}">
      <dgm:prSet/>
      <dgm:spPr/>
      <dgm:t>
        <a:bodyPr/>
        <a:lstStyle/>
        <a:p>
          <a:pPr rtl="1"/>
          <a:endParaRPr lang="ar-EG"/>
        </a:p>
      </dgm:t>
    </dgm:pt>
    <dgm:pt modelId="{7B59058E-0D5C-478D-A683-435851749B99}" type="pres">
      <dgm:prSet presAssocID="{255C64CD-3F2D-4C09-8C4F-4DC073ECB7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613E1FBA-784B-432E-83B9-D9549A97D10C}" type="pres">
      <dgm:prSet presAssocID="{ED7A7774-E7AB-4775-A6BF-F53C7B4D0D68}" presName="parentText" presStyleLbl="node1" presStyleIdx="0" presStyleCnt="2" custLinFactNeighborX="0" custLinFactNeighborY="8454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7383198-6CEA-428C-AAAA-5D799FB59467}" type="pres">
      <dgm:prSet presAssocID="{F35D0B8A-7BFE-419D-8EB9-4B080242022D}" presName="spacer" presStyleCnt="0"/>
      <dgm:spPr/>
    </dgm:pt>
    <dgm:pt modelId="{B0441662-7CC7-48D0-84BD-D0E70B7F9BB2}" type="pres">
      <dgm:prSet presAssocID="{2C899EBA-252E-46A9-9249-8A3C4069BC35}" presName="parentText" presStyleLbl="node1" presStyleIdx="1" presStyleCnt="2" custLinFactY="24266" custLinFactNeighborX="-57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B68E45F0-B340-4D5E-B4B3-FC88B0D7CD86}" srcId="{255C64CD-3F2D-4C09-8C4F-4DC073ECB7E1}" destId="{2C899EBA-252E-46A9-9249-8A3C4069BC35}" srcOrd="1" destOrd="0" parTransId="{1E8D9F7D-63DA-4E23-B50D-FCB10E9CF2F3}" sibTransId="{9E4D7816-27AA-4696-BDAA-5C0742D4D3CE}"/>
    <dgm:cxn modelId="{45390105-5366-42F2-B3DD-1CC60F2847A0}" type="presOf" srcId="{ED7A7774-E7AB-4775-A6BF-F53C7B4D0D68}" destId="{613E1FBA-784B-432E-83B9-D9549A97D10C}" srcOrd="0" destOrd="0" presId="urn:microsoft.com/office/officeart/2005/8/layout/vList2"/>
    <dgm:cxn modelId="{1038CD16-0854-42A6-9559-862056F7FC8E}" type="presOf" srcId="{255C64CD-3F2D-4C09-8C4F-4DC073ECB7E1}" destId="{7B59058E-0D5C-478D-A683-435851749B99}" srcOrd="0" destOrd="0" presId="urn:microsoft.com/office/officeart/2005/8/layout/vList2"/>
    <dgm:cxn modelId="{EF8D4139-B029-471A-834B-D5E60B34CBF6}" type="presOf" srcId="{2C899EBA-252E-46A9-9249-8A3C4069BC35}" destId="{B0441662-7CC7-48D0-84BD-D0E70B7F9BB2}" srcOrd="0" destOrd="0" presId="urn:microsoft.com/office/officeart/2005/8/layout/vList2"/>
    <dgm:cxn modelId="{611A70B2-C9BC-45D2-9F82-75F55EE46845}" srcId="{255C64CD-3F2D-4C09-8C4F-4DC073ECB7E1}" destId="{ED7A7774-E7AB-4775-A6BF-F53C7B4D0D68}" srcOrd="0" destOrd="0" parTransId="{1593B11E-DDE3-4137-8C53-D943DBBF79E3}" sibTransId="{F35D0B8A-7BFE-419D-8EB9-4B080242022D}"/>
    <dgm:cxn modelId="{DD06FDC1-5945-499F-AF59-32F31E7F0F61}" type="presParOf" srcId="{7B59058E-0D5C-478D-A683-435851749B99}" destId="{613E1FBA-784B-432E-83B9-D9549A97D10C}" srcOrd="0" destOrd="0" presId="urn:microsoft.com/office/officeart/2005/8/layout/vList2"/>
    <dgm:cxn modelId="{CEEB9BD4-0899-4F34-94B7-42AEB9237EF3}" type="presParOf" srcId="{7B59058E-0D5C-478D-A683-435851749B99}" destId="{A7383198-6CEA-428C-AAAA-5D799FB59467}" srcOrd="1" destOrd="0" presId="urn:microsoft.com/office/officeart/2005/8/layout/vList2"/>
    <dgm:cxn modelId="{CE1C7403-2787-4921-BD96-AA63F763FD61}" type="presParOf" srcId="{7B59058E-0D5C-478D-A683-435851749B99}" destId="{B0441662-7CC7-48D0-84BD-D0E70B7F9BB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EF3BF-5617-45DD-BDBD-A47AECDDD452}">
      <dsp:nvSpPr>
        <dsp:cNvPr id="0" name=""/>
        <dsp:cNvSpPr/>
      </dsp:nvSpPr>
      <dsp:spPr>
        <a:xfrm>
          <a:off x="0" y="195309"/>
          <a:ext cx="5181600" cy="8285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b="1" kern="1200" dirty="0" smtClean="0"/>
            <a:t>تحديد المشكلة</a:t>
          </a:r>
          <a:endParaRPr lang="ar-EG" sz="2500" b="1" kern="1200" dirty="0"/>
        </a:p>
      </dsp:txBody>
      <dsp:txXfrm>
        <a:off x="24268" y="219577"/>
        <a:ext cx="3888870" cy="780044"/>
      </dsp:txXfrm>
    </dsp:sp>
    <dsp:sp modelId="{3A9DCC9B-3DFA-492E-8B07-EF81621219EB}">
      <dsp:nvSpPr>
        <dsp:cNvPr id="0" name=""/>
        <dsp:cNvSpPr/>
      </dsp:nvSpPr>
      <dsp:spPr>
        <a:xfrm>
          <a:off x="451085" y="1311928"/>
          <a:ext cx="5181600" cy="1152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b="1" kern="1200" dirty="0" smtClean="0"/>
            <a:t>جمع المادة العلمية</a:t>
          </a:r>
        </a:p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b="1" kern="1200" dirty="0" smtClean="0"/>
            <a:t>1- مصدر اولي     2- مصدر ثانوي</a:t>
          </a:r>
          <a:endParaRPr lang="ar-EG" sz="2500" b="1" kern="1200" dirty="0"/>
        </a:p>
      </dsp:txBody>
      <dsp:txXfrm>
        <a:off x="484829" y="1345672"/>
        <a:ext cx="3864432" cy="1084631"/>
      </dsp:txXfrm>
    </dsp:sp>
    <dsp:sp modelId="{65FF0CE6-3A32-4D8E-8099-C34C2C596753}">
      <dsp:nvSpPr>
        <dsp:cNvPr id="0" name=""/>
        <dsp:cNvSpPr/>
      </dsp:nvSpPr>
      <dsp:spPr>
        <a:xfrm>
          <a:off x="914399" y="3040115"/>
          <a:ext cx="5181600" cy="828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b="1" kern="1200" dirty="0" smtClean="0"/>
            <a:t>صياغة الفروض وتحقيقها</a:t>
          </a:r>
          <a:endParaRPr lang="ar-EG" sz="2500" b="1" kern="1200" dirty="0"/>
        </a:p>
      </dsp:txBody>
      <dsp:txXfrm>
        <a:off x="938667" y="3064383"/>
        <a:ext cx="3883384" cy="780032"/>
      </dsp:txXfrm>
    </dsp:sp>
    <dsp:sp modelId="{421E8157-C611-48B0-89AF-0F75436600E7}">
      <dsp:nvSpPr>
        <dsp:cNvPr id="0" name=""/>
        <dsp:cNvSpPr/>
      </dsp:nvSpPr>
      <dsp:spPr>
        <a:xfrm>
          <a:off x="438912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3600" kern="1200"/>
        </a:p>
      </dsp:txBody>
      <dsp:txXfrm>
        <a:off x="4567428" y="924560"/>
        <a:ext cx="435864" cy="596341"/>
      </dsp:txXfrm>
    </dsp:sp>
    <dsp:sp modelId="{E05338A4-CF77-409F-9814-4F96FED1A18A}">
      <dsp:nvSpPr>
        <dsp:cNvPr id="0" name=""/>
        <dsp:cNvSpPr/>
      </dsp:nvSpPr>
      <dsp:spPr>
        <a:xfrm>
          <a:off x="4846320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3600" kern="1200"/>
        </a:p>
      </dsp:txBody>
      <dsp:txXfrm>
        <a:off x="5024628" y="2338832"/>
        <a:ext cx="435864" cy="5963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3E1FBA-784B-432E-83B9-D9549A97D10C}">
      <dsp:nvSpPr>
        <dsp:cNvPr id="0" name=""/>
        <dsp:cNvSpPr/>
      </dsp:nvSpPr>
      <dsp:spPr>
        <a:xfrm>
          <a:off x="0" y="879873"/>
          <a:ext cx="60960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000" kern="1200" dirty="0" smtClean="0"/>
            <a:t>تصميم المجموعة الواحدة</a:t>
          </a:r>
          <a:endParaRPr lang="ar-EG" sz="4000" kern="1200" dirty="0"/>
        </a:p>
      </dsp:txBody>
      <dsp:txXfrm>
        <a:off x="59399" y="939272"/>
        <a:ext cx="5977202" cy="1098002"/>
      </dsp:txXfrm>
    </dsp:sp>
    <dsp:sp modelId="{B0441662-7CC7-48D0-84BD-D0E70B7F9BB2}">
      <dsp:nvSpPr>
        <dsp:cNvPr id="0" name=""/>
        <dsp:cNvSpPr/>
      </dsp:nvSpPr>
      <dsp:spPr>
        <a:xfrm>
          <a:off x="0" y="2608068"/>
          <a:ext cx="60960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000" kern="1200" dirty="0" smtClean="0"/>
            <a:t>تصميم المجموعات المتكافئة</a:t>
          </a:r>
          <a:endParaRPr lang="ar-EG" sz="4000" kern="1200" dirty="0"/>
        </a:p>
      </dsp:txBody>
      <dsp:txXfrm>
        <a:off x="59399" y="2667467"/>
        <a:ext cx="597720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4132-6FC8-4FA6-8C94-63771410C3E6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706BA-3866-456D-8E73-9B64F424D30F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4132-6FC8-4FA6-8C94-63771410C3E6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706BA-3866-456D-8E73-9B64F424D30F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4132-6FC8-4FA6-8C94-63771410C3E6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706BA-3866-456D-8E73-9B64F424D30F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4132-6FC8-4FA6-8C94-63771410C3E6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706BA-3866-456D-8E73-9B64F424D30F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4132-6FC8-4FA6-8C94-63771410C3E6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706BA-3866-456D-8E73-9B64F424D30F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4132-6FC8-4FA6-8C94-63771410C3E6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706BA-3866-456D-8E73-9B64F424D30F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4132-6FC8-4FA6-8C94-63771410C3E6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706BA-3866-456D-8E73-9B64F424D30F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4132-6FC8-4FA6-8C94-63771410C3E6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706BA-3866-456D-8E73-9B64F424D30F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4132-6FC8-4FA6-8C94-63771410C3E6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706BA-3866-456D-8E73-9B64F424D30F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4132-6FC8-4FA6-8C94-63771410C3E6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706BA-3866-456D-8E73-9B64F424D30F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4132-6FC8-4FA6-8C94-63771410C3E6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E706BA-3866-456D-8E73-9B64F424D30F}" type="slidenum">
              <a:rPr lang="ar-EG" smtClean="0"/>
              <a:t>‹#›</a:t>
            </a:fld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044132-6FC8-4FA6-8C94-63771410C3E6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E706BA-3866-456D-8E73-9B64F424D30F}" type="slidenum">
              <a:rPr lang="ar-EG" smtClean="0"/>
              <a:t>‹#›</a:t>
            </a:fld>
            <a:endParaRPr lang="ar-E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827584" y="2204864"/>
            <a:ext cx="756084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مناهج البحث الاجتماعي وادواته</a:t>
            </a:r>
            <a:endParaRPr lang="ar-SA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7322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139952" y="1124744"/>
            <a:ext cx="4269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الدراسات المسحية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403648" y="2317417"/>
            <a:ext cx="648072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EG" sz="2800" dirty="0" smtClean="0"/>
              <a:t>هي دراسة شاملة لعدد كبير من الحالات نسبيا في وقت معين وهي لا تهتم بصفات الافراد ولكنها تهتم بالإحصائيات العامة التي تنتج عندما نستخلص البيانات من حالات معينة</a:t>
            </a:r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2483871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نفجار 1 1"/>
          <p:cNvSpPr/>
          <p:nvPr/>
        </p:nvSpPr>
        <p:spPr>
          <a:xfrm>
            <a:off x="4355976" y="373550"/>
            <a:ext cx="4176464" cy="2088232"/>
          </a:xfrm>
          <a:prstGeom prst="irregularSeal1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" name="مربع نص 2"/>
          <p:cNvSpPr txBox="1"/>
          <p:nvPr/>
        </p:nvSpPr>
        <p:spPr>
          <a:xfrm>
            <a:off x="4848200" y="1075252"/>
            <a:ext cx="28803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600" dirty="0" smtClean="0">
                <a:solidFill>
                  <a:srgbClr val="FF0000"/>
                </a:solidFill>
              </a:rPr>
              <a:t>المسح الاجتماعي</a:t>
            </a:r>
            <a:endParaRPr lang="ar-EG" sz="3600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187624" y="2852936"/>
            <a:ext cx="691276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600" b="1" dirty="0" smtClean="0"/>
              <a:t>يختص بدراسة وتحليل المواقف والمشكلات الاجتماعية </a:t>
            </a:r>
            <a:endParaRPr lang="ar-EG" sz="3600" b="1" dirty="0"/>
          </a:p>
        </p:txBody>
      </p:sp>
    </p:spTree>
    <p:extLst>
      <p:ext uri="{BB962C8B-B14F-4D97-AF65-F5344CB8AC3E}">
        <p14:creationId xmlns:p14="http://schemas.microsoft.com/office/powerpoint/2010/main" val="1969794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80728"/>
            <a:ext cx="5616624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361" y="2923165"/>
            <a:ext cx="3987800" cy="134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00363"/>
            <a:ext cx="3987800" cy="13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361" y="4653136"/>
            <a:ext cx="398780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54" y="4653136"/>
            <a:ext cx="400116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232054" y="1268760"/>
            <a:ext cx="464420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600" b="1" dirty="0" smtClean="0">
                <a:solidFill>
                  <a:srgbClr val="FF0000"/>
                </a:solidFill>
              </a:rPr>
              <a:t>موضوعات المسح الاجتماعي</a:t>
            </a:r>
            <a:endParaRPr lang="ar-EG" sz="3600" b="1" dirty="0">
              <a:solidFill>
                <a:srgbClr val="FF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860032" y="3068960"/>
            <a:ext cx="374912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600" dirty="0" smtClean="0"/>
              <a:t>دراسة البيئة الاجتماعية والنفسية</a:t>
            </a:r>
            <a:endParaRPr lang="ar-EG" sz="36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39552" y="3130515"/>
            <a:ext cx="338437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b="1" dirty="0" smtClean="0"/>
              <a:t>دراسة الخصائص السكانية</a:t>
            </a:r>
            <a:endParaRPr lang="ar-EG" sz="32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4621361" y="4941168"/>
            <a:ext cx="3839071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b="1" dirty="0" smtClean="0"/>
              <a:t>دراسة اوجه النشاط الانساني</a:t>
            </a:r>
            <a:endParaRPr lang="ar-EG" sz="3200" b="1" dirty="0"/>
          </a:p>
        </p:txBody>
      </p:sp>
      <p:sp>
        <p:nvSpPr>
          <p:cNvPr id="6" name="مربع نص 5"/>
          <p:cNvSpPr txBox="1"/>
          <p:nvPr/>
        </p:nvSpPr>
        <p:spPr>
          <a:xfrm>
            <a:off x="827584" y="4941168"/>
            <a:ext cx="309634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b="1" dirty="0" smtClean="0"/>
              <a:t>دراسة اراء واتجاهات الناس</a:t>
            </a:r>
            <a:endParaRPr lang="ar-EG" sz="3200" b="1" dirty="0"/>
          </a:p>
        </p:txBody>
      </p:sp>
    </p:spTree>
    <p:extLst>
      <p:ext uri="{BB962C8B-B14F-4D97-AF65-F5344CB8AC3E}">
        <p14:creationId xmlns:p14="http://schemas.microsoft.com/office/powerpoint/2010/main" val="4054995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2656"/>
            <a:ext cx="484043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87" y="1700808"/>
            <a:ext cx="398780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3" y="3009391"/>
            <a:ext cx="3987800" cy="792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87" y="3009391"/>
            <a:ext cx="3987800" cy="792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46" y="1700808"/>
            <a:ext cx="3987800" cy="937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تمرير أفقي 1"/>
          <p:cNvSpPr/>
          <p:nvPr/>
        </p:nvSpPr>
        <p:spPr>
          <a:xfrm>
            <a:off x="4556787" y="4149080"/>
            <a:ext cx="3987800" cy="2448272"/>
          </a:xfrm>
          <a:prstGeom prst="horizontalScroll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" name="مربع نص 2"/>
          <p:cNvSpPr txBox="1"/>
          <p:nvPr/>
        </p:nvSpPr>
        <p:spPr>
          <a:xfrm>
            <a:off x="4556787" y="476672"/>
            <a:ext cx="339958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b="1" u="sng" dirty="0" smtClean="0">
                <a:solidFill>
                  <a:srgbClr val="FF0000"/>
                </a:solidFill>
              </a:rPr>
              <a:t>بيانات المسح الاجتماعي</a:t>
            </a:r>
            <a:endParaRPr lang="ar-EG" sz="3200" b="1" u="sng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122954" y="1835242"/>
            <a:ext cx="289622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بيانات شخصية</a:t>
            </a:r>
            <a:endParaRPr lang="ar-EG" sz="28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683568" y="1916832"/>
            <a:ext cx="31683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400" dirty="0" smtClean="0"/>
              <a:t>بيانات سلوكية</a:t>
            </a:r>
            <a:endParaRPr lang="ar-EG" sz="24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5940152" y="3140968"/>
            <a:ext cx="20790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400" dirty="0" smtClean="0"/>
              <a:t>بيانات بيئية</a:t>
            </a:r>
            <a:endParaRPr lang="ar-EG" sz="24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149063" y="3140968"/>
            <a:ext cx="37028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400" dirty="0" smtClean="0"/>
              <a:t>بيانات عن الآراء والاتجاهات </a:t>
            </a:r>
            <a:endParaRPr lang="ar-EG" sz="24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5004048" y="4581128"/>
            <a:ext cx="331236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600" dirty="0" smtClean="0">
                <a:solidFill>
                  <a:srgbClr val="FF0000"/>
                </a:solidFill>
              </a:rPr>
              <a:t>ادوات البحث في البحوث المسحية</a:t>
            </a:r>
            <a:endParaRPr lang="ar-EG" sz="3600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17646" y="4581128"/>
            <a:ext cx="423833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ar-EG" sz="3600" dirty="0" smtClean="0"/>
              <a:t>الملاحظة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ar-EG" sz="3600" dirty="0" smtClean="0"/>
              <a:t>الاستبيان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ar-EG" sz="3600" dirty="0" smtClean="0"/>
              <a:t>المقابلة</a:t>
            </a: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2788800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95687" y="476672"/>
            <a:ext cx="615264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دراسات الوصف على المدى الطويل </a:t>
            </a:r>
          </a:p>
          <a:p>
            <a:pPr algn="ctr"/>
            <a:r>
              <a:rPr lang="ar-EG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 دراسات النمو والتطور)</a:t>
            </a:r>
            <a:endParaRPr lang="ar-SA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414278" y="2060848"/>
            <a:ext cx="6964745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>
                <a:solidFill>
                  <a:srgbClr val="C00000"/>
                </a:solidFill>
              </a:rPr>
              <a:t>تتناول هذه الدراسات التغيرات التي تحدث للظاهرة نتيجة مرور الزمن، فهي تصف المتغيرات في مجرى تطورها عبر فترة معينة من الزمن قد تمتد شهور او سنوات</a:t>
            </a:r>
            <a:endParaRPr lang="ar-EG" sz="2800" dirty="0">
              <a:solidFill>
                <a:srgbClr val="C0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495687" y="3445843"/>
            <a:ext cx="6604705" cy="99126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1413663" y="3681898"/>
            <a:ext cx="631667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dirty="0" smtClean="0">
                <a:solidFill>
                  <a:schemeClr val="accent6">
                    <a:lumMod val="50000"/>
                  </a:schemeClr>
                </a:solidFill>
              </a:rPr>
              <a:t>طرق دراسة النمو والتطور</a:t>
            </a:r>
            <a:endParaRPr lang="ar-EG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سهم للأسفل 5"/>
          <p:cNvSpPr/>
          <p:nvPr/>
        </p:nvSpPr>
        <p:spPr>
          <a:xfrm>
            <a:off x="4283968" y="4437112"/>
            <a:ext cx="694091" cy="720080"/>
          </a:xfrm>
          <a:prstGeom prst="down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1043608" y="5157192"/>
            <a:ext cx="7056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5796136" y="5589240"/>
            <a:ext cx="2952328" cy="1008112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589240"/>
            <a:ext cx="2974975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رابط مستقيم 10"/>
          <p:cNvCxnSpPr/>
          <p:nvPr/>
        </p:nvCxnSpPr>
        <p:spPr>
          <a:xfrm>
            <a:off x="8100392" y="515719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1043608" y="515719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مربع نص 14"/>
          <p:cNvSpPr txBox="1"/>
          <p:nvPr/>
        </p:nvSpPr>
        <p:spPr>
          <a:xfrm>
            <a:off x="5940152" y="5733256"/>
            <a:ext cx="26642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600" dirty="0" smtClean="0">
                <a:solidFill>
                  <a:srgbClr val="C00000"/>
                </a:solidFill>
              </a:rPr>
              <a:t>الطريقة الطولية</a:t>
            </a:r>
            <a:endParaRPr lang="ar-EG" sz="3600" dirty="0">
              <a:solidFill>
                <a:srgbClr val="C00000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683568" y="5733256"/>
            <a:ext cx="26642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600" dirty="0" smtClean="0">
                <a:solidFill>
                  <a:srgbClr val="C00000"/>
                </a:solidFill>
              </a:rPr>
              <a:t>الطريقة العرضية</a:t>
            </a:r>
            <a:endParaRPr lang="ar-EG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653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486" y="1006475"/>
            <a:ext cx="4346575" cy="48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5105168" y="2555806"/>
            <a:ext cx="325121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منهج </a:t>
            </a:r>
          </a:p>
          <a:p>
            <a:pPr algn="ctr"/>
            <a:r>
              <a:rPr lang="ar-EG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دراسة الحالة 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755576" y="2001808"/>
            <a:ext cx="3801910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EG" sz="3600" dirty="0" smtClean="0">
                <a:solidFill>
                  <a:srgbClr val="FF0000"/>
                </a:solidFill>
              </a:rPr>
              <a:t>هو المنهج الذي يقوم بدراسة وحدة شخصا كان او اسرة او قرية او مصنع او نظام اجتماعي او مجتمع محلي او عام</a:t>
            </a:r>
            <a:endParaRPr lang="ar-EG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67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739" y="2996952"/>
            <a:ext cx="4846637" cy="117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67" y="4653136"/>
            <a:ext cx="4846637" cy="117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وسيلة شرح مع سهم إلى الأسفل 2"/>
          <p:cNvSpPr/>
          <p:nvPr/>
        </p:nvSpPr>
        <p:spPr>
          <a:xfrm>
            <a:off x="1115616" y="980728"/>
            <a:ext cx="6840760" cy="1728192"/>
          </a:xfrm>
          <a:prstGeom prst="downArrowCallou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" name="مستطيل 3"/>
          <p:cNvSpPr/>
          <p:nvPr/>
        </p:nvSpPr>
        <p:spPr>
          <a:xfrm>
            <a:off x="1835696" y="1124744"/>
            <a:ext cx="547260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اساليب دراسة الحالة</a:t>
            </a:r>
            <a:endParaRPr lang="ar-SA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563888" y="3200400"/>
            <a:ext cx="3744415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4400" b="1" dirty="0" smtClean="0">
                <a:solidFill>
                  <a:srgbClr val="FF0000"/>
                </a:solidFill>
              </a:rPr>
              <a:t>اسلوب تاريخ الحالة</a:t>
            </a:r>
            <a:endParaRPr lang="ar-EG" sz="4400" b="1" dirty="0">
              <a:solidFill>
                <a:srgbClr val="FF000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109739" y="4918450"/>
            <a:ext cx="470038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4400" b="1" dirty="0" smtClean="0">
                <a:solidFill>
                  <a:srgbClr val="FF0000"/>
                </a:solidFill>
              </a:rPr>
              <a:t>اسلوب التاريخ الشخصي</a:t>
            </a:r>
            <a:endParaRPr lang="ar-EG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352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411760" y="980728"/>
            <a:ext cx="6135013" cy="92333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عيوب منهج دراسة الحالة 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755576" y="2204864"/>
            <a:ext cx="7920880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ar-EG" sz="3200" dirty="0" smtClean="0">
                <a:solidFill>
                  <a:srgbClr val="FF0000"/>
                </a:solidFill>
              </a:rPr>
              <a:t>عدم  صحة البيانات</a:t>
            </a:r>
          </a:p>
          <a:p>
            <a:pPr marL="342900" indent="-342900">
              <a:buFont typeface="+mj-lt"/>
              <a:buAutoNum type="arabicPeriod"/>
            </a:pPr>
            <a:r>
              <a:rPr lang="ar-EG" sz="3200" dirty="0" smtClean="0">
                <a:solidFill>
                  <a:srgbClr val="FF0000"/>
                </a:solidFill>
              </a:rPr>
              <a:t>يحاول المبحوث تضخيم الحوادث</a:t>
            </a:r>
          </a:p>
          <a:p>
            <a:pPr marL="342900" indent="-342900">
              <a:buFont typeface="+mj-lt"/>
              <a:buAutoNum type="arabicPeriod"/>
            </a:pPr>
            <a:r>
              <a:rPr lang="ar-EG" sz="3200" dirty="0" smtClean="0">
                <a:solidFill>
                  <a:srgbClr val="FF0000"/>
                </a:solidFill>
              </a:rPr>
              <a:t>صعوبة تعميم النتائج</a:t>
            </a:r>
          </a:p>
          <a:p>
            <a:pPr marL="342900" indent="-342900">
              <a:buFont typeface="+mj-lt"/>
              <a:buAutoNum type="arabicPeriod"/>
            </a:pPr>
            <a:r>
              <a:rPr lang="ar-EG" sz="3200" dirty="0" smtClean="0">
                <a:solidFill>
                  <a:srgbClr val="FF0000"/>
                </a:solidFill>
              </a:rPr>
              <a:t>انفاق الباحث كثير من الوقت والجهد والمال</a:t>
            </a:r>
          </a:p>
          <a:p>
            <a:pPr marL="342900" indent="-342900">
              <a:buFont typeface="+mj-lt"/>
              <a:buAutoNum type="arabicPeriod"/>
            </a:pPr>
            <a:r>
              <a:rPr lang="ar-EG" sz="3200" dirty="0" smtClean="0">
                <a:solidFill>
                  <a:srgbClr val="FF0000"/>
                </a:solidFill>
              </a:rPr>
              <a:t>يضطر الباحث الاستعانة بالمذاكرات وهذا يظهر التحيز الشخصي</a:t>
            </a:r>
          </a:p>
          <a:p>
            <a:pPr marL="342900" indent="-342900">
              <a:buFont typeface="+mj-lt"/>
              <a:buAutoNum type="arabicPeriod"/>
            </a:pPr>
            <a:r>
              <a:rPr lang="ar-EG" sz="3200" dirty="0" smtClean="0">
                <a:solidFill>
                  <a:srgbClr val="FF0000"/>
                </a:solidFill>
              </a:rPr>
              <a:t>في بعض الاحيان يريد الباحث مساعدة المبحوث ويصبح للجانب الذاتي تأثير كبير على النتائج</a:t>
            </a:r>
          </a:p>
          <a:p>
            <a:pPr marL="342900" indent="-342900">
              <a:buFont typeface="+mj-lt"/>
              <a:buAutoNum type="arabicPeriod"/>
            </a:pPr>
            <a:endParaRPr lang="ar-EG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4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979" y="692696"/>
            <a:ext cx="1890713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7128284" y="820380"/>
            <a:ext cx="9361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600" b="1" u="sng" dirty="0" smtClean="0"/>
              <a:t>رابعا </a:t>
            </a:r>
            <a:endParaRPr lang="ar-EG" sz="3600" b="1" u="sng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79" y="476672"/>
            <a:ext cx="6134721" cy="154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1475656" y="820380"/>
            <a:ext cx="42675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تحديد منهج البحث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سحابة 3"/>
          <p:cNvSpPr/>
          <p:nvPr/>
        </p:nvSpPr>
        <p:spPr>
          <a:xfrm>
            <a:off x="5652120" y="2492896"/>
            <a:ext cx="2808312" cy="1296144"/>
          </a:xfrm>
          <a:prstGeom prst="cloud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مربع نص 4"/>
          <p:cNvSpPr txBox="1"/>
          <p:nvPr/>
        </p:nvSpPr>
        <p:spPr>
          <a:xfrm>
            <a:off x="5498851" y="2636912"/>
            <a:ext cx="23042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4000" b="1" u="sng" dirty="0" smtClean="0">
                <a:solidFill>
                  <a:srgbClr val="FF0000"/>
                </a:solidFill>
              </a:rPr>
              <a:t>المنهج</a:t>
            </a:r>
            <a:endParaRPr lang="ar-EG" sz="4000" b="1" u="sng" dirty="0">
              <a:solidFill>
                <a:srgbClr val="FF000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683568" y="4077072"/>
            <a:ext cx="738082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600" dirty="0" smtClean="0"/>
              <a:t>هو الطريق الى الكشف عن الحقيقة في العلوم بواسطة طائفة من القواعد والاجراءات </a:t>
            </a: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2404919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أفقي 2"/>
          <p:cNvSpPr/>
          <p:nvPr/>
        </p:nvSpPr>
        <p:spPr>
          <a:xfrm>
            <a:off x="4718495" y="1910273"/>
            <a:ext cx="3960440" cy="1440160"/>
          </a:xfrm>
          <a:prstGeom prst="horizontalScroll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45680"/>
            <a:ext cx="39878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346816"/>
            <a:ext cx="39878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815" y="4164013"/>
            <a:ext cx="39878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5148064" y="2262018"/>
            <a:ext cx="337624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المنهج التاريخي</a:t>
            </a:r>
            <a:endParaRPr lang="ar-SA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104388" y="2262018"/>
            <a:ext cx="31357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المنهج التجريبي</a:t>
            </a:r>
            <a:endParaRPr lang="ar-SA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148064" y="4511129"/>
            <a:ext cx="30091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المنهج الوصفي</a:t>
            </a:r>
            <a:endParaRPr lang="ar-EG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81834" y="4693932"/>
            <a:ext cx="364394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منهج دراسة الحالة</a:t>
            </a:r>
            <a:endParaRPr lang="ar-SA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89390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تمرير عمودي 1"/>
          <p:cNvSpPr/>
          <p:nvPr/>
        </p:nvSpPr>
        <p:spPr>
          <a:xfrm>
            <a:off x="4211960" y="1268760"/>
            <a:ext cx="4320480" cy="4824536"/>
          </a:xfrm>
          <a:prstGeom prst="verticalScroll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" name="مستطيل 2"/>
          <p:cNvSpPr/>
          <p:nvPr/>
        </p:nvSpPr>
        <p:spPr>
          <a:xfrm>
            <a:off x="5436096" y="2564904"/>
            <a:ext cx="22878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المنهج</a:t>
            </a:r>
          </a:p>
          <a:p>
            <a:pPr algn="ctr"/>
            <a:r>
              <a:rPr lang="ar-EG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التاريخي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683568" y="1700808"/>
            <a:ext cx="3384376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ar-EG" sz="4000" dirty="0" smtClean="0">
                <a:solidFill>
                  <a:srgbClr val="FF0000"/>
                </a:solidFill>
              </a:rPr>
              <a:t>هو المنهج الذي يعتمد على الظواهر التاريخية بعد وقوعها ويستفيد من الماضي في فهم وتفسير الحاضر</a:t>
            </a:r>
            <a:endParaRPr lang="ar-EG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02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63688" y="548680"/>
            <a:ext cx="56044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خطوات المنهج التاريخي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84922514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638800"/>
            <a:ext cx="5181600" cy="95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57192"/>
            <a:ext cx="79216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3923927" y="5949354"/>
            <a:ext cx="344417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b="1" dirty="0" smtClean="0">
                <a:solidFill>
                  <a:schemeClr val="bg1"/>
                </a:solidFill>
              </a:rPr>
              <a:t>عرض النتائج وكتابة التقرير</a:t>
            </a:r>
            <a:endParaRPr lang="ar-EG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4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82337"/>
            <a:ext cx="4346575" cy="48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5649318" y="2531668"/>
            <a:ext cx="212109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المنهج </a:t>
            </a:r>
          </a:p>
          <a:p>
            <a:pPr algn="ctr"/>
            <a:r>
              <a:rPr lang="ar-EG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التجريبي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827584" y="1556792"/>
            <a:ext cx="3384376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ar-EG" sz="4000" dirty="0" smtClean="0">
                <a:solidFill>
                  <a:srgbClr val="FF0000"/>
                </a:solidFill>
              </a:rPr>
              <a:t>هو المنهج الذي فيه نعالج ونتحكم في متغير مستقل لنشاهد </a:t>
            </a:r>
            <a:r>
              <a:rPr lang="ar-EG" sz="4000" dirty="0" err="1" smtClean="0">
                <a:solidFill>
                  <a:srgbClr val="FF0000"/>
                </a:solidFill>
              </a:rPr>
              <a:t>تاثيره</a:t>
            </a:r>
            <a:r>
              <a:rPr lang="ar-EG" sz="4000" dirty="0" smtClean="0">
                <a:solidFill>
                  <a:srgbClr val="FF0000"/>
                </a:solidFill>
              </a:rPr>
              <a:t> على متغير تابع وملاحظة التغيرات الناتجة وتفسيرها</a:t>
            </a:r>
            <a:endParaRPr lang="ar-EG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35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18864" y="908720"/>
            <a:ext cx="61654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انواع التصميمات التجريبية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543546057"/>
              </p:ext>
            </p:extLst>
          </p:nvPr>
        </p:nvGraphicFramePr>
        <p:xfrm>
          <a:off x="1524007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3118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425" y="1124744"/>
            <a:ext cx="4346575" cy="48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5987109" y="2674075"/>
            <a:ext cx="19672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المنهج</a:t>
            </a:r>
          </a:p>
          <a:p>
            <a:pPr algn="ctr"/>
            <a:r>
              <a:rPr lang="ar-EG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الوصفي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51520" y="1484784"/>
            <a:ext cx="4545905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ar-EG" sz="3600" dirty="0" smtClean="0">
                <a:solidFill>
                  <a:srgbClr val="FF0000"/>
                </a:solidFill>
              </a:rPr>
              <a:t>هو يختص بوصف الحقائق الراهنة المتعلقة بطبيعة الظاهرة او الموقف او جماعة من الناس او مجموعة من الاحداث مع محاولة تفسير هذه الحقائق تفسيرا كافيا</a:t>
            </a:r>
            <a:endParaRPr lang="ar-EG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358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067944" y="1196752"/>
            <a:ext cx="4584908" cy="646331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تصنف الدراسات الوصفية الى</a:t>
            </a:r>
            <a:endParaRPr lang="ar-S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زاوية مطوية 2"/>
          <p:cNvSpPr/>
          <p:nvPr/>
        </p:nvSpPr>
        <p:spPr>
          <a:xfrm>
            <a:off x="5004048" y="2420888"/>
            <a:ext cx="3648804" cy="1077218"/>
          </a:xfrm>
          <a:prstGeom prst="foldedCorner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" y="2469356"/>
            <a:ext cx="3828033" cy="1175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سهم للأسفل 4"/>
          <p:cNvSpPr/>
          <p:nvPr/>
        </p:nvSpPr>
        <p:spPr>
          <a:xfrm>
            <a:off x="6516216" y="3356992"/>
            <a:ext cx="504056" cy="792088"/>
          </a:xfrm>
          <a:prstGeom prst="downArrow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7" name="رابط مستقيم 6"/>
          <p:cNvCxnSpPr/>
          <p:nvPr/>
        </p:nvCxnSpPr>
        <p:spPr>
          <a:xfrm flipH="1">
            <a:off x="1547664" y="4146972"/>
            <a:ext cx="6552728" cy="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8100392" y="4146972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5004048" y="4149080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46972"/>
            <a:ext cx="12700" cy="93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مستطيل 11"/>
          <p:cNvSpPr/>
          <p:nvPr/>
        </p:nvSpPr>
        <p:spPr>
          <a:xfrm>
            <a:off x="7344308" y="5085184"/>
            <a:ext cx="1620180" cy="10801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765" y="5087122"/>
            <a:ext cx="1607911" cy="1078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059710"/>
            <a:ext cx="1536700" cy="1105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مربع نص 13"/>
          <p:cNvSpPr txBox="1"/>
          <p:nvPr/>
        </p:nvSpPr>
        <p:spPr>
          <a:xfrm>
            <a:off x="5115311" y="2636912"/>
            <a:ext cx="31920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الدراسات المسحية</a:t>
            </a:r>
            <a:endParaRPr lang="ar-EG" sz="28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900389" y="2420888"/>
            <a:ext cx="338437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dirty="0" smtClean="0"/>
              <a:t>دراسات الوصف على المدى الطويل</a:t>
            </a:r>
            <a:endParaRPr lang="ar-EG" sz="32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7524328" y="5214691"/>
            <a:ext cx="112852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>
                <a:solidFill>
                  <a:srgbClr val="FF0000"/>
                </a:solidFill>
              </a:rPr>
              <a:t>المسح التعليمي</a:t>
            </a:r>
            <a:endParaRPr lang="ar-EG" sz="2800" dirty="0">
              <a:solidFill>
                <a:srgbClr val="FF000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499992" y="5214691"/>
            <a:ext cx="115212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000" b="1" dirty="0" smtClean="0">
                <a:solidFill>
                  <a:srgbClr val="FF0000"/>
                </a:solidFill>
              </a:rPr>
              <a:t>مسح الراي العام </a:t>
            </a:r>
            <a:endParaRPr lang="ar-EG" sz="2000" b="1" dirty="0">
              <a:solidFill>
                <a:srgbClr val="FF0000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115616" y="5301208"/>
            <a:ext cx="115212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000" b="1" dirty="0" smtClean="0">
                <a:solidFill>
                  <a:srgbClr val="FF0000"/>
                </a:solidFill>
              </a:rPr>
              <a:t>المسح الاجتماعي </a:t>
            </a:r>
            <a:endParaRPr lang="ar-EG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248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1499</TotalTime>
  <Words>344</Words>
  <Application>Microsoft Office PowerPoint</Application>
  <PresentationFormat>On-screen Show (4:3)</PresentationFormat>
  <Paragraphs>70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تدفق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UG</dc:creator>
  <cp:lastModifiedBy>abobakragr</cp:lastModifiedBy>
  <cp:revision>109</cp:revision>
  <dcterms:created xsi:type="dcterms:W3CDTF">2020-03-13T05:54:01Z</dcterms:created>
  <dcterms:modified xsi:type="dcterms:W3CDTF">2020-03-16T10:38:06Z</dcterms:modified>
</cp:coreProperties>
</file>