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1" r:id="rId1"/>
  </p:sldMasterIdLst>
  <p:notesMasterIdLst>
    <p:notesMasterId r:id="rId23"/>
  </p:notesMasterIdLst>
  <p:handoutMasterIdLst>
    <p:handoutMasterId r:id="rId24"/>
  </p:handoutMasterIdLst>
  <p:sldIdLst>
    <p:sldId id="256" r:id="rId2"/>
    <p:sldId id="273" r:id="rId3"/>
    <p:sldId id="329" r:id="rId4"/>
    <p:sldId id="312" r:id="rId5"/>
    <p:sldId id="313" r:id="rId6"/>
    <p:sldId id="321" r:id="rId7"/>
    <p:sldId id="318" r:id="rId8"/>
    <p:sldId id="332" r:id="rId9"/>
    <p:sldId id="322" r:id="rId10"/>
    <p:sldId id="330" r:id="rId11"/>
    <p:sldId id="319" r:id="rId12"/>
    <p:sldId id="331" r:id="rId13"/>
    <p:sldId id="315" r:id="rId14"/>
    <p:sldId id="323" r:id="rId15"/>
    <p:sldId id="324" r:id="rId16"/>
    <p:sldId id="325" r:id="rId17"/>
    <p:sldId id="326" r:id="rId18"/>
    <p:sldId id="328" r:id="rId19"/>
    <p:sldId id="316" r:id="rId20"/>
    <p:sldId id="317" r:id="rId21"/>
    <p:sldId id="299" r:id="rId22"/>
  </p:sldIdLst>
  <p:sldSz cx="9144000" cy="6858000" type="screen4x3"/>
  <p:notesSz cx="6797675" cy="9926638"/>
  <p:defaultTextStyle>
    <a:defPPr>
      <a:defRPr lang="ar-SA"/>
    </a:defPPr>
    <a:lvl1pPr algn="r" rtl="1" fontAlgn="base">
      <a:spcBef>
        <a:spcPct val="0"/>
      </a:spcBef>
      <a:spcAft>
        <a:spcPct val="0"/>
      </a:spcAft>
      <a:defRPr kern="1200">
        <a:solidFill>
          <a:schemeClr val="tx1"/>
        </a:solidFill>
        <a:latin typeface="Tahoma" pitchFamily="34" charset="0"/>
        <a:ea typeface="+mn-ea"/>
        <a:cs typeface="Arial" pitchFamily="34" charset="0"/>
      </a:defRPr>
    </a:lvl1pPr>
    <a:lvl2pPr marL="457200" algn="r" rtl="1" fontAlgn="base">
      <a:spcBef>
        <a:spcPct val="0"/>
      </a:spcBef>
      <a:spcAft>
        <a:spcPct val="0"/>
      </a:spcAft>
      <a:defRPr kern="1200">
        <a:solidFill>
          <a:schemeClr val="tx1"/>
        </a:solidFill>
        <a:latin typeface="Tahoma" pitchFamily="34" charset="0"/>
        <a:ea typeface="+mn-ea"/>
        <a:cs typeface="Arial" pitchFamily="34" charset="0"/>
      </a:defRPr>
    </a:lvl2pPr>
    <a:lvl3pPr marL="914400" algn="r" rtl="1" fontAlgn="base">
      <a:spcBef>
        <a:spcPct val="0"/>
      </a:spcBef>
      <a:spcAft>
        <a:spcPct val="0"/>
      </a:spcAft>
      <a:defRPr kern="1200">
        <a:solidFill>
          <a:schemeClr val="tx1"/>
        </a:solidFill>
        <a:latin typeface="Tahoma" pitchFamily="34" charset="0"/>
        <a:ea typeface="+mn-ea"/>
        <a:cs typeface="Arial" pitchFamily="34" charset="0"/>
      </a:defRPr>
    </a:lvl3pPr>
    <a:lvl4pPr marL="1371600" algn="r" rtl="1" fontAlgn="base">
      <a:spcBef>
        <a:spcPct val="0"/>
      </a:spcBef>
      <a:spcAft>
        <a:spcPct val="0"/>
      </a:spcAft>
      <a:defRPr kern="1200">
        <a:solidFill>
          <a:schemeClr val="tx1"/>
        </a:solidFill>
        <a:latin typeface="Tahoma" pitchFamily="34" charset="0"/>
        <a:ea typeface="+mn-ea"/>
        <a:cs typeface="Arial" pitchFamily="34" charset="0"/>
      </a:defRPr>
    </a:lvl4pPr>
    <a:lvl5pPr marL="1828800" algn="r" rtl="1"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66CCFF"/>
    <a:srgbClr val="FF66FF"/>
    <a:srgbClr val="0000FF"/>
    <a:srgbClr val="66FF99"/>
    <a:srgbClr val="00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74433" autoAdjust="0"/>
    <p:restoredTop sz="94761" autoAdjust="0"/>
  </p:normalViewPr>
  <p:slideViewPr>
    <p:cSldViewPr>
      <p:cViewPr>
        <p:scale>
          <a:sx n="81" d="100"/>
          <a:sy n="81" d="100"/>
        </p:scale>
        <p:origin x="-1554"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US"/>
          </a:p>
        </p:txBody>
      </p:sp>
      <p:sp>
        <p:nvSpPr>
          <p:cNvPr id="131075" name="Rectangle 3"/>
          <p:cNvSpPr>
            <a:spLocks noGrp="1" noChangeArrowheads="1"/>
          </p:cNvSpPr>
          <p:nvPr>
            <p:ph type="dt" sz="quarter" idx="1"/>
          </p:nvPr>
        </p:nvSpPr>
        <p:spPr bwMode="auto">
          <a:xfrm>
            <a:off x="15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endParaRPr lang="en-US"/>
          </a:p>
        </p:txBody>
      </p:sp>
      <p:sp>
        <p:nvSpPr>
          <p:cNvPr id="131076" name="Rectangle 4"/>
          <p:cNvSpPr>
            <a:spLocks noGrp="1" noChangeArrowheads="1"/>
          </p:cNvSpPr>
          <p:nvPr>
            <p:ph type="ftr" sz="quarter" idx="2"/>
          </p:nvPr>
        </p:nvSpPr>
        <p:spPr bwMode="auto">
          <a:xfrm>
            <a:off x="3851275"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US"/>
          </a:p>
        </p:txBody>
      </p:sp>
      <p:sp>
        <p:nvSpPr>
          <p:cNvPr id="131077" name="Rectangle 5"/>
          <p:cNvSpPr>
            <a:spLocks noGrp="1" noChangeArrowheads="1"/>
          </p:cNvSpPr>
          <p:nvPr>
            <p:ph type="sldNum" sz="quarter" idx="3"/>
          </p:nvPr>
        </p:nvSpPr>
        <p:spPr bwMode="auto">
          <a:xfrm>
            <a:off x="15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fld id="{4D6794AD-A20F-45B6-8ACD-97EB4CCBCEB6}" type="slidenum">
              <a:rPr lang="ar-SA"/>
              <a:pPr/>
              <a:t>‹#›</a:t>
            </a:fld>
            <a:endParaRPr lang="en-US"/>
          </a:p>
        </p:txBody>
      </p:sp>
    </p:spTree>
    <p:extLst>
      <p:ext uri="{BB962C8B-B14F-4D97-AF65-F5344CB8AC3E}">
        <p14:creationId xmlns:p14="http://schemas.microsoft.com/office/powerpoint/2010/main" val="291829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US"/>
          </a:p>
        </p:txBody>
      </p:sp>
      <p:sp>
        <p:nvSpPr>
          <p:cNvPr id="37891" name="Rectangle 3"/>
          <p:cNvSpPr>
            <a:spLocks noGrp="1" noChangeArrowheads="1"/>
          </p:cNvSpPr>
          <p:nvPr>
            <p:ph type="dt" idx="1"/>
          </p:nvPr>
        </p:nvSpPr>
        <p:spPr bwMode="auto">
          <a:xfrm>
            <a:off x="15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endParaRPr lang="en-US"/>
          </a:p>
        </p:txBody>
      </p:sp>
      <p:sp>
        <p:nvSpPr>
          <p:cNvPr id="3789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37894" name="Rectangle 6"/>
          <p:cNvSpPr>
            <a:spLocks noGrp="1" noChangeArrowheads="1"/>
          </p:cNvSpPr>
          <p:nvPr>
            <p:ph type="ftr" sz="quarter" idx="4"/>
          </p:nvPr>
        </p:nvSpPr>
        <p:spPr bwMode="auto">
          <a:xfrm>
            <a:off x="3851275"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US"/>
          </a:p>
        </p:txBody>
      </p:sp>
      <p:sp>
        <p:nvSpPr>
          <p:cNvPr id="37895" name="Rectangle 7"/>
          <p:cNvSpPr>
            <a:spLocks noGrp="1" noChangeArrowheads="1"/>
          </p:cNvSpPr>
          <p:nvPr>
            <p:ph type="sldNum" sz="quarter" idx="5"/>
          </p:nvPr>
        </p:nvSpPr>
        <p:spPr bwMode="auto">
          <a:xfrm>
            <a:off x="15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fld id="{214CC091-6DF9-4FB2-82A8-CF05A301E8F6}" type="slidenum">
              <a:rPr lang="ar-SA"/>
              <a:pPr/>
              <a:t>‹#›</a:t>
            </a:fld>
            <a:endParaRPr lang="en-US"/>
          </a:p>
        </p:txBody>
      </p:sp>
    </p:spTree>
    <p:extLst>
      <p:ext uri="{BB962C8B-B14F-4D97-AF65-F5344CB8AC3E}">
        <p14:creationId xmlns:p14="http://schemas.microsoft.com/office/powerpoint/2010/main" val="806168188"/>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r" rtl="1"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r" rtl="1"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r" rtl="1"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r" rtl="1"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22CF55-AB7B-4555-BDAD-D63A04DAE253}" type="slidenum">
              <a:rPr lang="ar-SA"/>
              <a:pPr/>
              <a:t>1</a:t>
            </a:fld>
            <a:endParaRPr lang="en-US"/>
          </a:p>
        </p:txBody>
      </p:sp>
      <p:sp>
        <p:nvSpPr>
          <p:cNvPr id="132098" name="Rectangle 2"/>
          <p:cNvSpPr>
            <a:spLocks noGrp="1" noRot="1" noChangeAspect="1" noChangeArrowheads="1" noTextEdit="1"/>
          </p:cNvSpPr>
          <p:nvPr>
            <p:ph type="sldImg"/>
          </p:nvPr>
        </p:nvSpPr>
        <p:spPr>
          <a:xfrm>
            <a:off x="917575" y="744538"/>
            <a:ext cx="4962525" cy="3722687"/>
          </a:xfrm>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ECE3B7-3AFB-47F5-A269-58BD8980EDB7}" type="slidenum">
              <a:rPr lang="ar-SA"/>
              <a:pPr/>
              <a:t>10</a:t>
            </a:fld>
            <a:endParaRPr lang="en-US"/>
          </a:p>
        </p:txBody>
      </p:sp>
      <p:sp>
        <p:nvSpPr>
          <p:cNvPr id="218114" name="Rectangle 2"/>
          <p:cNvSpPr>
            <a:spLocks noGrp="1" noRot="1" noChangeAspect="1" noChangeArrowheads="1" noTextEdit="1"/>
          </p:cNvSpPr>
          <p:nvPr>
            <p:ph type="sldImg"/>
          </p:nvPr>
        </p:nvSpPr>
        <p:spPr>
          <a:xfrm>
            <a:off x="917575" y="744538"/>
            <a:ext cx="4962525" cy="3722687"/>
          </a:xfrm>
          <a:ln/>
        </p:spPr>
      </p:sp>
      <p:sp>
        <p:nvSpPr>
          <p:cNvPr id="218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05BC0B-C9DE-4030-BDF4-C389014CF123}" type="slidenum">
              <a:rPr lang="ar-SA"/>
              <a:pPr/>
              <a:t>11</a:t>
            </a:fld>
            <a:endParaRPr lang="en-US"/>
          </a:p>
        </p:txBody>
      </p:sp>
      <p:sp>
        <p:nvSpPr>
          <p:cNvPr id="195586" name="Rectangle 2"/>
          <p:cNvSpPr>
            <a:spLocks noGrp="1" noRot="1" noChangeAspect="1" noChangeArrowheads="1" noTextEdit="1"/>
          </p:cNvSpPr>
          <p:nvPr>
            <p:ph type="sldImg"/>
          </p:nvPr>
        </p:nvSpPr>
        <p:spPr>
          <a:xfrm>
            <a:off x="917575" y="744538"/>
            <a:ext cx="4962525" cy="3722687"/>
          </a:xfrm>
          <a:ln/>
        </p:spPr>
      </p:sp>
      <p:sp>
        <p:nvSpPr>
          <p:cNvPr id="19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AC48B7-D0E4-46CA-AE08-07B32DAF1464}" type="slidenum">
              <a:rPr lang="ar-SA"/>
              <a:pPr/>
              <a:t>12</a:t>
            </a:fld>
            <a:endParaRPr lang="en-US"/>
          </a:p>
        </p:txBody>
      </p:sp>
      <p:sp>
        <p:nvSpPr>
          <p:cNvPr id="220162" name="Rectangle 2"/>
          <p:cNvSpPr>
            <a:spLocks noGrp="1" noRot="1" noChangeAspect="1" noChangeArrowheads="1" noTextEdit="1"/>
          </p:cNvSpPr>
          <p:nvPr>
            <p:ph type="sldImg"/>
          </p:nvPr>
        </p:nvSpPr>
        <p:spPr>
          <a:xfrm>
            <a:off x="917575" y="744538"/>
            <a:ext cx="4962525" cy="3722687"/>
          </a:xfrm>
          <a:ln/>
        </p:spPr>
      </p:sp>
      <p:sp>
        <p:nvSpPr>
          <p:cNvPr id="220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E80267-8E29-4BFC-93E0-273936FD5D22}" type="slidenum">
              <a:rPr lang="ar-SA"/>
              <a:pPr/>
              <a:t>13</a:t>
            </a:fld>
            <a:endParaRPr lang="en-US"/>
          </a:p>
        </p:txBody>
      </p:sp>
      <p:sp>
        <p:nvSpPr>
          <p:cNvPr id="187394" name="Rectangle 2"/>
          <p:cNvSpPr>
            <a:spLocks noGrp="1" noRot="1" noChangeAspect="1" noChangeArrowheads="1" noTextEdit="1"/>
          </p:cNvSpPr>
          <p:nvPr>
            <p:ph type="sldImg"/>
          </p:nvPr>
        </p:nvSpPr>
        <p:spPr>
          <a:xfrm>
            <a:off x="917575" y="744538"/>
            <a:ext cx="4962525" cy="3722687"/>
          </a:xfrm>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ABBE07-8F4B-497B-B08B-70805B3B7D92}" type="slidenum">
              <a:rPr lang="ar-SA"/>
              <a:pPr/>
              <a:t>14</a:t>
            </a:fld>
            <a:endParaRPr lang="en-US"/>
          </a:p>
        </p:txBody>
      </p:sp>
      <p:sp>
        <p:nvSpPr>
          <p:cNvPr id="203778" name="Rectangle 2"/>
          <p:cNvSpPr>
            <a:spLocks noGrp="1" noRot="1" noChangeAspect="1" noChangeArrowheads="1" noTextEdit="1"/>
          </p:cNvSpPr>
          <p:nvPr>
            <p:ph type="sldImg"/>
          </p:nvPr>
        </p:nvSpPr>
        <p:spPr>
          <a:xfrm>
            <a:off x="917575" y="744538"/>
            <a:ext cx="4962525" cy="3722687"/>
          </a:xfrm>
          <a:ln/>
        </p:spPr>
      </p:sp>
      <p:sp>
        <p:nvSpPr>
          <p:cNvPr id="203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4C9F1A-0246-4252-BB4F-607F618ABFA0}" type="slidenum">
              <a:rPr lang="ar-SA"/>
              <a:pPr/>
              <a:t>15</a:t>
            </a:fld>
            <a:endParaRPr lang="en-US"/>
          </a:p>
        </p:txBody>
      </p:sp>
      <p:sp>
        <p:nvSpPr>
          <p:cNvPr id="205826" name="Rectangle 2"/>
          <p:cNvSpPr>
            <a:spLocks noGrp="1" noRot="1" noChangeAspect="1" noChangeArrowheads="1" noTextEdit="1"/>
          </p:cNvSpPr>
          <p:nvPr>
            <p:ph type="sldImg"/>
          </p:nvPr>
        </p:nvSpPr>
        <p:spPr>
          <a:xfrm>
            <a:off x="917575" y="744538"/>
            <a:ext cx="4962525" cy="3722687"/>
          </a:xfrm>
          <a:ln/>
        </p:spPr>
      </p:sp>
      <p:sp>
        <p:nvSpPr>
          <p:cNvPr id="20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FFE9E6-277E-487A-85D1-648940100C69}" type="slidenum">
              <a:rPr lang="ar-SA"/>
              <a:pPr/>
              <a:t>16</a:t>
            </a:fld>
            <a:endParaRPr lang="en-US"/>
          </a:p>
        </p:txBody>
      </p:sp>
      <p:sp>
        <p:nvSpPr>
          <p:cNvPr id="207874" name="Rectangle 2"/>
          <p:cNvSpPr>
            <a:spLocks noGrp="1" noRot="1" noChangeAspect="1" noChangeArrowheads="1" noTextEdit="1"/>
          </p:cNvSpPr>
          <p:nvPr>
            <p:ph type="sldImg"/>
          </p:nvPr>
        </p:nvSpPr>
        <p:spPr>
          <a:xfrm>
            <a:off x="917575" y="744538"/>
            <a:ext cx="4962525" cy="3722687"/>
          </a:xfrm>
          <a:ln/>
        </p:spPr>
      </p:sp>
      <p:sp>
        <p:nvSpPr>
          <p:cNvPr id="20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849E11-9AD2-4586-B9B6-2290A9C530D0}" type="slidenum">
              <a:rPr lang="ar-SA"/>
              <a:pPr/>
              <a:t>17</a:t>
            </a:fld>
            <a:endParaRPr lang="en-US"/>
          </a:p>
        </p:txBody>
      </p:sp>
      <p:sp>
        <p:nvSpPr>
          <p:cNvPr id="209922" name="Rectangle 2"/>
          <p:cNvSpPr>
            <a:spLocks noGrp="1" noRot="1" noChangeAspect="1" noChangeArrowheads="1" noTextEdit="1"/>
          </p:cNvSpPr>
          <p:nvPr>
            <p:ph type="sldImg"/>
          </p:nvPr>
        </p:nvSpPr>
        <p:spPr>
          <a:xfrm>
            <a:off x="917575" y="744538"/>
            <a:ext cx="4962525" cy="3722687"/>
          </a:xfrm>
          <a:ln/>
        </p:spPr>
      </p:sp>
      <p:sp>
        <p:nvSpPr>
          <p:cNvPr id="209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6D7C9B-EE1C-47A1-BF84-355D323AE615}" type="slidenum">
              <a:rPr lang="ar-SA"/>
              <a:pPr/>
              <a:t>18</a:t>
            </a:fld>
            <a:endParaRPr lang="en-US"/>
          </a:p>
        </p:txBody>
      </p:sp>
      <p:sp>
        <p:nvSpPr>
          <p:cNvPr id="214018" name="Rectangle 2"/>
          <p:cNvSpPr>
            <a:spLocks noGrp="1" noRot="1" noChangeAspect="1" noChangeArrowheads="1" noTextEdit="1"/>
          </p:cNvSpPr>
          <p:nvPr>
            <p:ph type="sldImg"/>
          </p:nvPr>
        </p:nvSpPr>
        <p:spPr>
          <a:xfrm>
            <a:off x="917575" y="744538"/>
            <a:ext cx="4962525" cy="3722687"/>
          </a:xfrm>
          <a:ln/>
        </p:spPr>
      </p:sp>
      <p:sp>
        <p:nvSpPr>
          <p:cNvPr id="21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928F86-DB19-4791-80AE-64B3BDE85505}" type="slidenum">
              <a:rPr lang="ar-SA"/>
              <a:pPr/>
              <a:t>19</a:t>
            </a:fld>
            <a:endParaRPr lang="en-US"/>
          </a:p>
        </p:txBody>
      </p:sp>
      <p:sp>
        <p:nvSpPr>
          <p:cNvPr id="189442" name="Rectangle 2"/>
          <p:cNvSpPr>
            <a:spLocks noGrp="1" noRot="1" noChangeAspect="1" noChangeArrowheads="1" noTextEdit="1"/>
          </p:cNvSpPr>
          <p:nvPr>
            <p:ph type="sldImg"/>
          </p:nvPr>
        </p:nvSpPr>
        <p:spPr>
          <a:xfrm>
            <a:off x="917575" y="744538"/>
            <a:ext cx="4962525" cy="3722687"/>
          </a:xfrm>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082CE5-DF78-4FED-9868-E8422755C15E}" type="slidenum">
              <a:rPr lang="ar-SA"/>
              <a:pPr/>
              <a:t>2</a:t>
            </a:fld>
            <a:endParaRPr lang="en-US"/>
          </a:p>
        </p:txBody>
      </p:sp>
      <p:sp>
        <p:nvSpPr>
          <p:cNvPr id="138242" name="Rectangle 2"/>
          <p:cNvSpPr>
            <a:spLocks noGrp="1" noRot="1" noChangeAspect="1" noChangeArrowheads="1" noTextEdit="1"/>
          </p:cNvSpPr>
          <p:nvPr>
            <p:ph type="sldImg"/>
          </p:nvPr>
        </p:nvSpPr>
        <p:spPr>
          <a:xfrm>
            <a:off x="917575" y="744538"/>
            <a:ext cx="4962525" cy="3722687"/>
          </a:xfrm>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42E744-AA80-4685-BE78-32DAFB936A40}" type="slidenum">
              <a:rPr lang="ar-SA"/>
              <a:pPr/>
              <a:t>20</a:t>
            </a:fld>
            <a:endParaRPr lang="en-US"/>
          </a:p>
        </p:txBody>
      </p:sp>
      <p:sp>
        <p:nvSpPr>
          <p:cNvPr id="191490" name="Rectangle 2"/>
          <p:cNvSpPr>
            <a:spLocks noGrp="1" noRot="1" noChangeAspect="1" noChangeArrowheads="1" noTextEdit="1"/>
          </p:cNvSpPr>
          <p:nvPr>
            <p:ph type="sldImg"/>
          </p:nvPr>
        </p:nvSpPr>
        <p:spPr>
          <a:xfrm>
            <a:off x="917575" y="744538"/>
            <a:ext cx="4962525" cy="3722687"/>
          </a:xfrm>
          <a:ln/>
        </p:spPr>
      </p:sp>
      <p:sp>
        <p:nvSpPr>
          <p:cNvPr id="191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2173C2-B727-43DF-96DC-56EB8A5F6AB3}" type="slidenum">
              <a:rPr lang="ar-SA"/>
              <a:pPr/>
              <a:t>21</a:t>
            </a:fld>
            <a:endParaRPr lang="en-US"/>
          </a:p>
        </p:txBody>
      </p:sp>
      <p:sp>
        <p:nvSpPr>
          <p:cNvPr id="79874" name="Rectangle 2"/>
          <p:cNvSpPr>
            <a:spLocks noGrp="1" noRot="1" noChangeAspect="1" noChangeArrowheads="1" noTextEdit="1"/>
          </p:cNvSpPr>
          <p:nvPr>
            <p:ph type="sldImg"/>
          </p:nvPr>
        </p:nvSpPr>
        <p:spPr>
          <a:xfrm>
            <a:off x="925513" y="750888"/>
            <a:ext cx="4946650" cy="3709987"/>
          </a:xfrm>
          <a:ln/>
        </p:spPr>
      </p:sp>
      <p:sp>
        <p:nvSpPr>
          <p:cNvPr id="79875" name="Rectangle 3"/>
          <p:cNvSpPr>
            <a:spLocks noGrp="1" noChangeArrowheads="1"/>
          </p:cNvSpPr>
          <p:nvPr>
            <p:ph type="body" idx="1"/>
          </p:nvPr>
        </p:nvSpPr>
        <p:spPr>
          <a:xfrm>
            <a:off x="906463" y="4714875"/>
            <a:ext cx="4984750" cy="4467225"/>
          </a:xfrm>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06BEA0-B067-47A2-8A51-5406E45B7367}" type="slidenum">
              <a:rPr lang="ar-SA"/>
              <a:pPr/>
              <a:t>3</a:t>
            </a:fld>
            <a:endParaRPr lang="en-US"/>
          </a:p>
        </p:txBody>
      </p:sp>
      <p:sp>
        <p:nvSpPr>
          <p:cNvPr id="216066" name="Rectangle 2"/>
          <p:cNvSpPr>
            <a:spLocks noGrp="1" noRot="1" noChangeAspect="1" noChangeArrowheads="1" noTextEdit="1"/>
          </p:cNvSpPr>
          <p:nvPr>
            <p:ph type="sldImg"/>
          </p:nvPr>
        </p:nvSpPr>
        <p:spPr>
          <a:xfrm>
            <a:off x="917575" y="744538"/>
            <a:ext cx="4962525" cy="3722687"/>
          </a:xfrm>
          <a:ln/>
        </p:spPr>
      </p:sp>
      <p:sp>
        <p:nvSpPr>
          <p:cNvPr id="21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7AAA17-4F13-4C2C-9449-EA21747602E5}" type="slidenum">
              <a:rPr lang="ar-SA"/>
              <a:pPr/>
              <a:t>4</a:t>
            </a:fld>
            <a:endParaRPr lang="en-US"/>
          </a:p>
        </p:txBody>
      </p:sp>
      <p:sp>
        <p:nvSpPr>
          <p:cNvPr id="181250" name="Rectangle 2"/>
          <p:cNvSpPr>
            <a:spLocks noGrp="1" noRot="1" noChangeAspect="1" noChangeArrowheads="1" noTextEdit="1"/>
          </p:cNvSpPr>
          <p:nvPr>
            <p:ph type="sldImg"/>
          </p:nvPr>
        </p:nvSpPr>
        <p:spPr>
          <a:xfrm>
            <a:off x="917575" y="744538"/>
            <a:ext cx="4962525" cy="3722687"/>
          </a:xfrm>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857F83-74AD-492F-A356-5330ADE0EF57}" type="slidenum">
              <a:rPr lang="ar-SA"/>
              <a:pPr/>
              <a:t>5</a:t>
            </a:fld>
            <a:endParaRPr lang="en-US"/>
          </a:p>
        </p:txBody>
      </p:sp>
      <p:sp>
        <p:nvSpPr>
          <p:cNvPr id="183298" name="Rectangle 2"/>
          <p:cNvSpPr>
            <a:spLocks noGrp="1" noRot="1" noChangeAspect="1" noChangeArrowheads="1" noTextEdit="1"/>
          </p:cNvSpPr>
          <p:nvPr>
            <p:ph type="sldImg"/>
          </p:nvPr>
        </p:nvSpPr>
        <p:spPr>
          <a:xfrm>
            <a:off x="917575" y="744538"/>
            <a:ext cx="4962525" cy="3722687"/>
          </a:xfrm>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3884C3-734B-4023-8342-2A099215D0D3}" type="slidenum">
              <a:rPr lang="ar-SA"/>
              <a:pPr/>
              <a:t>6</a:t>
            </a:fld>
            <a:endParaRPr lang="en-US"/>
          </a:p>
        </p:txBody>
      </p:sp>
      <p:sp>
        <p:nvSpPr>
          <p:cNvPr id="199682" name="Rectangle 2"/>
          <p:cNvSpPr>
            <a:spLocks noGrp="1" noRot="1" noChangeAspect="1" noChangeArrowheads="1" noTextEdit="1"/>
          </p:cNvSpPr>
          <p:nvPr>
            <p:ph type="sldImg"/>
          </p:nvPr>
        </p:nvSpPr>
        <p:spPr>
          <a:xfrm>
            <a:off x="917575" y="744538"/>
            <a:ext cx="4962525" cy="3722687"/>
          </a:xfrm>
          <a:ln/>
        </p:spPr>
      </p:sp>
      <p:sp>
        <p:nvSpPr>
          <p:cNvPr id="199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1E95FC-CB93-4E67-BAB2-B4D87C568E35}" type="slidenum">
              <a:rPr lang="ar-SA"/>
              <a:pPr/>
              <a:t>7</a:t>
            </a:fld>
            <a:endParaRPr lang="en-US"/>
          </a:p>
        </p:txBody>
      </p:sp>
      <p:sp>
        <p:nvSpPr>
          <p:cNvPr id="193538" name="Rectangle 2"/>
          <p:cNvSpPr>
            <a:spLocks noGrp="1" noRot="1" noChangeAspect="1" noChangeArrowheads="1" noTextEdit="1"/>
          </p:cNvSpPr>
          <p:nvPr>
            <p:ph type="sldImg"/>
          </p:nvPr>
        </p:nvSpPr>
        <p:spPr>
          <a:xfrm>
            <a:off x="917575" y="744538"/>
            <a:ext cx="4962525" cy="3722687"/>
          </a:xfrm>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1FE850-1E18-4C4E-B85E-7AE875ED1B99}" type="slidenum">
              <a:rPr lang="ar-SA"/>
              <a:pPr/>
              <a:t>8</a:t>
            </a:fld>
            <a:endParaRPr lang="en-US"/>
          </a:p>
        </p:txBody>
      </p:sp>
      <p:sp>
        <p:nvSpPr>
          <p:cNvPr id="222210" name="Rectangle 2"/>
          <p:cNvSpPr>
            <a:spLocks noGrp="1" noRot="1" noChangeAspect="1" noChangeArrowheads="1" noTextEdit="1"/>
          </p:cNvSpPr>
          <p:nvPr>
            <p:ph type="sldImg"/>
          </p:nvPr>
        </p:nvSpPr>
        <p:spPr>
          <a:xfrm>
            <a:off x="917575" y="744538"/>
            <a:ext cx="4962525" cy="3722687"/>
          </a:xfrm>
          <a:ln/>
        </p:spPr>
      </p:sp>
      <p:sp>
        <p:nvSpPr>
          <p:cNvPr id="222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493FD5-CD40-4F05-AAEC-0237DBA94596}" type="slidenum">
              <a:rPr lang="ar-SA"/>
              <a:pPr/>
              <a:t>9</a:t>
            </a:fld>
            <a:endParaRPr lang="en-US"/>
          </a:p>
        </p:txBody>
      </p:sp>
      <p:sp>
        <p:nvSpPr>
          <p:cNvPr id="201730" name="Rectangle 2"/>
          <p:cNvSpPr>
            <a:spLocks noGrp="1" noRot="1" noChangeAspect="1" noChangeArrowheads="1" noTextEdit="1"/>
          </p:cNvSpPr>
          <p:nvPr>
            <p:ph type="sldImg"/>
          </p:nvPr>
        </p:nvSpPr>
        <p:spPr>
          <a:xfrm>
            <a:off x="917575" y="744538"/>
            <a:ext cx="4962525" cy="3722687"/>
          </a:xfrm>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59875" cy="6858000"/>
            <a:chOff x="0" y="0"/>
            <a:chExt cx="5770" cy="4320"/>
          </a:xfrm>
        </p:grpSpPr>
        <p:sp>
          <p:nvSpPr>
            <p:cNvPr id="819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19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19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198"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19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5"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6"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0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1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1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1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1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821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endParaRPr lang="ar-EG"/>
            </a:p>
          </p:txBody>
        </p:sp>
        <p:sp>
          <p:nvSpPr>
            <p:cNvPr id="8215"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ar-EG"/>
            </a:p>
          </p:txBody>
        </p:sp>
      </p:grpSp>
      <p:sp>
        <p:nvSpPr>
          <p:cNvPr id="8216"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ar-SA" noProof="0" smtClean="0"/>
              <a:t>انقر لتحرير نمط العنوان الرئيسي</a:t>
            </a:r>
          </a:p>
        </p:txBody>
      </p:sp>
      <p:sp>
        <p:nvSpPr>
          <p:cNvPr id="8217"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ar-SA" noProof="0" smtClean="0"/>
              <a:t>انقر لتحرير نمط العنوان الثانوي الرئيسي</a:t>
            </a:r>
          </a:p>
        </p:txBody>
      </p:sp>
      <p:sp>
        <p:nvSpPr>
          <p:cNvPr id="8218" name="Rectangle 26"/>
          <p:cNvSpPr>
            <a:spLocks noGrp="1" noChangeArrowheads="1"/>
          </p:cNvSpPr>
          <p:nvPr>
            <p:ph type="dt" sz="quarter" idx="2"/>
          </p:nvPr>
        </p:nvSpPr>
        <p:spPr>
          <a:xfrm>
            <a:off x="457200" y="6243638"/>
            <a:ext cx="2133600" cy="457200"/>
          </a:xfrm>
        </p:spPr>
        <p:txBody>
          <a:bodyPr/>
          <a:lstStyle>
            <a:lvl1pPr>
              <a:defRPr/>
            </a:lvl1pPr>
          </a:lstStyle>
          <a:p>
            <a:endParaRPr lang="en-US"/>
          </a:p>
        </p:txBody>
      </p:sp>
      <p:sp>
        <p:nvSpPr>
          <p:cNvPr id="8219" name="Rectangle 27"/>
          <p:cNvSpPr>
            <a:spLocks noGrp="1" noChangeArrowheads="1"/>
          </p:cNvSpPr>
          <p:nvPr>
            <p:ph type="ftr" sz="quarter" idx="3"/>
          </p:nvPr>
        </p:nvSpPr>
        <p:spPr/>
        <p:txBody>
          <a:bodyPr/>
          <a:lstStyle>
            <a:lvl1pPr>
              <a:defRPr/>
            </a:lvl1pPr>
          </a:lstStyle>
          <a:p>
            <a:endParaRPr lang="en-US"/>
          </a:p>
        </p:txBody>
      </p:sp>
      <p:sp>
        <p:nvSpPr>
          <p:cNvPr id="8220" name="Rectangle 28"/>
          <p:cNvSpPr>
            <a:spLocks noGrp="1" noChangeArrowheads="1"/>
          </p:cNvSpPr>
          <p:nvPr>
            <p:ph type="sldNum" sz="quarter" idx="4"/>
          </p:nvPr>
        </p:nvSpPr>
        <p:spPr/>
        <p:txBody>
          <a:bodyPr/>
          <a:lstStyle>
            <a:lvl1pPr>
              <a:defRPr/>
            </a:lvl1pPr>
          </a:lstStyle>
          <a:p>
            <a:fld id="{E26CF2F8-D13D-4F9F-BEE0-F8D71E416077}" type="slidenum">
              <a:rPr lang="ar-SA"/>
              <a:pPr/>
              <a:t>‹#›</a:t>
            </a:fld>
            <a:endParaRPr lang="en-US"/>
          </a:p>
        </p:txBody>
      </p:sp>
    </p:spTree>
  </p:cSld>
  <p:clrMapOvr>
    <a:masterClrMapping/>
  </p:clrMapOvr>
  <p:transition spd="slow">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A5F873F-31B5-4F67-866F-A0D9C153855A}" type="slidenum">
              <a:rPr lang="ar-SA"/>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2373378668"/>
      </p:ext>
    </p:extLst>
  </p:cSld>
  <p:clrMapOvr>
    <a:masterClrMapping/>
  </p:clrMapOvr>
  <p:transition spd="slow">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AC73B00-39A7-46A9-A385-A654048FFD40}" type="slidenum">
              <a:rPr lang="ar-SA"/>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4123954543"/>
      </p:ext>
    </p:extLst>
  </p:cSld>
  <p:clrMapOvr>
    <a:masterClrMapping/>
  </p:clrMapOvr>
  <p:transition spd="slow">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394FCCB-5561-4158-B50B-988594D902D9}" type="slidenum">
              <a:rPr lang="ar-SA"/>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3685902578"/>
      </p:ext>
    </p:extLst>
  </p:cSld>
  <p:clrMapOvr>
    <a:masterClrMapping/>
  </p:clrMapOvr>
  <p:transition spd="slow">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46C73A67-A710-4BD6-A0AB-88711AF03561}" type="slidenum">
              <a:rPr lang="ar-SA"/>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3614837574"/>
      </p:ext>
    </p:extLst>
  </p:cSld>
  <p:clrMapOvr>
    <a:masterClrMapping/>
  </p:clrMapOvr>
  <p:transition spd="slow">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AD65A38B-2CBB-4FF6-88A9-1B163C5DA11E}" type="slidenum">
              <a:rPr lang="ar-SA"/>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2494140048"/>
      </p:ext>
    </p:extLst>
  </p:cSld>
  <p:clrMapOvr>
    <a:masterClrMapping/>
  </p:clrMapOvr>
  <p:transition spd="slow">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92E71622-A3B1-4ABF-A6EE-3613C310021E}" type="slidenum">
              <a:rPr lang="ar-SA"/>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37734855"/>
      </p:ext>
    </p:extLst>
  </p:cSld>
  <p:clrMapOvr>
    <a:masterClrMapping/>
  </p:clrMapOvr>
  <p:transition spd="slow">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30AFE863-74BE-4201-B2AD-E8EDDBECD317}" type="slidenum">
              <a:rPr lang="ar-SA"/>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2943346276"/>
      </p:ext>
    </p:extLst>
  </p:cSld>
  <p:clrMapOvr>
    <a:masterClrMapping/>
  </p:clrMapOvr>
  <p:transition spd="slow">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995E8444-2718-455D-970A-E24E49E283CA}" type="slidenum">
              <a:rPr lang="ar-SA"/>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324880829"/>
      </p:ext>
    </p:extLst>
  </p:cSld>
  <p:clrMapOvr>
    <a:masterClrMapping/>
  </p:clrMapOvr>
  <p:transition spd="slow">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1D2220C8-DDBA-4246-865E-DFE73701553C}" type="slidenum">
              <a:rPr lang="ar-SA"/>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2464766284"/>
      </p:ext>
    </p:extLst>
  </p:cSld>
  <p:clrMapOvr>
    <a:masterClrMapping/>
  </p:clrMapOvr>
  <p:transition spd="slow">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D2BAC1E9-4C9C-4FCF-AF72-1F48DCA78F34}" type="slidenum">
              <a:rPr lang="ar-SA"/>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3101995259"/>
      </p:ext>
    </p:extLst>
  </p:cSld>
  <p:clrMapOvr>
    <a:masterClrMapping/>
  </p:clrMapOvr>
  <p:transition spd="slow">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9159875" cy="6858000"/>
            <a:chOff x="0" y="0"/>
            <a:chExt cx="5770" cy="4320"/>
          </a:xfrm>
        </p:grpSpPr>
        <p:sp>
          <p:nvSpPr>
            <p:cNvPr id="717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72"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73"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74"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75"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76"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7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7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79"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0"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1"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2"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4"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6"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8"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89"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7190"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endParaRPr lang="ar-EG"/>
            </a:p>
          </p:txBody>
        </p:sp>
        <p:sp>
          <p:nvSpPr>
            <p:cNvPr id="7191"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ar-EG"/>
            </a:p>
          </p:txBody>
        </p:sp>
      </p:grpSp>
      <p:sp>
        <p:nvSpPr>
          <p:cNvPr id="7192"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ar-SA" smtClean="0"/>
              <a:t>انقر لتحرير نمط العنوان الرئيسي</a:t>
            </a:r>
          </a:p>
        </p:txBody>
      </p:sp>
      <p:sp>
        <p:nvSpPr>
          <p:cNvPr id="7193"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7194"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a:defRPr sz="1000">
                <a:effectLst>
                  <a:outerShdw blurRad="38100" dist="38100" dir="2700000" algn="tl">
                    <a:srgbClr val="000000"/>
                  </a:outerShdw>
                </a:effectLst>
              </a:defRPr>
            </a:lvl1pPr>
          </a:lstStyle>
          <a:p>
            <a:endParaRPr lang="en-US"/>
          </a:p>
        </p:txBody>
      </p:sp>
      <p:sp>
        <p:nvSpPr>
          <p:cNvPr id="7195"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0">
              <a:defRPr sz="1000">
                <a:effectLst>
                  <a:outerShdw blurRad="38100" dist="38100" dir="2700000" algn="tl">
                    <a:srgbClr val="000000"/>
                  </a:outerShdw>
                </a:effectLst>
              </a:defRPr>
            </a:lvl1pPr>
          </a:lstStyle>
          <a:p>
            <a:fld id="{B845FEA6-AC54-4141-848B-B2F1727636F1}" type="slidenum">
              <a:rPr lang="ar-SA"/>
              <a:pPr/>
              <a:t>‹#›</a:t>
            </a:fld>
            <a:endParaRPr lang="en-US"/>
          </a:p>
        </p:txBody>
      </p:sp>
      <p:sp>
        <p:nvSpPr>
          <p:cNvPr id="7196"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a:defRPr sz="1000">
                <a:effectLst>
                  <a:outerShdw blurRad="38100" dist="38100" dir="2700000" algn="tl">
                    <a:srgbClr val="000000"/>
                  </a:outerShdw>
                </a:effectLst>
              </a:defRPr>
            </a:lvl1pPr>
          </a:lstStyle>
          <a:p>
            <a:endParaRPr 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spd="slow">
    <p:cover dir="d"/>
  </p:transition>
  <p:txStyles>
    <p:titleStyle>
      <a:lvl1pPr algn="ctr" rtl="1" fontAlgn="base">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2pPr>
      <a:lvl3pPr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3pPr>
      <a:lvl4pPr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4pPr>
      <a:lvl5pPr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5pPr>
      <a:lvl6pPr marL="457200"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6pPr>
      <a:lvl7pPr marL="914400"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7pPr>
      <a:lvl8pPr marL="1371600"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8pPr>
      <a:lvl9pPr marL="1828800"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r" rtl="1" fontAlgn="base">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56325" y="503238"/>
            <a:ext cx="2736850" cy="1412875"/>
          </a:xfrm>
        </p:spPr>
        <p:txBody>
          <a:bodyPr/>
          <a:lstStyle/>
          <a:p>
            <a:pPr algn="r"/>
            <a:r>
              <a:rPr lang="ar-SA" sz="1800" b="1"/>
              <a:t>جامعة جنوب الوادى</a:t>
            </a:r>
            <a:br>
              <a:rPr lang="ar-SA" sz="1800" b="1"/>
            </a:br>
            <a:r>
              <a:rPr lang="ar-SA" sz="1800" b="1"/>
              <a:t>  كلية الزراعة </a:t>
            </a:r>
            <a:br>
              <a:rPr lang="ar-SA" sz="1800" b="1"/>
            </a:br>
            <a:r>
              <a:rPr lang="ar-SA" sz="1800" b="1"/>
              <a:t>قسم الإرشاد الزراعى </a:t>
            </a:r>
            <a:br>
              <a:rPr lang="ar-SA" sz="1800" b="1"/>
            </a:br>
            <a:r>
              <a:rPr lang="ar-SA" sz="4400"/>
              <a:t> </a:t>
            </a:r>
            <a:endParaRPr lang="en-US" sz="4400"/>
          </a:p>
        </p:txBody>
      </p:sp>
      <p:sp>
        <p:nvSpPr>
          <p:cNvPr id="2051" name="Rectangle 3"/>
          <p:cNvSpPr>
            <a:spLocks noGrp="1" noChangeArrowheads="1"/>
          </p:cNvSpPr>
          <p:nvPr>
            <p:ph type="subTitle" idx="1"/>
          </p:nvPr>
        </p:nvSpPr>
        <p:spPr>
          <a:xfrm>
            <a:off x="827088" y="2636838"/>
            <a:ext cx="6945312" cy="2376487"/>
          </a:xfrm>
        </p:spPr>
        <p:txBody>
          <a:bodyPr/>
          <a:lstStyle/>
          <a:p>
            <a:r>
              <a:rPr lang="ar-SA" b="1"/>
              <a:t>العمليات الإجتماعية </a:t>
            </a:r>
            <a:r>
              <a:rPr lang="en-US" b="1"/>
              <a:t>Social Processes </a:t>
            </a:r>
            <a:endParaRPr lang="ar-SA" b="1"/>
          </a:p>
          <a:p>
            <a:r>
              <a:rPr lang="ar-SA" b="1"/>
              <a:t>إعداد</a:t>
            </a:r>
          </a:p>
          <a:p>
            <a:r>
              <a:rPr lang="ar-SA" b="1"/>
              <a:t>د/ أحمد مضطفى سرحان  </a:t>
            </a: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050"/>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050"/>
                                        </p:tgtEl>
                                        <p:attrNameLst>
                                          <p:attrName>ppt_y</p:attrName>
                                        </p:attrNameLst>
                                      </p:cBhvr>
                                      <p:tavLst>
                                        <p:tav tm="0">
                                          <p:val>
                                            <p:strVal val="#ppt_y"/>
                                          </p:val>
                                        </p:tav>
                                        <p:tav tm="100000">
                                          <p:val>
                                            <p:strVal val="#ppt_y"/>
                                          </p:val>
                                        </p:tav>
                                      </p:tavLst>
                                    </p:anim>
                                    <p:animEffect transition="in" filter="fade">
                                      <p:cBhvr>
                                        <p:cTn id="10" dur="1000"/>
                                        <p:tgtEl>
                                          <p:spTgt spid="205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2051">
                                            <p:txEl>
                                              <p:pRg st="0" end="0"/>
                                            </p:txEl>
                                          </p:spTgt>
                                        </p:tgtEl>
                                        <p:attrNameLst>
                                          <p:attrName>style.visibility</p:attrName>
                                        </p:attrNameLst>
                                      </p:cBhvr>
                                      <p:to>
                                        <p:strVal val="visible"/>
                                      </p:to>
                                    </p:set>
                                    <p:anim calcmode="lin" valueType="num">
                                      <p:cBhvr>
                                        <p:cTn id="15" dur="500" decel="50000" fill="hold">
                                          <p:stCondLst>
                                            <p:cond delay="0"/>
                                          </p:stCondLst>
                                        </p:cTn>
                                        <p:tgtEl>
                                          <p:spTgt spid="2051">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2051">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2051">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2051">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2051">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2051">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2051">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2051">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5" presetClass="entr" presetSubtype="0" fill="hold" grpId="0" nodeType="clickEffect">
                                  <p:stCondLst>
                                    <p:cond delay="0"/>
                                  </p:stCondLst>
                                  <p:childTnLst>
                                    <p:set>
                                      <p:cBhvr>
                                        <p:cTn id="26" dur="1" fill="hold">
                                          <p:stCondLst>
                                            <p:cond delay="0"/>
                                          </p:stCondLst>
                                        </p:cTn>
                                        <p:tgtEl>
                                          <p:spTgt spid="2051">
                                            <p:txEl>
                                              <p:pRg st="1" end="1"/>
                                            </p:txEl>
                                          </p:spTgt>
                                        </p:tgtEl>
                                        <p:attrNameLst>
                                          <p:attrName>style.visibility</p:attrName>
                                        </p:attrNameLst>
                                      </p:cBhvr>
                                      <p:to>
                                        <p:strVal val="visible"/>
                                      </p:to>
                                    </p:set>
                                    <p:anim calcmode="lin" valueType="num">
                                      <p:cBhvr>
                                        <p:cTn id="27" dur="500" decel="50000" fill="hold">
                                          <p:stCondLst>
                                            <p:cond delay="0"/>
                                          </p:stCondLst>
                                        </p:cTn>
                                        <p:tgtEl>
                                          <p:spTgt spid="2051">
                                            <p:txEl>
                                              <p:pRg st="1" end="1"/>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2051">
                                            <p:txEl>
                                              <p:pRg st="1" end="1"/>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2051">
                                            <p:txEl>
                                              <p:pRg st="1" end="1"/>
                                            </p:txEl>
                                          </p:spTgt>
                                        </p:tgtEl>
                                        <p:attrNameLst>
                                          <p:attrName>ppt_w</p:attrName>
                                        </p:attrNameLst>
                                      </p:cBhvr>
                                      <p:tavLst>
                                        <p:tav tm="0">
                                          <p:val>
                                            <p:strVal val="#ppt_w*.05"/>
                                          </p:val>
                                        </p:tav>
                                        <p:tav tm="100000">
                                          <p:val>
                                            <p:strVal val="#ppt_w"/>
                                          </p:val>
                                        </p:tav>
                                      </p:tavLst>
                                    </p:anim>
                                    <p:anim calcmode="lin" valueType="num">
                                      <p:cBhvr>
                                        <p:cTn id="30" dur="1000" fill="hold"/>
                                        <p:tgtEl>
                                          <p:spTgt spid="2051">
                                            <p:txEl>
                                              <p:pRg st="1" end="1"/>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2051">
                                            <p:txEl>
                                              <p:pRg st="1" end="1"/>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2051">
                                            <p:txEl>
                                              <p:pRg st="1" end="1"/>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2051">
                                            <p:txEl>
                                              <p:pRg st="1" end="1"/>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2051">
                                            <p:txEl>
                                              <p:pRg st="1" end="1"/>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2051">
                                            <p:txEl>
                                              <p:pRg st="2" end="2"/>
                                            </p:txEl>
                                          </p:spTgt>
                                        </p:tgtEl>
                                        <p:attrNameLst>
                                          <p:attrName>style.visibility</p:attrName>
                                        </p:attrNameLst>
                                      </p:cBhvr>
                                      <p:to>
                                        <p:strVal val="visible"/>
                                      </p:to>
                                    </p:set>
                                    <p:anim calcmode="lin" valueType="num">
                                      <p:cBhvr>
                                        <p:cTn id="39" dur="500" decel="50000" fill="hold">
                                          <p:stCondLst>
                                            <p:cond delay="0"/>
                                          </p:stCondLst>
                                        </p:cTn>
                                        <p:tgtEl>
                                          <p:spTgt spid="2051">
                                            <p:txEl>
                                              <p:pRg st="2" end="2"/>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2051">
                                            <p:txEl>
                                              <p:pRg st="2" end="2"/>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2051">
                                            <p:txEl>
                                              <p:pRg st="2" end="2"/>
                                            </p:txEl>
                                          </p:spTgt>
                                        </p:tgtEl>
                                        <p:attrNameLst>
                                          <p:attrName>ppt_w</p:attrName>
                                        </p:attrNameLst>
                                      </p:cBhvr>
                                      <p:tavLst>
                                        <p:tav tm="0">
                                          <p:val>
                                            <p:strVal val="#ppt_w*.05"/>
                                          </p:val>
                                        </p:tav>
                                        <p:tav tm="100000">
                                          <p:val>
                                            <p:strVal val="#ppt_w"/>
                                          </p:val>
                                        </p:tav>
                                      </p:tavLst>
                                    </p:anim>
                                    <p:anim calcmode="lin" valueType="num">
                                      <p:cBhvr>
                                        <p:cTn id="42" dur="1000" fill="hold"/>
                                        <p:tgtEl>
                                          <p:spTgt spid="2051">
                                            <p:txEl>
                                              <p:pRg st="2" end="2"/>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2051">
                                            <p:txEl>
                                              <p:pRg st="2" end="2"/>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2051">
                                            <p:txEl>
                                              <p:pRg st="2" end="2"/>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2051">
                                            <p:txEl>
                                              <p:pRg st="2" end="2"/>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2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AutoShape 2"/>
          <p:cNvSpPr>
            <a:spLocks noChangeArrowheads="1"/>
          </p:cNvSpPr>
          <p:nvPr/>
        </p:nvSpPr>
        <p:spPr bwMode="auto">
          <a:xfrm>
            <a:off x="1187450" y="1125538"/>
            <a:ext cx="6769100" cy="3887787"/>
          </a:xfrm>
          <a:prstGeom prst="flowChartMultidocument">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sz="3600" b="1"/>
              <a:t>ثانيا :العمليات الإجتماعية المفرقة</a:t>
            </a:r>
            <a:endParaRPr lang="en-US" sz="32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7090"/>
                                        </p:tgtEl>
                                        <p:attrNameLst>
                                          <p:attrName>style.visibility</p:attrName>
                                        </p:attrNameLst>
                                      </p:cBhvr>
                                      <p:to>
                                        <p:strVal val="visible"/>
                                      </p:to>
                                    </p:set>
                                    <p:animEffect transition="in" filter="slide(fromBottom)">
                                      <p:cBhvr>
                                        <p:cTn id="7" dur="500"/>
                                        <p:tgtEl>
                                          <p:spTgt spid="217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body" idx="1"/>
          </p:nvPr>
        </p:nvSpPr>
        <p:spPr/>
        <p:txBody>
          <a:bodyPr/>
          <a:lstStyle/>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en-US"/>
          </a:p>
        </p:txBody>
      </p:sp>
      <p:sp>
        <p:nvSpPr>
          <p:cNvPr id="194563"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94564" name="AutoShape 4"/>
          <p:cNvSpPr>
            <a:spLocks noChangeArrowheads="1"/>
          </p:cNvSpPr>
          <p:nvPr/>
        </p:nvSpPr>
        <p:spPr bwMode="auto">
          <a:xfrm>
            <a:off x="6660232" y="44450"/>
            <a:ext cx="2266950" cy="2232025"/>
          </a:xfrm>
          <a:prstGeom prst="leftArrow">
            <a:avLst>
              <a:gd name="adj1" fmla="val 50000"/>
              <a:gd name="adj2" fmla="val 2539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sz="2800" b="1"/>
              <a:t>العمليات المفرقة </a:t>
            </a:r>
            <a:endParaRPr lang="en-US" sz="2800" b="1"/>
          </a:p>
        </p:txBody>
      </p:sp>
      <p:sp>
        <p:nvSpPr>
          <p:cNvPr id="194565" name="Text Box 5"/>
          <p:cNvSpPr txBox="1">
            <a:spLocks noChangeArrowheads="1"/>
          </p:cNvSpPr>
          <p:nvPr/>
        </p:nvSpPr>
        <p:spPr bwMode="auto">
          <a:xfrm>
            <a:off x="395288" y="898525"/>
            <a:ext cx="62642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800" b="1"/>
              <a:t>وهى العمليات التى تعمل على تفكك  المجتمع وتضعف  العلاقات الإجتماعية </a:t>
            </a:r>
            <a:endParaRPr lang="en-US" sz="2800" b="1"/>
          </a:p>
        </p:txBody>
      </p:sp>
      <p:sp>
        <p:nvSpPr>
          <p:cNvPr id="194566" name="Text Box 6"/>
          <p:cNvSpPr txBox="1">
            <a:spLocks noChangeArrowheads="1"/>
          </p:cNvSpPr>
          <p:nvPr/>
        </p:nvSpPr>
        <p:spPr bwMode="auto">
          <a:xfrm>
            <a:off x="4284663" y="1952625"/>
            <a:ext cx="2735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000" b="1"/>
              <a:t>وتشمل هذه العمليات :  </a:t>
            </a:r>
            <a:endParaRPr lang="en-US" sz="2000" b="1"/>
          </a:p>
        </p:txBody>
      </p:sp>
      <p:sp>
        <p:nvSpPr>
          <p:cNvPr id="194567" name="AutoShape 7"/>
          <p:cNvSpPr>
            <a:spLocks noChangeArrowheads="1"/>
          </p:cNvSpPr>
          <p:nvPr/>
        </p:nvSpPr>
        <p:spPr bwMode="auto">
          <a:xfrm>
            <a:off x="3708400" y="2565400"/>
            <a:ext cx="4032250" cy="719138"/>
          </a:xfrm>
          <a:prstGeom prst="flowChartAlternateProcess">
            <a:avLst/>
          </a:prstGeom>
          <a:solidFill>
            <a:schemeClr val="hlink"/>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المنافســــــــــــــة </a:t>
            </a:r>
            <a:endParaRPr lang="en-US" sz="3600" b="1"/>
          </a:p>
        </p:txBody>
      </p:sp>
      <p:sp>
        <p:nvSpPr>
          <p:cNvPr id="194568" name="AutoShape 8"/>
          <p:cNvSpPr>
            <a:spLocks noChangeArrowheads="1"/>
          </p:cNvSpPr>
          <p:nvPr/>
        </p:nvSpPr>
        <p:spPr bwMode="auto">
          <a:xfrm>
            <a:off x="3708400" y="3716338"/>
            <a:ext cx="4032250" cy="792162"/>
          </a:xfrm>
          <a:prstGeom prst="flowChartAlternateProcess">
            <a:avLst/>
          </a:prstGeom>
          <a:solidFill>
            <a:srgbClr val="66CC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66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الصــــــــــــــــــراع </a:t>
            </a:r>
            <a:endParaRPr lang="en-US" sz="3600" b="1"/>
          </a:p>
        </p:txBody>
      </p:sp>
      <p:sp>
        <p:nvSpPr>
          <p:cNvPr id="194569" name="AutoShape 9"/>
          <p:cNvSpPr>
            <a:spLocks noChangeArrowheads="1"/>
          </p:cNvSpPr>
          <p:nvPr/>
        </p:nvSpPr>
        <p:spPr bwMode="auto">
          <a:xfrm>
            <a:off x="3708400" y="4868863"/>
            <a:ext cx="4032250" cy="792162"/>
          </a:xfrm>
          <a:prstGeom prst="flowChartAlternateProcess">
            <a:avLst/>
          </a:prstGeom>
          <a:solidFill>
            <a:schemeClr val="accent2"/>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الطـــــــــــــــــلاق  </a:t>
            </a:r>
            <a:endParaRPr lang="en-US" sz="36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64"/>
                                        </p:tgtEl>
                                        <p:attrNameLst>
                                          <p:attrName>style.visibility</p:attrName>
                                        </p:attrNameLst>
                                      </p:cBhvr>
                                      <p:to>
                                        <p:strVal val="visible"/>
                                      </p:to>
                                    </p:set>
                                    <p:anim calcmode="lin" valueType="num">
                                      <p:cBhvr additive="base">
                                        <p:cTn id="7" dur="500" fill="hold"/>
                                        <p:tgtEl>
                                          <p:spTgt spid="194564"/>
                                        </p:tgtEl>
                                        <p:attrNameLst>
                                          <p:attrName>ppt_x</p:attrName>
                                        </p:attrNameLst>
                                      </p:cBhvr>
                                      <p:tavLst>
                                        <p:tav tm="0">
                                          <p:val>
                                            <p:strVal val="#ppt_x"/>
                                          </p:val>
                                        </p:tav>
                                        <p:tav tm="100000">
                                          <p:val>
                                            <p:strVal val="#ppt_x"/>
                                          </p:val>
                                        </p:tav>
                                      </p:tavLst>
                                    </p:anim>
                                    <p:anim calcmode="lin" valueType="num">
                                      <p:cBhvr additive="base">
                                        <p:cTn id="8" dur="500" fill="hold"/>
                                        <p:tgtEl>
                                          <p:spTgt spid="1945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94565"/>
                                        </p:tgtEl>
                                        <p:attrNameLst>
                                          <p:attrName>style.visibility</p:attrName>
                                        </p:attrNameLst>
                                      </p:cBhvr>
                                      <p:to>
                                        <p:strVal val="visible"/>
                                      </p:to>
                                    </p:set>
                                    <p:animEffect transition="in" filter="diamond(in)">
                                      <p:cBhvr>
                                        <p:cTn id="13" dur="2000"/>
                                        <p:tgtEl>
                                          <p:spTgt spid="19456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94566"/>
                                        </p:tgtEl>
                                        <p:attrNameLst>
                                          <p:attrName>style.visibility</p:attrName>
                                        </p:attrNameLst>
                                      </p:cBhvr>
                                      <p:to>
                                        <p:strVal val="visible"/>
                                      </p:to>
                                    </p:set>
                                    <p:animEffect transition="in" filter="circle(in)">
                                      <p:cBhvr>
                                        <p:cTn id="18" dur="2000"/>
                                        <p:tgtEl>
                                          <p:spTgt spid="19456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94567"/>
                                        </p:tgtEl>
                                        <p:attrNameLst>
                                          <p:attrName>style.visibility</p:attrName>
                                        </p:attrNameLst>
                                      </p:cBhvr>
                                      <p:to>
                                        <p:strVal val="visible"/>
                                      </p:to>
                                    </p:set>
                                    <p:animEffect transition="in" filter="slide(fromBottom)">
                                      <p:cBhvr>
                                        <p:cTn id="23" dur="500"/>
                                        <p:tgtEl>
                                          <p:spTgt spid="19456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194568"/>
                                        </p:tgtEl>
                                        <p:attrNameLst>
                                          <p:attrName>style.visibility</p:attrName>
                                        </p:attrNameLst>
                                      </p:cBhvr>
                                      <p:to>
                                        <p:strVal val="visible"/>
                                      </p:to>
                                    </p:set>
                                    <p:animEffect transition="in" filter="slide(fromBottom)">
                                      <p:cBhvr>
                                        <p:cTn id="28" dur="500"/>
                                        <p:tgtEl>
                                          <p:spTgt spid="19456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194569"/>
                                        </p:tgtEl>
                                        <p:attrNameLst>
                                          <p:attrName>style.visibility</p:attrName>
                                        </p:attrNameLst>
                                      </p:cBhvr>
                                      <p:to>
                                        <p:strVal val="visible"/>
                                      </p:to>
                                    </p:set>
                                    <p:animEffect transition="in" filter="slide(fromBottom)">
                                      <p:cBhvr>
                                        <p:cTn id="33" dur="500"/>
                                        <p:tgtEl>
                                          <p:spTgt spid="1945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4" grpId="0" animBg="1"/>
      <p:bldP spid="194565" grpId="0"/>
      <p:bldP spid="194566" grpId="0"/>
      <p:bldP spid="194567" grpId="0" animBg="1"/>
      <p:bldP spid="194568" grpId="0" animBg="1"/>
      <p:bldP spid="19456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AutoShape 2"/>
          <p:cNvSpPr>
            <a:spLocks noChangeArrowheads="1"/>
          </p:cNvSpPr>
          <p:nvPr/>
        </p:nvSpPr>
        <p:spPr bwMode="auto">
          <a:xfrm>
            <a:off x="1187450" y="1125538"/>
            <a:ext cx="6769100" cy="3887787"/>
          </a:xfrm>
          <a:prstGeom prst="flowChartMultidocument">
            <a:avLst/>
          </a:prstGeom>
          <a:solidFill>
            <a:srgbClr val="CC000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a:r>
              <a:rPr lang="ar-SA" sz="3600" b="1"/>
              <a:t>ثالثا : البناء الإجتماعى </a:t>
            </a:r>
            <a:endParaRPr lang="en-US" sz="32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9138"/>
                                        </p:tgtEl>
                                        <p:attrNameLst>
                                          <p:attrName>style.visibility</p:attrName>
                                        </p:attrNameLst>
                                      </p:cBhvr>
                                      <p:to>
                                        <p:strVal val="visible"/>
                                      </p:to>
                                    </p:set>
                                    <p:animEffect transition="in" filter="slide(fromBottom)">
                                      <p:cBhvr>
                                        <p:cTn id="7" dur="500"/>
                                        <p:tgtEl>
                                          <p:spTgt spid="219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body" idx="1"/>
          </p:nvPr>
        </p:nvSpPr>
        <p:spPr/>
        <p:txBody>
          <a:bodyPr/>
          <a:lstStyle/>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en-US"/>
          </a:p>
        </p:txBody>
      </p:sp>
      <p:sp>
        <p:nvSpPr>
          <p:cNvPr id="186371"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86372" name="AutoShape 4"/>
          <p:cNvSpPr>
            <a:spLocks noChangeArrowheads="1"/>
          </p:cNvSpPr>
          <p:nvPr/>
        </p:nvSpPr>
        <p:spPr bwMode="auto">
          <a:xfrm>
            <a:off x="539750" y="44450"/>
            <a:ext cx="8135938" cy="2952750"/>
          </a:xfrm>
          <a:prstGeom prst="flowChartMultidocument">
            <a:avLst/>
          </a:prstGeom>
          <a:solidFill>
            <a:srgbClr val="FF33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sz="4400" b="1">
                <a:cs typeface="Arabic Transparent" pitchFamily="2" charset="0"/>
              </a:rPr>
              <a:t>البناء الإجتماعى فى المجتمع الريفى  </a:t>
            </a:r>
            <a:endParaRPr lang="en-US" sz="4400" b="1">
              <a:cs typeface="Arabic Transparent" pitchFamily="2" charset="0"/>
            </a:endParaRPr>
          </a:p>
        </p:txBody>
      </p:sp>
      <p:sp>
        <p:nvSpPr>
          <p:cNvPr id="186373" name="Text Box 5"/>
          <p:cNvSpPr txBox="1">
            <a:spLocks noChangeArrowheads="1"/>
          </p:cNvSpPr>
          <p:nvPr/>
        </p:nvSpPr>
        <p:spPr bwMode="auto">
          <a:xfrm>
            <a:off x="323850" y="3644900"/>
            <a:ext cx="882015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3200" b="1"/>
              <a:t>مفهوم </a:t>
            </a:r>
            <a:r>
              <a:rPr lang="ar-SA" sz="3200" b="1" u="sng">
                <a:solidFill>
                  <a:srgbClr val="FF3399"/>
                </a:solidFill>
              </a:rPr>
              <a:t>البناء الإجتماعى</a:t>
            </a:r>
            <a:r>
              <a:rPr lang="ar-SA" sz="3200" b="1"/>
              <a:t> : هو ذلك الكل المكون من مجموع الأجزاء  والمجتمع الريفى هو ذلك الكل الذى يتكون من  </a:t>
            </a:r>
            <a:r>
              <a:rPr lang="ar-SA" sz="3200" b="1">
                <a:solidFill>
                  <a:srgbClr val="FF3399"/>
                </a:solidFill>
              </a:rPr>
              <a:t>الأفراد</a:t>
            </a:r>
            <a:r>
              <a:rPr lang="ar-SA" sz="3200" b="1"/>
              <a:t> و</a:t>
            </a:r>
            <a:r>
              <a:rPr lang="ar-SA" sz="3200" b="1">
                <a:solidFill>
                  <a:schemeClr val="hlink"/>
                </a:solidFill>
              </a:rPr>
              <a:t>الأشياء</a:t>
            </a:r>
            <a:r>
              <a:rPr lang="ar-SA" sz="3200" b="1"/>
              <a:t> </a:t>
            </a:r>
            <a:r>
              <a:rPr lang="ar-SA" sz="3200" b="1">
                <a:solidFill>
                  <a:srgbClr val="00FFCC"/>
                </a:solidFill>
              </a:rPr>
              <a:t>والنظم</a:t>
            </a:r>
            <a:r>
              <a:rPr lang="ar-SA" sz="3200" b="1"/>
              <a:t> </a:t>
            </a:r>
            <a:r>
              <a:rPr lang="ar-SA" sz="3200" b="1">
                <a:solidFill>
                  <a:srgbClr val="CC0000"/>
                </a:solidFill>
              </a:rPr>
              <a:t>والعلاقات الإجتماعية</a:t>
            </a:r>
            <a:r>
              <a:rPr lang="ar-SA" sz="3200" b="1"/>
              <a:t>  </a:t>
            </a:r>
            <a:endParaRPr lang="en-US" sz="32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6372"/>
                                        </p:tgtEl>
                                        <p:attrNameLst>
                                          <p:attrName>style.visibility</p:attrName>
                                        </p:attrNameLst>
                                      </p:cBhvr>
                                      <p:to>
                                        <p:strVal val="visible"/>
                                      </p:to>
                                    </p:set>
                                    <p:anim calcmode="lin" valueType="num">
                                      <p:cBhvr additive="base">
                                        <p:cTn id="7" dur="500" fill="hold"/>
                                        <p:tgtEl>
                                          <p:spTgt spid="186372"/>
                                        </p:tgtEl>
                                        <p:attrNameLst>
                                          <p:attrName>ppt_x</p:attrName>
                                        </p:attrNameLst>
                                      </p:cBhvr>
                                      <p:tavLst>
                                        <p:tav tm="0">
                                          <p:val>
                                            <p:strVal val="#ppt_x"/>
                                          </p:val>
                                        </p:tav>
                                        <p:tav tm="100000">
                                          <p:val>
                                            <p:strVal val="#ppt_x"/>
                                          </p:val>
                                        </p:tav>
                                      </p:tavLst>
                                    </p:anim>
                                    <p:anim calcmode="lin" valueType="num">
                                      <p:cBhvr additive="base">
                                        <p:cTn id="8" dur="500" fill="hold"/>
                                        <p:tgtEl>
                                          <p:spTgt spid="18637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186373"/>
                                        </p:tgtEl>
                                        <p:attrNameLst>
                                          <p:attrName>style.visibility</p:attrName>
                                        </p:attrNameLst>
                                      </p:cBhvr>
                                      <p:to>
                                        <p:strVal val="visible"/>
                                      </p:to>
                                    </p:set>
                                    <p:animEffect transition="in" filter="barn(inHorizontal)">
                                      <p:cBhvr>
                                        <p:cTn id="13" dur="500"/>
                                        <p:tgtEl>
                                          <p:spTgt spid="186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2" grpId="0" animBg="1"/>
      <p:bldP spid="18637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02756" name="AutoShape 4"/>
          <p:cNvSpPr>
            <a:spLocks noChangeArrowheads="1"/>
          </p:cNvSpPr>
          <p:nvPr/>
        </p:nvSpPr>
        <p:spPr bwMode="auto">
          <a:xfrm>
            <a:off x="971550" y="188913"/>
            <a:ext cx="7272338" cy="2590800"/>
          </a:xfrm>
          <a:prstGeom prst="flowChartMultidocument">
            <a:avLst/>
          </a:prstGeom>
          <a:solidFill>
            <a:srgbClr val="FF0066"/>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a:r>
              <a:rPr lang="ar-SA" sz="5400" b="1">
                <a:latin typeface="Impact" pitchFamily="34" charset="0"/>
                <a:cs typeface="Arabic Transparent" pitchFamily="2" charset="0"/>
              </a:rPr>
              <a:t>البناء الإجتماعى </a:t>
            </a:r>
            <a:endParaRPr lang="en-US" sz="5400" b="1">
              <a:latin typeface="Impact" pitchFamily="34" charset="0"/>
              <a:cs typeface="Arabic Transparent" pitchFamily="2" charset="0"/>
            </a:endParaRPr>
          </a:p>
        </p:txBody>
      </p:sp>
      <p:sp>
        <p:nvSpPr>
          <p:cNvPr id="202760" name="AutoShape 8"/>
          <p:cNvSpPr>
            <a:spLocks noChangeArrowheads="1"/>
          </p:cNvSpPr>
          <p:nvPr/>
        </p:nvSpPr>
        <p:spPr bwMode="auto">
          <a:xfrm>
            <a:off x="1331913" y="3717925"/>
            <a:ext cx="6119812" cy="863600"/>
          </a:xfrm>
          <a:prstGeom prst="roundRect">
            <a:avLst>
              <a:gd name="adj" fmla="val 16667"/>
            </a:avLst>
          </a:prstGeom>
          <a:solidFill>
            <a:srgbClr val="00FFCC"/>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1- التنشئة الإجتماعية </a:t>
            </a:r>
            <a:endParaRPr lang="en-US" sz="3600" b="1"/>
          </a:p>
        </p:txBody>
      </p:sp>
      <p:sp>
        <p:nvSpPr>
          <p:cNvPr id="202761" name="AutoShape 9"/>
          <p:cNvSpPr>
            <a:spLocks noChangeArrowheads="1"/>
          </p:cNvSpPr>
          <p:nvPr/>
        </p:nvSpPr>
        <p:spPr bwMode="auto">
          <a:xfrm>
            <a:off x="1331913" y="5013325"/>
            <a:ext cx="6119812" cy="863600"/>
          </a:xfrm>
          <a:prstGeom prst="roundRect">
            <a:avLst>
              <a:gd name="adj" fmla="val 16667"/>
            </a:avLst>
          </a:prstGeom>
          <a:solidFill>
            <a:srgbClr val="66CCFF"/>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66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2- الضبط الإجتماعى </a:t>
            </a:r>
            <a:endParaRPr lang="en-US" sz="3600" b="1"/>
          </a:p>
        </p:txBody>
      </p:sp>
      <p:sp>
        <p:nvSpPr>
          <p:cNvPr id="202762" name="Text Box 10"/>
          <p:cNvSpPr txBox="1">
            <a:spLocks noChangeArrowheads="1"/>
          </p:cNvSpPr>
          <p:nvPr/>
        </p:nvSpPr>
        <p:spPr bwMode="auto">
          <a:xfrm>
            <a:off x="4787900" y="2816225"/>
            <a:ext cx="3816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400" b="1"/>
              <a:t>يتم التركيز على عمليتين فقط هما :</a:t>
            </a:r>
            <a:endParaRPr lang="en-US" sz="24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2756"/>
                                        </p:tgtEl>
                                        <p:attrNameLst>
                                          <p:attrName>style.visibility</p:attrName>
                                        </p:attrNameLst>
                                      </p:cBhvr>
                                      <p:to>
                                        <p:strVal val="visible"/>
                                      </p:to>
                                    </p:set>
                                    <p:anim calcmode="lin" valueType="num">
                                      <p:cBhvr additive="base">
                                        <p:cTn id="7" dur="500" fill="hold"/>
                                        <p:tgtEl>
                                          <p:spTgt spid="202756"/>
                                        </p:tgtEl>
                                        <p:attrNameLst>
                                          <p:attrName>ppt_x</p:attrName>
                                        </p:attrNameLst>
                                      </p:cBhvr>
                                      <p:tavLst>
                                        <p:tav tm="0">
                                          <p:val>
                                            <p:strVal val="#ppt_x"/>
                                          </p:val>
                                        </p:tav>
                                        <p:tav tm="100000">
                                          <p:val>
                                            <p:strVal val="#ppt_x"/>
                                          </p:val>
                                        </p:tav>
                                      </p:tavLst>
                                    </p:anim>
                                    <p:anim calcmode="lin" valueType="num">
                                      <p:cBhvr additive="base">
                                        <p:cTn id="8" dur="500" fill="hold"/>
                                        <p:tgtEl>
                                          <p:spTgt spid="20275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202762"/>
                                        </p:tgtEl>
                                        <p:attrNameLst>
                                          <p:attrName>style.visibility</p:attrName>
                                        </p:attrNameLst>
                                      </p:cBhvr>
                                      <p:to>
                                        <p:strVal val="visible"/>
                                      </p:to>
                                    </p:set>
                                    <p:animEffect transition="in" filter="barn(inHorizontal)">
                                      <p:cBhvr>
                                        <p:cTn id="13" dur="500"/>
                                        <p:tgtEl>
                                          <p:spTgt spid="20276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02760"/>
                                        </p:tgtEl>
                                        <p:attrNameLst>
                                          <p:attrName>style.visibility</p:attrName>
                                        </p:attrNameLst>
                                      </p:cBhvr>
                                      <p:to>
                                        <p:strVal val="visible"/>
                                      </p:to>
                                    </p:set>
                                    <p:anim calcmode="lin" valueType="num">
                                      <p:cBhvr additive="base">
                                        <p:cTn id="18" dur="500" fill="hold"/>
                                        <p:tgtEl>
                                          <p:spTgt spid="202760"/>
                                        </p:tgtEl>
                                        <p:attrNameLst>
                                          <p:attrName>ppt_x</p:attrName>
                                        </p:attrNameLst>
                                      </p:cBhvr>
                                      <p:tavLst>
                                        <p:tav tm="0">
                                          <p:val>
                                            <p:strVal val="#ppt_x"/>
                                          </p:val>
                                        </p:tav>
                                        <p:tav tm="100000">
                                          <p:val>
                                            <p:strVal val="#ppt_x"/>
                                          </p:val>
                                        </p:tav>
                                      </p:tavLst>
                                    </p:anim>
                                    <p:anim calcmode="lin" valueType="num">
                                      <p:cBhvr additive="base">
                                        <p:cTn id="19" dur="500" fill="hold"/>
                                        <p:tgtEl>
                                          <p:spTgt spid="202760"/>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02761"/>
                                        </p:tgtEl>
                                        <p:attrNameLst>
                                          <p:attrName>style.visibility</p:attrName>
                                        </p:attrNameLst>
                                      </p:cBhvr>
                                      <p:to>
                                        <p:strVal val="visible"/>
                                      </p:to>
                                    </p:set>
                                    <p:anim calcmode="lin" valueType="num">
                                      <p:cBhvr additive="base">
                                        <p:cTn id="24" dur="500" fill="hold"/>
                                        <p:tgtEl>
                                          <p:spTgt spid="202761"/>
                                        </p:tgtEl>
                                        <p:attrNameLst>
                                          <p:attrName>ppt_x</p:attrName>
                                        </p:attrNameLst>
                                      </p:cBhvr>
                                      <p:tavLst>
                                        <p:tav tm="0">
                                          <p:val>
                                            <p:strVal val="#ppt_x"/>
                                          </p:val>
                                        </p:tav>
                                        <p:tav tm="100000">
                                          <p:val>
                                            <p:strVal val="#ppt_x"/>
                                          </p:val>
                                        </p:tav>
                                      </p:tavLst>
                                    </p:anim>
                                    <p:anim calcmode="lin" valueType="num">
                                      <p:cBhvr additive="base">
                                        <p:cTn id="25" dur="500" fill="hold"/>
                                        <p:tgtEl>
                                          <p:spTgt spid="2027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6" grpId="0" animBg="1"/>
      <p:bldP spid="202760" grpId="0" animBg="1"/>
      <p:bldP spid="202761" grpId="0" animBg="1"/>
      <p:bldP spid="20276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ext Box 2"/>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04804" name="AutoShape 4"/>
          <p:cNvSpPr>
            <a:spLocks noChangeArrowheads="1"/>
          </p:cNvSpPr>
          <p:nvPr/>
        </p:nvSpPr>
        <p:spPr bwMode="auto">
          <a:xfrm>
            <a:off x="1331913" y="477838"/>
            <a:ext cx="6119812" cy="863600"/>
          </a:xfrm>
          <a:prstGeom prst="roundRect">
            <a:avLst>
              <a:gd name="adj" fmla="val 16667"/>
            </a:avLst>
          </a:prstGeom>
          <a:solidFill>
            <a:srgbClr val="00FFCC"/>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4400" b="1"/>
              <a:t>1- التنشئة الإجتماعية </a:t>
            </a:r>
            <a:endParaRPr lang="en-US" sz="4400" b="1"/>
          </a:p>
        </p:txBody>
      </p:sp>
      <p:sp>
        <p:nvSpPr>
          <p:cNvPr id="204807" name="Text Box 7"/>
          <p:cNvSpPr txBox="1">
            <a:spLocks noChangeArrowheads="1"/>
          </p:cNvSpPr>
          <p:nvPr/>
        </p:nvSpPr>
        <p:spPr bwMode="auto">
          <a:xfrm>
            <a:off x="2700338" y="1841500"/>
            <a:ext cx="60483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3200" b="1" i="1" u="sng"/>
              <a:t>مفهوم التنشئة الإجتماعية هى : </a:t>
            </a:r>
            <a:endParaRPr lang="en-US" sz="3200" b="1" i="1" u="sng"/>
          </a:p>
        </p:txBody>
      </p:sp>
      <p:sp>
        <p:nvSpPr>
          <p:cNvPr id="204808" name="Text Box 8"/>
          <p:cNvSpPr txBox="1">
            <a:spLocks noChangeArrowheads="1"/>
          </p:cNvSpPr>
          <p:nvPr/>
        </p:nvSpPr>
        <p:spPr bwMode="auto">
          <a:xfrm>
            <a:off x="2197100" y="2849563"/>
            <a:ext cx="6911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ar-SA" sz="3200" b="1"/>
              <a:t>هى عملية تشكيل الفرد إجتماعيا .</a:t>
            </a:r>
            <a:endParaRPr lang="en-US" sz="3200" b="1"/>
          </a:p>
        </p:txBody>
      </p:sp>
      <p:sp>
        <p:nvSpPr>
          <p:cNvPr id="204809" name="Text Box 9"/>
          <p:cNvSpPr txBox="1">
            <a:spLocks noChangeArrowheads="1"/>
          </p:cNvSpPr>
          <p:nvPr/>
        </p:nvSpPr>
        <p:spPr bwMode="auto">
          <a:xfrm>
            <a:off x="0" y="3716338"/>
            <a:ext cx="91440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ar-SA" sz="2800" b="1"/>
              <a:t>هى عملية بناء الشخصية الإنسانية التى يتحول خلالها الفرد من كائن بيولوجى عند مولده إلى كائن  إجتماعى وتنقل غالبا من خلال هذه العملية ثقافة المجتمع ولغاته ومعتقداته وتقاليده وقيمه وقوانينه فيتحول الطفل من كائن عضوى إلى كائن انسانى أهم خصائصه هو طابعه الإجتماعى .</a:t>
            </a:r>
            <a:endParaRPr lang="en-US" sz="28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4804"/>
                                        </p:tgtEl>
                                        <p:attrNameLst>
                                          <p:attrName>style.visibility</p:attrName>
                                        </p:attrNameLst>
                                      </p:cBhvr>
                                      <p:to>
                                        <p:strVal val="visible"/>
                                      </p:to>
                                    </p:set>
                                    <p:anim calcmode="lin" valueType="num">
                                      <p:cBhvr additive="base">
                                        <p:cTn id="7" dur="500" fill="hold"/>
                                        <p:tgtEl>
                                          <p:spTgt spid="204804"/>
                                        </p:tgtEl>
                                        <p:attrNameLst>
                                          <p:attrName>ppt_x</p:attrName>
                                        </p:attrNameLst>
                                      </p:cBhvr>
                                      <p:tavLst>
                                        <p:tav tm="0">
                                          <p:val>
                                            <p:strVal val="#ppt_x"/>
                                          </p:val>
                                        </p:tav>
                                        <p:tav tm="100000">
                                          <p:val>
                                            <p:strVal val="#ppt_x"/>
                                          </p:val>
                                        </p:tav>
                                      </p:tavLst>
                                    </p:anim>
                                    <p:anim calcmode="lin" valueType="num">
                                      <p:cBhvr additive="base">
                                        <p:cTn id="8" dur="500" fill="hold"/>
                                        <p:tgtEl>
                                          <p:spTgt spid="20480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204807"/>
                                        </p:tgtEl>
                                        <p:attrNameLst>
                                          <p:attrName>style.visibility</p:attrName>
                                        </p:attrNameLst>
                                      </p:cBhvr>
                                      <p:to>
                                        <p:strVal val="visible"/>
                                      </p:to>
                                    </p:set>
                                    <p:animEffect transition="in" filter="barn(inHorizontal)">
                                      <p:cBhvr>
                                        <p:cTn id="13" dur="500"/>
                                        <p:tgtEl>
                                          <p:spTgt spid="20480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204808"/>
                                        </p:tgtEl>
                                        <p:attrNameLst>
                                          <p:attrName>style.visibility</p:attrName>
                                        </p:attrNameLst>
                                      </p:cBhvr>
                                      <p:to>
                                        <p:strVal val="visible"/>
                                      </p:to>
                                    </p:set>
                                    <p:animEffect transition="in" filter="barn(inHorizontal)">
                                      <p:cBhvr>
                                        <p:cTn id="18" dur="500"/>
                                        <p:tgtEl>
                                          <p:spTgt spid="20480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204809"/>
                                        </p:tgtEl>
                                        <p:attrNameLst>
                                          <p:attrName>style.visibility</p:attrName>
                                        </p:attrNameLst>
                                      </p:cBhvr>
                                      <p:to>
                                        <p:strVal val="visible"/>
                                      </p:to>
                                    </p:set>
                                    <p:animEffect transition="in" filter="barn(inHorizontal)">
                                      <p:cBhvr>
                                        <p:cTn id="23" dur="500"/>
                                        <p:tgtEl>
                                          <p:spTgt spid="2048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4" grpId="0" animBg="1"/>
      <p:bldP spid="204807" grpId="0"/>
      <p:bldP spid="204808" grpId="0"/>
      <p:bldP spid="20480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ext Box 2"/>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06851" name="AutoShape 3"/>
          <p:cNvSpPr>
            <a:spLocks noChangeArrowheads="1"/>
          </p:cNvSpPr>
          <p:nvPr/>
        </p:nvSpPr>
        <p:spPr bwMode="auto">
          <a:xfrm>
            <a:off x="1331913" y="261938"/>
            <a:ext cx="6119812" cy="863600"/>
          </a:xfrm>
          <a:prstGeom prst="roundRect">
            <a:avLst>
              <a:gd name="adj" fmla="val 16667"/>
            </a:avLst>
          </a:prstGeom>
          <a:solidFill>
            <a:srgbClr val="00FFCC"/>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1- التنشئة الإجتماعية </a:t>
            </a:r>
            <a:endParaRPr lang="en-US" sz="3600" b="1"/>
          </a:p>
        </p:txBody>
      </p:sp>
      <p:sp>
        <p:nvSpPr>
          <p:cNvPr id="206852" name="Text Box 4"/>
          <p:cNvSpPr txBox="1">
            <a:spLocks noChangeArrowheads="1"/>
          </p:cNvSpPr>
          <p:nvPr/>
        </p:nvSpPr>
        <p:spPr bwMode="auto">
          <a:xfrm>
            <a:off x="2771775" y="1387475"/>
            <a:ext cx="5761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400" b="1"/>
              <a:t>خطوات التنشئة الإجتماعية عن طريق : </a:t>
            </a:r>
            <a:endParaRPr lang="en-US" sz="2400" b="1"/>
          </a:p>
        </p:txBody>
      </p:sp>
      <p:sp>
        <p:nvSpPr>
          <p:cNvPr id="206855" name="Oval 7"/>
          <p:cNvSpPr>
            <a:spLocks noChangeArrowheads="1"/>
          </p:cNvSpPr>
          <p:nvPr/>
        </p:nvSpPr>
        <p:spPr bwMode="auto">
          <a:xfrm>
            <a:off x="3276600" y="3068638"/>
            <a:ext cx="2016125" cy="1511300"/>
          </a:xfrm>
          <a:prstGeom prst="ellipse">
            <a:avLst/>
          </a:prstGeom>
          <a:solidFill>
            <a:srgbClr val="00FFCC"/>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2800" b="1">
                <a:solidFill>
                  <a:schemeClr val="accent2"/>
                </a:solidFill>
              </a:rPr>
              <a:t>خطوات </a:t>
            </a:r>
          </a:p>
          <a:p>
            <a:pPr algn="ctr"/>
            <a:r>
              <a:rPr lang="ar-SA" sz="2800" b="1">
                <a:solidFill>
                  <a:schemeClr val="accent2"/>
                </a:solidFill>
              </a:rPr>
              <a:t>التنشئة </a:t>
            </a:r>
          </a:p>
          <a:p>
            <a:pPr algn="ctr"/>
            <a:r>
              <a:rPr lang="ar-SA" sz="2800" b="1">
                <a:solidFill>
                  <a:schemeClr val="accent2"/>
                </a:solidFill>
              </a:rPr>
              <a:t>الإجتماعية</a:t>
            </a:r>
            <a:endParaRPr lang="en-US" sz="2800" b="1">
              <a:solidFill>
                <a:schemeClr val="accent2"/>
              </a:solidFill>
            </a:endParaRPr>
          </a:p>
        </p:txBody>
      </p:sp>
      <p:sp>
        <p:nvSpPr>
          <p:cNvPr id="206856" name="AutoShape 8" descr="White marble"/>
          <p:cNvSpPr>
            <a:spLocks noChangeArrowheads="1"/>
          </p:cNvSpPr>
          <p:nvPr/>
        </p:nvSpPr>
        <p:spPr bwMode="auto">
          <a:xfrm>
            <a:off x="6156325" y="2060575"/>
            <a:ext cx="2519363" cy="720725"/>
          </a:xfrm>
          <a:prstGeom prst="roundRect">
            <a:avLst>
              <a:gd name="adj" fmla="val 16667"/>
            </a:avLst>
          </a:prstGeom>
          <a:blipFill dpi="0" rotWithShape="1">
            <a:blip r:embed="rId3"/>
            <a:srcRect/>
            <a:tile tx="0" ty="0" sx="100000" sy="100000" flip="none" algn="tl"/>
          </a:blipFill>
          <a:ln w="9525">
            <a:round/>
            <a:headEnd/>
            <a:tailEnd/>
          </a:ln>
          <a:effectLst/>
          <a:scene3d>
            <a:camera prst="legacyPerspectiveTopRight"/>
            <a:lightRig rig="legacyFlat3" dir="b"/>
          </a:scene3d>
          <a:sp3d extrusionH="8874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4000" b="1">
                <a:solidFill>
                  <a:schemeClr val="accent2"/>
                </a:solidFill>
              </a:rPr>
              <a:t>التعليم</a:t>
            </a:r>
            <a:r>
              <a:rPr lang="ar-SA" sz="4000" b="1"/>
              <a:t> </a:t>
            </a:r>
            <a:endParaRPr lang="en-US" sz="4000" b="1"/>
          </a:p>
        </p:txBody>
      </p:sp>
      <p:sp>
        <p:nvSpPr>
          <p:cNvPr id="206857" name="AutoShape 9"/>
          <p:cNvSpPr>
            <a:spLocks noChangeArrowheads="1"/>
          </p:cNvSpPr>
          <p:nvPr/>
        </p:nvSpPr>
        <p:spPr bwMode="auto">
          <a:xfrm>
            <a:off x="6156325" y="4868863"/>
            <a:ext cx="2519363" cy="720725"/>
          </a:xfrm>
          <a:prstGeom prst="roundRect">
            <a:avLst>
              <a:gd name="adj" fmla="val 16667"/>
            </a:avLst>
          </a:prstGeom>
          <a:solidFill>
            <a:srgbClr val="FF66FF"/>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FF66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4000" b="1"/>
              <a:t>الترغيب  </a:t>
            </a:r>
            <a:endParaRPr lang="en-US" sz="4000" b="1"/>
          </a:p>
        </p:txBody>
      </p:sp>
      <p:sp>
        <p:nvSpPr>
          <p:cNvPr id="206858" name="AutoShape 10" descr="40%"/>
          <p:cNvSpPr>
            <a:spLocks noChangeArrowheads="1"/>
          </p:cNvSpPr>
          <p:nvPr/>
        </p:nvSpPr>
        <p:spPr bwMode="auto">
          <a:xfrm>
            <a:off x="179388" y="2133600"/>
            <a:ext cx="2519362" cy="720725"/>
          </a:xfrm>
          <a:prstGeom prst="roundRect">
            <a:avLst>
              <a:gd name="adj" fmla="val 16667"/>
            </a:avLst>
          </a:prstGeom>
          <a:pattFill prst="pct40">
            <a:fgClr>
              <a:schemeClr val="accent1"/>
            </a:fgClr>
            <a:bgClr>
              <a:schemeClr val="bg1"/>
            </a:bgClr>
          </a:pattFill>
          <a:ln w="9525">
            <a:round/>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4000" b="1"/>
              <a:t>التحذير </a:t>
            </a:r>
            <a:endParaRPr lang="en-US" sz="4000" b="1"/>
          </a:p>
        </p:txBody>
      </p:sp>
      <p:sp>
        <p:nvSpPr>
          <p:cNvPr id="206859" name="AutoShape 11"/>
          <p:cNvSpPr>
            <a:spLocks noChangeArrowheads="1"/>
          </p:cNvSpPr>
          <p:nvPr/>
        </p:nvSpPr>
        <p:spPr bwMode="auto">
          <a:xfrm>
            <a:off x="107950" y="4795838"/>
            <a:ext cx="2519363" cy="720725"/>
          </a:xfrm>
          <a:prstGeom prst="roundRect">
            <a:avLst>
              <a:gd name="adj" fmla="val 16667"/>
            </a:avLst>
          </a:prstGeom>
          <a:solidFill>
            <a:srgbClr val="003300"/>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33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4000" b="1"/>
              <a:t>العقاب </a:t>
            </a:r>
            <a:endParaRPr lang="en-US" sz="4000" b="1"/>
          </a:p>
        </p:txBody>
      </p:sp>
      <p:sp>
        <p:nvSpPr>
          <p:cNvPr id="206860" name="Line 12"/>
          <p:cNvSpPr>
            <a:spLocks noChangeShapeType="1"/>
          </p:cNvSpPr>
          <p:nvPr/>
        </p:nvSpPr>
        <p:spPr bwMode="auto">
          <a:xfrm flipH="1">
            <a:off x="5148263" y="2781300"/>
            <a:ext cx="1008062" cy="582613"/>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EG"/>
          </a:p>
        </p:txBody>
      </p:sp>
      <p:sp>
        <p:nvSpPr>
          <p:cNvPr id="206861" name="Line 13"/>
          <p:cNvSpPr>
            <a:spLocks noChangeShapeType="1"/>
          </p:cNvSpPr>
          <p:nvPr/>
        </p:nvSpPr>
        <p:spPr bwMode="auto">
          <a:xfrm>
            <a:off x="2700338" y="2781300"/>
            <a:ext cx="863600" cy="500063"/>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EG"/>
          </a:p>
        </p:txBody>
      </p:sp>
      <p:sp>
        <p:nvSpPr>
          <p:cNvPr id="206862" name="Line 14"/>
          <p:cNvSpPr>
            <a:spLocks noChangeShapeType="1"/>
          </p:cNvSpPr>
          <p:nvPr/>
        </p:nvSpPr>
        <p:spPr bwMode="auto">
          <a:xfrm flipH="1">
            <a:off x="2627313" y="4292600"/>
            <a:ext cx="792162" cy="50641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EG"/>
          </a:p>
        </p:txBody>
      </p:sp>
      <p:sp>
        <p:nvSpPr>
          <p:cNvPr id="206863" name="Line 15"/>
          <p:cNvSpPr>
            <a:spLocks noChangeShapeType="1"/>
          </p:cNvSpPr>
          <p:nvPr/>
        </p:nvSpPr>
        <p:spPr bwMode="auto">
          <a:xfrm>
            <a:off x="5148263" y="4292600"/>
            <a:ext cx="1008062" cy="5762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EG"/>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6851"/>
                                        </p:tgtEl>
                                        <p:attrNameLst>
                                          <p:attrName>style.visibility</p:attrName>
                                        </p:attrNameLst>
                                      </p:cBhvr>
                                      <p:to>
                                        <p:strVal val="visible"/>
                                      </p:to>
                                    </p:set>
                                    <p:anim calcmode="lin" valueType="num">
                                      <p:cBhvr additive="base">
                                        <p:cTn id="7" dur="500" fill="hold"/>
                                        <p:tgtEl>
                                          <p:spTgt spid="206851"/>
                                        </p:tgtEl>
                                        <p:attrNameLst>
                                          <p:attrName>ppt_x</p:attrName>
                                        </p:attrNameLst>
                                      </p:cBhvr>
                                      <p:tavLst>
                                        <p:tav tm="0">
                                          <p:val>
                                            <p:strVal val="1+#ppt_w/2"/>
                                          </p:val>
                                        </p:tav>
                                        <p:tav tm="100000">
                                          <p:val>
                                            <p:strVal val="#ppt_x"/>
                                          </p:val>
                                        </p:tav>
                                      </p:tavLst>
                                    </p:anim>
                                    <p:anim calcmode="lin" valueType="num">
                                      <p:cBhvr additive="base">
                                        <p:cTn id="8" dur="500" fill="hold"/>
                                        <p:tgtEl>
                                          <p:spTgt spid="20685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206852"/>
                                        </p:tgtEl>
                                        <p:attrNameLst>
                                          <p:attrName>style.visibility</p:attrName>
                                        </p:attrNameLst>
                                      </p:cBhvr>
                                      <p:to>
                                        <p:strVal val="visible"/>
                                      </p:to>
                                    </p:set>
                                    <p:animEffect transition="in" filter="barn(inHorizontal)">
                                      <p:cBhvr>
                                        <p:cTn id="13" dur="500"/>
                                        <p:tgtEl>
                                          <p:spTgt spid="20685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206855"/>
                                        </p:tgtEl>
                                        <p:attrNameLst>
                                          <p:attrName>style.visibility</p:attrName>
                                        </p:attrNameLst>
                                      </p:cBhvr>
                                      <p:to>
                                        <p:strVal val="visible"/>
                                      </p:to>
                                    </p:set>
                                    <p:animEffect transition="in" filter="circle(in)">
                                      <p:cBhvr>
                                        <p:cTn id="18" dur="1000"/>
                                        <p:tgtEl>
                                          <p:spTgt spid="20685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2" fill="hold" grpId="0" nodeType="clickEffect">
                                  <p:stCondLst>
                                    <p:cond delay="0"/>
                                  </p:stCondLst>
                                  <p:childTnLst>
                                    <p:set>
                                      <p:cBhvr>
                                        <p:cTn id="22" dur="1" fill="hold">
                                          <p:stCondLst>
                                            <p:cond delay="0"/>
                                          </p:stCondLst>
                                        </p:cTn>
                                        <p:tgtEl>
                                          <p:spTgt spid="206860"/>
                                        </p:tgtEl>
                                        <p:attrNameLst>
                                          <p:attrName>style.visibility</p:attrName>
                                        </p:attrNameLst>
                                      </p:cBhvr>
                                      <p:to>
                                        <p:strVal val="visible"/>
                                      </p:to>
                                    </p:set>
                                    <p:anim calcmode="lin" valueType="num">
                                      <p:cBhvr additive="base">
                                        <p:cTn id="23" dur="500" fill="hold"/>
                                        <p:tgtEl>
                                          <p:spTgt spid="206860"/>
                                        </p:tgtEl>
                                        <p:attrNameLst>
                                          <p:attrName>ppt_x</p:attrName>
                                        </p:attrNameLst>
                                      </p:cBhvr>
                                      <p:tavLst>
                                        <p:tav tm="0">
                                          <p:val>
                                            <p:strVal val="0-#ppt_w/2"/>
                                          </p:val>
                                        </p:tav>
                                        <p:tav tm="100000">
                                          <p:val>
                                            <p:strVal val="#ppt_x"/>
                                          </p:val>
                                        </p:tav>
                                      </p:tavLst>
                                    </p:anim>
                                    <p:anim calcmode="lin" valueType="num">
                                      <p:cBhvr additive="base">
                                        <p:cTn id="24" dur="500" fill="hold"/>
                                        <p:tgtEl>
                                          <p:spTgt spid="206860"/>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206856"/>
                                        </p:tgtEl>
                                        <p:attrNameLst>
                                          <p:attrName>style.visibility</p:attrName>
                                        </p:attrNameLst>
                                      </p:cBhvr>
                                      <p:to>
                                        <p:strVal val="visible"/>
                                      </p:to>
                                    </p:set>
                                    <p:anim calcmode="lin" valueType="num">
                                      <p:cBhvr additive="base">
                                        <p:cTn id="29" dur="500" fill="hold"/>
                                        <p:tgtEl>
                                          <p:spTgt spid="206856"/>
                                        </p:tgtEl>
                                        <p:attrNameLst>
                                          <p:attrName>ppt_x</p:attrName>
                                        </p:attrNameLst>
                                      </p:cBhvr>
                                      <p:tavLst>
                                        <p:tav tm="0">
                                          <p:val>
                                            <p:strVal val="1+#ppt_w/2"/>
                                          </p:val>
                                        </p:tav>
                                        <p:tav tm="100000">
                                          <p:val>
                                            <p:strVal val="#ppt_x"/>
                                          </p:val>
                                        </p:tav>
                                      </p:tavLst>
                                    </p:anim>
                                    <p:anim calcmode="lin" valueType="num">
                                      <p:cBhvr additive="base">
                                        <p:cTn id="30" dur="500" fill="hold"/>
                                        <p:tgtEl>
                                          <p:spTgt spid="206856"/>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9" fill="hold" grpId="0" nodeType="clickEffect">
                                  <p:stCondLst>
                                    <p:cond delay="0"/>
                                  </p:stCondLst>
                                  <p:childTnLst>
                                    <p:set>
                                      <p:cBhvr>
                                        <p:cTn id="34" dur="1" fill="hold">
                                          <p:stCondLst>
                                            <p:cond delay="0"/>
                                          </p:stCondLst>
                                        </p:cTn>
                                        <p:tgtEl>
                                          <p:spTgt spid="206863"/>
                                        </p:tgtEl>
                                        <p:attrNameLst>
                                          <p:attrName>style.visibility</p:attrName>
                                        </p:attrNameLst>
                                      </p:cBhvr>
                                      <p:to>
                                        <p:strVal val="visible"/>
                                      </p:to>
                                    </p:set>
                                    <p:anim calcmode="lin" valueType="num">
                                      <p:cBhvr additive="base">
                                        <p:cTn id="35" dur="500" fill="hold"/>
                                        <p:tgtEl>
                                          <p:spTgt spid="206863"/>
                                        </p:tgtEl>
                                        <p:attrNameLst>
                                          <p:attrName>ppt_x</p:attrName>
                                        </p:attrNameLst>
                                      </p:cBhvr>
                                      <p:tavLst>
                                        <p:tav tm="0">
                                          <p:val>
                                            <p:strVal val="0-#ppt_w/2"/>
                                          </p:val>
                                        </p:tav>
                                        <p:tav tm="100000">
                                          <p:val>
                                            <p:strVal val="#ppt_x"/>
                                          </p:val>
                                        </p:tav>
                                      </p:tavLst>
                                    </p:anim>
                                    <p:anim calcmode="lin" valueType="num">
                                      <p:cBhvr additive="base">
                                        <p:cTn id="36" dur="500" fill="hold"/>
                                        <p:tgtEl>
                                          <p:spTgt spid="206863"/>
                                        </p:tgtEl>
                                        <p:attrNameLst>
                                          <p:attrName>ppt_y</p:attrName>
                                        </p:attrNameLst>
                                      </p:cBhvr>
                                      <p:tavLst>
                                        <p:tav tm="0">
                                          <p:val>
                                            <p:strVal val="0-#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6" fill="hold" grpId="0" nodeType="clickEffect">
                                  <p:stCondLst>
                                    <p:cond delay="0"/>
                                  </p:stCondLst>
                                  <p:childTnLst>
                                    <p:set>
                                      <p:cBhvr>
                                        <p:cTn id="40" dur="1" fill="hold">
                                          <p:stCondLst>
                                            <p:cond delay="0"/>
                                          </p:stCondLst>
                                        </p:cTn>
                                        <p:tgtEl>
                                          <p:spTgt spid="206857"/>
                                        </p:tgtEl>
                                        <p:attrNameLst>
                                          <p:attrName>style.visibility</p:attrName>
                                        </p:attrNameLst>
                                      </p:cBhvr>
                                      <p:to>
                                        <p:strVal val="visible"/>
                                      </p:to>
                                    </p:set>
                                    <p:anim calcmode="lin" valueType="num">
                                      <p:cBhvr additive="base">
                                        <p:cTn id="41" dur="500" fill="hold"/>
                                        <p:tgtEl>
                                          <p:spTgt spid="206857"/>
                                        </p:tgtEl>
                                        <p:attrNameLst>
                                          <p:attrName>ppt_x</p:attrName>
                                        </p:attrNameLst>
                                      </p:cBhvr>
                                      <p:tavLst>
                                        <p:tav tm="0">
                                          <p:val>
                                            <p:strVal val="1+#ppt_w/2"/>
                                          </p:val>
                                        </p:tav>
                                        <p:tav tm="100000">
                                          <p:val>
                                            <p:strVal val="#ppt_x"/>
                                          </p:val>
                                        </p:tav>
                                      </p:tavLst>
                                    </p:anim>
                                    <p:anim calcmode="lin" valueType="num">
                                      <p:cBhvr additive="base">
                                        <p:cTn id="42" dur="500" fill="hold"/>
                                        <p:tgtEl>
                                          <p:spTgt spid="206857"/>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6" fill="hold" grpId="0" nodeType="clickEffect">
                                  <p:stCondLst>
                                    <p:cond delay="0"/>
                                  </p:stCondLst>
                                  <p:childTnLst>
                                    <p:set>
                                      <p:cBhvr>
                                        <p:cTn id="46" dur="1" fill="hold">
                                          <p:stCondLst>
                                            <p:cond delay="0"/>
                                          </p:stCondLst>
                                        </p:cTn>
                                        <p:tgtEl>
                                          <p:spTgt spid="206861"/>
                                        </p:tgtEl>
                                        <p:attrNameLst>
                                          <p:attrName>style.visibility</p:attrName>
                                        </p:attrNameLst>
                                      </p:cBhvr>
                                      <p:to>
                                        <p:strVal val="visible"/>
                                      </p:to>
                                    </p:set>
                                    <p:anim calcmode="lin" valueType="num">
                                      <p:cBhvr additive="base">
                                        <p:cTn id="47" dur="500" fill="hold"/>
                                        <p:tgtEl>
                                          <p:spTgt spid="206861"/>
                                        </p:tgtEl>
                                        <p:attrNameLst>
                                          <p:attrName>ppt_x</p:attrName>
                                        </p:attrNameLst>
                                      </p:cBhvr>
                                      <p:tavLst>
                                        <p:tav tm="0">
                                          <p:val>
                                            <p:strVal val="1+#ppt_w/2"/>
                                          </p:val>
                                        </p:tav>
                                        <p:tav tm="100000">
                                          <p:val>
                                            <p:strVal val="#ppt_x"/>
                                          </p:val>
                                        </p:tav>
                                      </p:tavLst>
                                    </p:anim>
                                    <p:anim calcmode="lin" valueType="num">
                                      <p:cBhvr additive="base">
                                        <p:cTn id="48" dur="500" fill="hold"/>
                                        <p:tgtEl>
                                          <p:spTgt spid="206861"/>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206858"/>
                                        </p:tgtEl>
                                        <p:attrNameLst>
                                          <p:attrName>style.visibility</p:attrName>
                                        </p:attrNameLst>
                                      </p:cBhvr>
                                      <p:to>
                                        <p:strVal val="visible"/>
                                      </p:to>
                                    </p:set>
                                    <p:anim calcmode="lin" valueType="num">
                                      <p:cBhvr additive="base">
                                        <p:cTn id="53" dur="500" fill="hold"/>
                                        <p:tgtEl>
                                          <p:spTgt spid="206858"/>
                                        </p:tgtEl>
                                        <p:attrNameLst>
                                          <p:attrName>ppt_x</p:attrName>
                                        </p:attrNameLst>
                                      </p:cBhvr>
                                      <p:tavLst>
                                        <p:tav tm="0">
                                          <p:val>
                                            <p:strVal val="0-#ppt_w/2"/>
                                          </p:val>
                                        </p:tav>
                                        <p:tav tm="100000">
                                          <p:val>
                                            <p:strVal val="#ppt_x"/>
                                          </p:val>
                                        </p:tav>
                                      </p:tavLst>
                                    </p:anim>
                                    <p:anim calcmode="lin" valueType="num">
                                      <p:cBhvr additive="base">
                                        <p:cTn id="54" dur="500" fill="hold"/>
                                        <p:tgtEl>
                                          <p:spTgt spid="206858"/>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3" fill="hold" grpId="0" nodeType="clickEffect">
                                  <p:stCondLst>
                                    <p:cond delay="0"/>
                                  </p:stCondLst>
                                  <p:childTnLst>
                                    <p:set>
                                      <p:cBhvr>
                                        <p:cTn id="58" dur="1" fill="hold">
                                          <p:stCondLst>
                                            <p:cond delay="0"/>
                                          </p:stCondLst>
                                        </p:cTn>
                                        <p:tgtEl>
                                          <p:spTgt spid="206862"/>
                                        </p:tgtEl>
                                        <p:attrNameLst>
                                          <p:attrName>style.visibility</p:attrName>
                                        </p:attrNameLst>
                                      </p:cBhvr>
                                      <p:to>
                                        <p:strVal val="visible"/>
                                      </p:to>
                                    </p:set>
                                    <p:anim calcmode="lin" valueType="num">
                                      <p:cBhvr additive="base">
                                        <p:cTn id="59" dur="500" fill="hold"/>
                                        <p:tgtEl>
                                          <p:spTgt spid="206862"/>
                                        </p:tgtEl>
                                        <p:attrNameLst>
                                          <p:attrName>ppt_x</p:attrName>
                                        </p:attrNameLst>
                                      </p:cBhvr>
                                      <p:tavLst>
                                        <p:tav tm="0">
                                          <p:val>
                                            <p:strVal val="1+#ppt_w/2"/>
                                          </p:val>
                                        </p:tav>
                                        <p:tav tm="100000">
                                          <p:val>
                                            <p:strVal val="#ppt_x"/>
                                          </p:val>
                                        </p:tav>
                                      </p:tavLst>
                                    </p:anim>
                                    <p:anim calcmode="lin" valueType="num">
                                      <p:cBhvr additive="base">
                                        <p:cTn id="60" dur="500" fill="hold"/>
                                        <p:tgtEl>
                                          <p:spTgt spid="206862"/>
                                        </p:tgtEl>
                                        <p:attrNameLst>
                                          <p:attrName>ppt_y</p:attrName>
                                        </p:attrNameLst>
                                      </p:cBhvr>
                                      <p:tavLst>
                                        <p:tav tm="0">
                                          <p:val>
                                            <p:strVal val="0-#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12" fill="hold" grpId="0" nodeType="clickEffect">
                                  <p:stCondLst>
                                    <p:cond delay="0"/>
                                  </p:stCondLst>
                                  <p:childTnLst>
                                    <p:set>
                                      <p:cBhvr>
                                        <p:cTn id="64" dur="1" fill="hold">
                                          <p:stCondLst>
                                            <p:cond delay="0"/>
                                          </p:stCondLst>
                                        </p:cTn>
                                        <p:tgtEl>
                                          <p:spTgt spid="206859"/>
                                        </p:tgtEl>
                                        <p:attrNameLst>
                                          <p:attrName>style.visibility</p:attrName>
                                        </p:attrNameLst>
                                      </p:cBhvr>
                                      <p:to>
                                        <p:strVal val="visible"/>
                                      </p:to>
                                    </p:set>
                                    <p:anim calcmode="lin" valueType="num">
                                      <p:cBhvr additive="base">
                                        <p:cTn id="65" dur="500" fill="hold"/>
                                        <p:tgtEl>
                                          <p:spTgt spid="206859"/>
                                        </p:tgtEl>
                                        <p:attrNameLst>
                                          <p:attrName>ppt_x</p:attrName>
                                        </p:attrNameLst>
                                      </p:cBhvr>
                                      <p:tavLst>
                                        <p:tav tm="0">
                                          <p:val>
                                            <p:strVal val="0-#ppt_w/2"/>
                                          </p:val>
                                        </p:tav>
                                        <p:tav tm="100000">
                                          <p:val>
                                            <p:strVal val="#ppt_x"/>
                                          </p:val>
                                        </p:tav>
                                      </p:tavLst>
                                    </p:anim>
                                    <p:anim calcmode="lin" valueType="num">
                                      <p:cBhvr additive="base">
                                        <p:cTn id="66" dur="500" fill="hold"/>
                                        <p:tgtEl>
                                          <p:spTgt spid="2068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animBg="1"/>
      <p:bldP spid="206852" grpId="0"/>
      <p:bldP spid="206855" grpId="0" animBg="1"/>
      <p:bldP spid="206856" grpId="0" animBg="1"/>
      <p:bldP spid="206857" grpId="0" animBg="1"/>
      <p:bldP spid="206858" grpId="0" animBg="1"/>
      <p:bldP spid="206859" grpId="0" animBg="1"/>
      <p:bldP spid="206860" grpId="0" animBg="1"/>
      <p:bldP spid="206861" grpId="0" animBg="1"/>
      <p:bldP spid="206862" grpId="0" animBg="1"/>
      <p:bldP spid="20686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Text Box 2"/>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08899" name="AutoShape 3"/>
          <p:cNvSpPr>
            <a:spLocks noChangeArrowheads="1"/>
          </p:cNvSpPr>
          <p:nvPr/>
        </p:nvSpPr>
        <p:spPr bwMode="auto">
          <a:xfrm>
            <a:off x="1331913" y="261938"/>
            <a:ext cx="6119812" cy="863600"/>
          </a:xfrm>
          <a:prstGeom prst="roundRect">
            <a:avLst>
              <a:gd name="adj" fmla="val 16667"/>
            </a:avLst>
          </a:prstGeom>
          <a:solidFill>
            <a:srgbClr val="00FFCC"/>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1- التنشئة الإجتماعية </a:t>
            </a:r>
            <a:endParaRPr lang="en-US" sz="3600" b="1"/>
          </a:p>
        </p:txBody>
      </p:sp>
      <p:sp>
        <p:nvSpPr>
          <p:cNvPr id="208900" name="Text Box 4"/>
          <p:cNvSpPr txBox="1">
            <a:spLocks noChangeArrowheads="1"/>
          </p:cNvSpPr>
          <p:nvPr/>
        </p:nvSpPr>
        <p:spPr bwMode="auto">
          <a:xfrm>
            <a:off x="2987675" y="1196975"/>
            <a:ext cx="57610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3200" b="1"/>
              <a:t>طرق التنشئة الإجتماعية : </a:t>
            </a:r>
            <a:endParaRPr lang="en-US" sz="3200" b="1"/>
          </a:p>
        </p:txBody>
      </p:sp>
      <p:sp>
        <p:nvSpPr>
          <p:cNvPr id="208901" name="Oval 5"/>
          <p:cNvSpPr>
            <a:spLocks noChangeArrowheads="1"/>
          </p:cNvSpPr>
          <p:nvPr/>
        </p:nvSpPr>
        <p:spPr bwMode="auto">
          <a:xfrm>
            <a:off x="3276600" y="3068638"/>
            <a:ext cx="2016125" cy="1511300"/>
          </a:xfrm>
          <a:prstGeom prst="ellipse">
            <a:avLst/>
          </a:prstGeom>
          <a:solidFill>
            <a:srgbClr val="00FFCC"/>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2800" b="1">
                <a:solidFill>
                  <a:schemeClr val="accent2"/>
                </a:solidFill>
              </a:rPr>
              <a:t>طرق  </a:t>
            </a:r>
          </a:p>
          <a:p>
            <a:pPr algn="ctr"/>
            <a:r>
              <a:rPr lang="ar-SA" sz="2800" b="1">
                <a:solidFill>
                  <a:schemeClr val="accent2"/>
                </a:solidFill>
              </a:rPr>
              <a:t>التنشئة </a:t>
            </a:r>
          </a:p>
          <a:p>
            <a:pPr algn="ctr"/>
            <a:r>
              <a:rPr lang="ar-SA" sz="2800" b="1">
                <a:solidFill>
                  <a:schemeClr val="accent2"/>
                </a:solidFill>
              </a:rPr>
              <a:t>الإجتماعية</a:t>
            </a:r>
            <a:endParaRPr lang="en-US" sz="2800" b="1">
              <a:solidFill>
                <a:schemeClr val="accent2"/>
              </a:solidFill>
            </a:endParaRPr>
          </a:p>
        </p:txBody>
      </p:sp>
      <p:sp>
        <p:nvSpPr>
          <p:cNvPr id="208902" name="AutoShape 6" descr="White marble"/>
          <p:cNvSpPr>
            <a:spLocks noChangeArrowheads="1"/>
          </p:cNvSpPr>
          <p:nvPr/>
        </p:nvSpPr>
        <p:spPr bwMode="auto">
          <a:xfrm>
            <a:off x="6156325" y="2060575"/>
            <a:ext cx="2519363" cy="720725"/>
          </a:xfrm>
          <a:prstGeom prst="roundRect">
            <a:avLst>
              <a:gd name="adj" fmla="val 16667"/>
            </a:avLst>
          </a:prstGeom>
          <a:blipFill dpi="0" rotWithShape="1">
            <a:blip r:embed="rId3"/>
            <a:srcRect/>
            <a:tile tx="0" ty="0" sx="100000" sy="100000" flip="none" algn="tl"/>
          </a:blipFill>
          <a:ln w="9525">
            <a:round/>
            <a:headEnd/>
            <a:tailEnd/>
          </a:ln>
          <a:effectLst/>
          <a:scene3d>
            <a:camera prst="legacyPerspectiveTopRight"/>
            <a:lightRig rig="legacyFlat3" dir="b"/>
          </a:scene3d>
          <a:sp3d extrusionH="8874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solidFill>
                  <a:schemeClr val="accent2"/>
                </a:solidFill>
              </a:rPr>
              <a:t>الطرق المباشرة </a:t>
            </a:r>
            <a:endParaRPr lang="en-US" sz="3200" b="1"/>
          </a:p>
        </p:txBody>
      </p:sp>
      <p:sp>
        <p:nvSpPr>
          <p:cNvPr id="208904" name="AutoShape 8" descr="40%"/>
          <p:cNvSpPr>
            <a:spLocks noChangeArrowheads="1"/>
          </p:cNvSpPr>
          <p:nvPr/>
        </p:nvSpPr>
        <p:spPr bwMode="auto">
          <a:xfrm>
            <a:off x="179388" y="2133600"/>
            <a:ext cx="2519362" cy="720725"/>
          </a:xfrm>
          <a:prstGeom prst="roundRect">
            <a:avLst>
              <a:gd name="adj" fmla="val 16667"/>
            </a:avLst>
          </a:prstGeom>
          <a:pattFill prst="pct40">
            <a:fgClr>
              <a:schemeClr val="accent1"/>
            </a:fgClr>
            <a:bgClr>
              <a:schemeClr val="bg1"/>
            </a:bgClr>
          </a:pattFill>
          <a:ln w="9525">
            <a:round/>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2800" b="1"/>
              <a:t>الطرق غير المباشرة  </a:t>
            </a:r>
            <a:endParaRPr lang="en-US" sz="2800" b="1"/>
          </a:p>
        </p:txBody>
      </p:sp>
      <p:sp>
        <p:nvSpPr>
          <p:cNvPr id="208906" name="Line 10"/>
          <p:cNvSpPr>
            <a:spLocks noChangeShapeType="1"/>
          </p:cNvSpPr>
          <p:nvPr/>
        </p:nvSpPr>
        <p:spPr bwMode="auto">
          <a:xfrm flipH="1">
            <a:off x="5148263" y="2781300"/>
            <a:ext cx="1008062" cy="582613"/>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EG"/>
          </a:p>
        </p:txBody>
      </p:sp>
      <p:sp>
        <p:nvSpPr>
          <p:cNvPr id="208907" name="Line 11"/>
          <p:cNvSpPr>
            <a:spLocks noChangeShapeType="1"/>
          </p:cNvSpPr>
          <p:nvPr/>
        </p:nvSpPr>
        <p:spPr bwMode="auto">
          <a:xfrm>
            <a:off x="2700338" y="2781300"/>
            <a:ext cx="863600" cy="500063"/>
          </a:xfrm>
          <a:prstGeom prst="line">
            <a:avLst/>
          </a:prstGeom>
          <a:noFill/>
          <a:ln w="571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EG"/>
          </a:p>
        </p:txBody>
      </p:sp>
      <p:sp>
        <p:nvSpPr>
          <p:cNvPr id="208910" name="Text Box 14"/>
          <p:cNvSpPr txBox="1">
            <a:spLocks noChangeArrowheads="1"/>
          </p:cNvSpPr>
          <p:nvPr/>
        </p:nvSpPr>
        <p:spPr bwMode="auto">
          <a:xfrm>
            <a:off x="5724525" y="3141663"/>
            <a:ext cx="2987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400" b="1"/>
              <a:t>العائلة والمدرسة والمؤسسات التعليميثة والثقافية المختلفة .</a:t>
            </a:r>
            <a:endParaRPr lang="en-US" sz="2400" b="1"/>
          </a:p>
        </p:txBody>
      </p:sp>
      <p:sp>
        <p:nvSpPr>
          <p:cNvPr id="208911" name="Text Box 15"/>
          <p:cNvSpPr txBox="1">
            <a:spLocks noChangeArrowheads="1"/>
          </p:cNvSpPr>
          <p:nvPr/>
        </p:nvSpPr>
        <p:spPr bwMode="auto">
          <a:xfrm>
            <a:off x="179388" y="3213100"/>
            <a:ext cx="23749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000" b="1"/>
              <a:t>االأصدقاء والجماعات المختلفة ......الخ .</a:t>
            </a:r>
            <a:endParaRPr lang="en-US" sz="20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8899"/>
                                        </p:tgtEl>
                                        <p:attrNameLst>
                                          <p:attrName>style.visibility</p:attrName>
                                        </p:attrNameLst>
                                      </p:cBhvr>
                                      <p:to>
                                        <p:strVal val="visible"/>
                                      </p:to>
                                    </p:set>
                                    <p:animEffect transition="in" filter="circle(in)">
                                      <p:cBhvr>
                                        <p:cTn id="7" dur="1000"/>
                                        <p:tgtEl>
                                          <p:spTgt spid="2088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08900"/>
                                        </p:tgtEl>
                                        <p:attrNameLst>
                                          <p:attrName>style.visibility</p:attrName>
                                        </p:attrNameLst>
                                      </p:cBhvr>
                                      <p:to>
                                        <p:strVal val="visible"/>
                                      </p:to>
                                    </p:set>
                                    <p:animEffect transition="in" filter="barn(inHorizontal)">
                                      <p:cBhvr>
                                        <p:cTn id="12" dur="500"/>
                                        <p:tgtEl>
                                          <p:spTgt spid="2089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8901"/>
                                        </p:tgtEl>
                                        <p:attrNameLst>
                                          <p:attrName>style.visibility</p:attrName>
                                        </p:attrNameLst>
                                      </p:cBhvr>
                                      <p:to>
                                        <p:strVal val="visible"/>
                                      </p:to>
                                    </p:set>
                                    <p:animEffect transition="in" filter="circle(in)">
                                      <p:cBhvr>
                                        <p:cTn id="17" dur="1000"/>
                                        <p:tgtEl>
                                          <p:spTgt spid="20890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08906"/>
                                        </p:tgtEl>
                                        <p:attrNameLst>
                                          <p:attrName>style.visibility</p:attrName>
                                        </p:attrNameLst>
                                      </p:cBhvr>
                                      <p:to>
                                        <p:strVal val="visible"/>
                                      </p:to>
                                    </p:set>
                                    <p:anim calcmode="lin" valueType="num">
                                      <p:cBhvr additive="base">
                                        <p:cTn id="22" dur="500" fill="hold"/>
                                        <p:tgtEl>
                                          <p:spTgt spid="208906"/>
                                        </p:tgtEl>
                                        <p:attrNameLst>
                                          <p:attrName>ppt_x</p:attrName>
                                        </p:attrNameLst>
                                      </p:cBhvr>
                                      <p:tavLst>
                                        <p:tav tm="0">
                                          <p:val>
                                            <p:strVal val="#ppt_x"/>
                                          </p:val>
                                        </p:tav>
                                        <p:tav tm="100000">
                                          <p:val>
                                            <p:strVal val="#ppt_x"/>
                                          </p:val>
                                        </p:tav>
                                      </p:tavLst>
                                    </p:anim>
                                    <p:anim calcmode="lin" valueType="num">
                                      <p:cBhvr additive="base">
                                        <p:cTn id="23" dur="500" fill="hold"/>
                                        <p:tgtEl>
                                          <p:spTgt spid="208906"/>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08902"/>
                                        </p:tgtEl>
                                        <p:attrNameLst>
                                          <p:attrName>style.visibility</p:attrName>
                                        </p:attrNameLst>
                                      </p:cBhvr>
                                      <p:to>
                                        <p:strVal val="visible"/>
                                      </p:to>
                                    </p:set>
                                    <p:anim calcmode="lin" valueType="num">
                                      <p:cBhvr additive="base">
                                        <p:cTn id="28" dur="500" fill="hold"/>
                                        <p:tgtEl>
                                          <p:spTgt spid="208902"/>
                                        </p:tgtEl>
                                        <p:attrNameLst>
                                          <p:attrName>ppt_x</p:attrName>
                                        </p:attrNameLst>
                                      </p:cBhvr>
                                      <p:tavLst>
                                        <p:tav tm="0">
                                          <p:val>
                                            <p:strVal val="1+#ppt_w/2"/>
                                          </p:val>
                                        </p:tav>
                                        <p:tav tm="100000">
                                          <p:val>
                                            <p:strVal val="#ppt_x"/>
                                          </p:val>
                                        </p:tav>
                                      </p:tavLst>
                                    </p:anim>
                                    <p:anim calcmode="lin" valueType="num">
                                      <p:cBhvr additive="base">
                                        <p:cTn id="29" dur="500" fill="hold"/>
                                        <p:tgtEl>
                                          <p:spTgt spid="208902"/>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208910"/>
                                        </p:tgtEl>
                                        <p:attrNameLst>
                                          <p:attrName>style.visibility</p:attrName>
                                        </p:attrNameLst>
                                      </p:cBhvr>
                                      <p:to>
                                        <p:strVal val="visible"/>
                                      </p:to>
                                    </p:set>
                                    <p:animEffect transition="in" filter="barn(inHorizontal)">
                                      <p:cBhvr>
                                        <p:cTn id="34" dur="500"/>
                                        <p:tgtEl>
                                          <p:spTgt spid="20891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8907"/>
                                        </p:tgtEl>
                                        <p:attrNameLst>
                                          <p:attrName>style.visibility</p:attrName>
                                        </p:attrNameLst>
                                      </p:cBhvr>
                                      <p:to>
                                        <p:strVal val="visible"/>
                                      </p:to>
                                    </p:set>
                                    <p:anim calcmode="lin" valueType="num">
                                      <p:cBhvr additive="base">
                                        <p:cTn id="39" dur="500" fill="hold"/>
                                        <p:tgtEl>
                                          <p:spTgt spid="208907"/>
                                        </p:tgtEl>
                                        <p:attrNameLst>
                                          <p:attrName>ppt_x</p:attrName>
                                        </p:attrNameLst>
                                      </p:cBhvr>
                                      <p:tavLst>
                                        <p:tav tm="0">
                                          <p:val>
                                            <p:strVal val="#ppt_x"/>
                                          </p:val>
                                        </p:tav>
                                        <p:tav tm="100000">
                                          <p:val>
                                            <p:strVal val="#ppt_x"/>
                                          </p:val>
                                        </p:tav>
                                      </p:tavLst>
                                    </p:anim>
                                    <p:anim calcmode="lin" valueType="num">
                                      <p:cBhvr additive="base">
                                        <p:cTn id="40" dur="500" fill="hold"/>
                                        <p:tgtEl>
                                          <p:spTgt spid="208907"/>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208904"/>
                                        </p:tgtEl>
                                        <p:attrNameLst>
                                          <p:attrName>style.visibility</p:attrName>
                                        </p:attrNameLst>
                                      </p:cBhvr>
                                      <p:to>
                                        <p:strVal val="visible"/>
                                      </p:to>
                                    </p:set>
                                    <p:anim calcmode="lin" valueType="num">
                                      <p:cBhvr additive="base">
                                        <p:cTn id="45" dur="500" fill="hold"/>
                                        <p:tgtEl>
                                          <p:spTgt spid="208904"/>
                                        </p:tgtEl>
                                        <p:attrNameLst>
                                          <p:attrName>ppt_x</p:attrName>
                                        </p:attrNameLst>
                                      </p:cBhvr>
                                      <p:tavLst>
                                        <p:tav tm="0">
                                          <p:val>
                                            <p:strVal val="0-#ppt_w/2"/>
                                          </p:val>
                                        </p:tav>
                                        <p:tav tm="100000">
                                          <p:val>
                                            <p:strVal val="#ppt_x"/>
                                          </p:val>
                                        </p:tav>
                                      </p:tavLst>
                                    </p:anim>
                                    <p:anim calcmode="lin" valueType="num">
                                      <p:cBhvr additive="base">
                                        <p:cTn id="46" dur="500" fill="hold"/>
                                        <p:tgtEl>
                                          <p:spTgt spid="208904"/>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16" presetClass="entr" presetSubtype="26" fill="hold" grpId="0" nodeType="clickEffect">
                                  <p:stCondLst>
                                    <p:cond delay="0"/>
                                  </p:stCondLst>
                                  <p:childTnLst>
                                    <p:set>
                                      <p:cBhvr>
                                        <p:cTn id="50" dur="1" fill="hold">
                                          <p:stCondLst>
                                            <p:cond delay="0"/>
                                          </p:stCondLst>
                                        </p:cTn>
                                        <p:tgtEl>
                                          <p:spTgt spid="208911"/>
                                        </p:tgtEl>
                                        <p:attrNameLst>
                                          <p:attrName>style.visibility</p:attrName>
                                        </p:attrNameLst>
                                      </p:cBhvr>
                                      <p:to>
                                        <p:strVal val="visible"/>
                                      </p:to>
                                    </p:set>
                                    <p:animEffect transition="in" filter="barn(inHorizontal)">
                                      <p:cBhvr>
                                        <p:cTn id="51" dur="500"/>
                                        <p:tgtEl>
                                          <p:spTgt spid="2089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animBg="1"/>
      <p:bldP spid="208900" grpId="0"/>
      <p:bldP spid="208901" grpId="0" animBg="1"/>
      <p:bldP spid="208902" grpId="0" animBg="1"/>
      <p:bldP spid="208904" grpId="0" animBg="1"/>
      <p:bldP spid="208906" grpId="0" animBg="1"/>
      <p:bldP spid="208907" grpId="0" animBg="1"/>
      <p:bldP spid="208910" grpId="0"/>
      <p:bldP spid="2089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Text Box 2"/>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12995" name="AutoShape 3"/>
          <p:cNvSpPr>
            <a:spLocks noChangeArrowheads="1"/>
          </p:cNvSpPr>
          <p:nvPr/>
        </p:nvSpPr>
        <p:spPr bwMode="auto">
          <a:xfrm>
            <a:off x="1331913" y="261938"/>
            <a:ext cx="6119812" cy="863600"/>
          </a:xfrm>
          <a:prstGeom prst="roundRect">
            <a:avLst>
              <a:gd name="adj" fmla="val 16667"/>
            </a:avLst>
          </a:prstGeom>
          <a:solidFill>
            <a:srgbClr val="00FFCC"/>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2- الضبط الإجتماعى  </a:t>
            </a:r>
            <a:endParaRPr lang="en-US" sz="3600" b="1"/>
          </a:p>
        </p:txBody>
      </p:sp>
      <p:sp>
        <p:nvSpPr>
          <p:cNvPr id="212997" name="Text Box 5"/>
          <p:cNvSpPr txBox="1">
            <a:spLocks noChangeArrowheads="1"/>
          </p:cNvSpPr>
          <p:nvPr/>
        </p:nvSpPr>
        <p:spPr bwMode="auto">
          <a:xfrm>
            <a:off x="250825" y="2867025"/>
            <a:ext cx="88931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3200" b="1"/>
              <a:t>هو الرقابة التى تمليها النظم والمنظمات وما شكلها على الأفراد وتحاول أن تضبط سلوكهم بهدف سير الأفراد فى الخط الصحيح. </a:t>
            </a:r>
            <a:endParaRPr lang="en-US" sz="3200" b="1"/>
          </a:p>
        </p:txBody>
      </p:sp>
      <p:sp>
        <p:nvSpPr>
          <p:cNvPr id="212998" name="Text Box 6"/>
          <p:cNvSpPr txBox="1">
            <a:spLocks noChangeArrowheads="1"/>
          </p:cNvSpPr>
          <p:nvPr/>
        </p:nvSpPr>
        <p:spPr bwMode="auto">
          <a:xfrm>
            <a:off x="395288" y="4508500"/>
            <a:ext cx="8748712" cy="1311275"/>
          </a:xfrm>
          <a:prstGeom prst="rect">
            <a:avLst/>
          </a:prstGeom>
          <a:solidFill>
            <a:srgbClr val="00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3200" b="1">
                <a:solidFill>
                  <a:schemeClr val="accent2"/>
                </a:solidFill>
              </a:rPr>
              <a:t>كما يعرف بأنه :</a:t>
            </a:r>
          </a:p>
          <a:p>
            <a:pPr>
              <a:spcBef>
                <a:spcPct val="50000"/>
              </a:spcBef>
            </a:pPr>
            <a:r>
              <a:rPr lang="ar-SA" sz="3200" b="1">
                <a:solidFill>
                  <a:schemeClr val="accent2"/>
                </a:solidFill>
              </a:rPr>
              <a:t>الأدوات والوسائل التى يحاول بها المجتمع ضبط سلوك أفراده .</a:t>
            </a:r>
            <a:endParaRPr lang="en-US" sz="3200" b="1">
              <a:solidFill>
                <a:schemeClr val="accent2"/>
              </a:solidFill>
            </a:endParaRPr>
          </a:p>
        </p:txBody>
      </p:sp>
      <p:sp>
        <p:nvSpPr>
          <p:cNvPr id="212999" name="Text Box 7"/>
          <p:cNvSpPr txBox="1">
            <a:spLocks noChangeArrowheads="1"/>
          </p:cNvSpPr>
          <p:nvPr/>
        </p:nvSpPr>
        <p:spPr bwMode="auto">
          <a:xfrm>
            <a:off x="4283075" y="1912938"/>
            <a:ext cx="4752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3200" b="1"/>
              <a:t>مفهوم الضبط الإجتماعى:</a:t>
            </a:r>
            <a:endParaRPr lang="en-US" sz="32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2995"/>
                                        </p:tgtEl>
                                        <p:attrNameLst>
                                          <p:attrName>style.visibility</p:attrName>
                                        </p:attrNameLst>
                                      </p:cBhvr>
                                      <p:to>
                                        <p:strVal val="visible"/>
                                      </p:to>
                                    </p:set>
                                    <p:anim calcmode="lin" valueType="num">
                                      <p:cBhvr additive="base">
                                        <p:cTn id="7" dur="500" fill="hold"/>
                                        <p:tgtEl>
                                          <p:spTgt spid="212995"/>
                                        </p:tgtEl>
                                        <p:attrNameLst>
                                          <p:attrName>ppt_x</p:attrName>
                                        </p:attrNameLst>
                                      </p:cBhvr>
                                      <p:tavLst>
                                        <p:tav tm="0">
                                          <p:val>
                                            <p:strVal val="#ppt_x"/>
                                          </p:val>
                                        </p:tav>
                                        <p:tav tm="100000">
                                          <p:val>
                                            <p:strVal val="#ppt_x"/>
                                          </p:val>
                                        </p:tav>
                                      </p:tavLst>
                                    </p:anim>
                                    <p:anim calcmode="lin" valueType="num">
                                      <p:cBhvr additive="base">
                                        <p:cTn id="8" dur="500" fill="hold"/>
                                        <p:tgtEl>
                                          <p:spTgt spid="21299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212999"/>
                                        </p:tgtEl>
                                        <p:attrNameLst>
                                          <p:attrName>style.visibility</p:attrName>
                                        </p:attrNameLst>
                                      </p:cBhvr>
                                      <p:to>
                                        <p:strVal val="visible"/>
                                      </p:to>
                                    </p:set>
                                    <p:animEffect transition="in" filter="barn(inHorizontal)">
                                      <p:cBhvr>
                                        <p:cTn id="13" dur="500"/>
                                        <p:tgtEl>
                                          <p:spTgt spid="21299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212997"/>
                                        </p:tgtEl>
                                        <p:attrNameLst>
                                          <p:attrName>style.visibility</p:attrName>
                                        </p:attrNameLst>
                                      </p:cBhvr>
                                      <p:to>
                                        <p:strVal val="visible"/>
                                      </p:to>
                                    </p:set>
                                    <p:animEffect transition="in" filter="barn(inHorizontal)">
                                      <p:cBhvr>
                                        <p:cTn id="18" dur="500"/>
                                        <p:tgtEl>
                                          <p:spTgt spid="21299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212998"/>
                                        </p:tgtEl>
                                        <p:attrNameLst>
                                          <p:attrName>style.visibility</p:attrName>
                                        </p:attrNameLst>
                                      </p:cBhvr>
                                      <p:to>
                                        <p:strVal val="visible"/>
                                      </p:to>
                                    </p:set>
                                    <p:animEffect transition="in" filter="barn(inHorizontal)">
                                      <p:cBhvr>
                                        <p:cTn id="23" dur="500"/>
                                        <p:tgtEl>
                                          <p:spTgt spid="212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animBg="1"/>
      <p:bldP spid="212997" grpId="0"/>
      <p:bldP spid="212998" grpId="0" animBg="1"/>
      <p:bldP spid="21299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body" idx="1"/>
          </p:nvPr>
        </p:nvSpPr>
        <p:spPr/>
        <p:txBody>
          <a:bodyPr/>
          <a:lstStyle/>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en-US"/>
          </a:p>
        </p:txBody>
      </p:sp>
      <p:sp>
        <p:nvSpPr>
          <p:cNvPr id="188419"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88420" name="AutoShape 4" descr="Medium wood"/>
          <p:cNvSpPr>
            <a:spLocks noChangeArrowheads="1"/>
          </p:cNvSpPr>
          <p:nvPr/>
        </p:nvSpPr>
        <p:spPr bwMode="auto">
          <a:xfrm>
            <a:off x="1187450" y="188913"/>
            <a:ext cx="6769100" cy="576262"/>
          </a:xfrm>
          <a:prstGeom prst="roundRect">
            <a:avLst>
              <a:gd name="adj" fmla="val 16667"/>
            </a:avLst>
          </a:prstGeom>
          <a:blipFill dpi="0" rotWithShape="1">
            <a:blip r:embed="rId3"/>
            <a:srcRect/>
            <a:tile tx="0" ty="0" sx="100000" sy="100000" flip="none" algn="tl"/>
          </a:blipFill>
          <a:ln w="9525">
            <a:round/>
            <a:headEnd/>
            <a:tailEnd/>
          </a:ln>
          <a:effectLst/>
          <a:scene3d>
            <a:camera prst="legacyObliqueTopLeft"/>
            <a:lightRig rig="legacyFlat3" dir="t"/>
          </a:scene3d>
          <a:sp3d extrusionH="430200" prstMaterial="legacyMatte">
            <a:bevelT w="13500" h="13500" prst="angle"/>
            <a:bevelB w="13500" h="13500" prst="angle"/>
            <a:extrusionClr>
              <a:srgbClr val="996633"/>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4000" b="1"/>
              <a:t>الضبط الإجتماعى </a:t>
            </a:r>
            <a:r>
              <a:rPr lang="en-US" sz="4000" b="1"/>
              <a:t>Social Control</a:t>
            </a:r>
            <a:r>
              <a:rPr lang="ar-SA" sz="4000" b="1"/>
              <a:t> </a:t>
            </a:r>
            <a:endParaRPr lang="en-US" sz="4000" b="1"/>
          </a:p>
        </p:txBody>
      </p:sp>
      <p:sp>
        <p:nvSpPr>
          <p:cNvPr id="188421" name="Oval 5"/>
          <p:cNvSpPr>
            <a:spLocks noChangeArrowheads="1"/>
          </p:cNvSpPr>
          <p:nvPr/>
        </p:nvSpPr>
        <p:spPr bwMode="auto">
          <a:xfrm>
            <a:off x="7596188" y="1052513"/>
            <a:ext cx="1368425" cy="1368425"/>
          </a:xfrm>
          <a:prstGeom prst="ellipse">
            <a:avLst/>
          </a:prstGeom>
          <a:solidFill>
            <a:schemeClr val="hlink"/>
          </a:solidFill>
          <a:ln w="9525">
            <a:round/>
            <a:headEnd/>
            <a:tailEnd/>
          </a:ln>
          <a:effectLst/>
          <a:scene3d>
            <a:camera prst="legacyPerspectiveTopRight"/>
            <a:lightRig rig="legacyFlat3"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الضمير</a:t>
            </a:r>
            <a:r>
              <a:rPr lang="ar-SA" b="1"/>
              <a:t> </a:t>
            </a:r>
            <a:endParaRPr lang="en-US" b="1"/>
          </a:p>
        </p:txBody>
      </p:sp>
      <p:sp>
        <p:nvSpPr>
          <p:cNvPr id="188422" name="Oval 6"/>
          <p:cNvSpPr>
            <a:spLocks noChangeArrowheads="1"/>
          </p:cNvSpPr>
          <p:nvPr/>
        </p:nvSpPr>
        <p:spPr bwMode="auto">
          <a:xfrm>
            <a:off x="7667625" y="3068638"/>
            <a:ext cx="1368425" cy="1368425"/>
          </a:xfrm>
          <a:prstGeom prst="ellipse">
            <a:avLst/>
          </a:prstGeom>
          <a:solidFill>
            <a:schemeClr val="accent1"/>
          </a:solidFill>
          <a:ln w="9525">
            <a:round/>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2800" b="1"/>
              <a:t>الأب والأم </a:t>
            </a:r>
            <a:endParaRPr lang="en-US" sz="2800" b="1"/>
          </a:p>
        </p:txBody>
      </p:sp>
      <p:sp>
        <p:nvSpPr>
          <p:cNvPr id="188423" name="Oval 7"/>
          <p:cNvSpPr>
            <a:spLocks noChangeArrowheads="1"/>
          </p:cNvSpPr>
          <p:nvPr/>
        </p:nvSpPr>
        <p:spPr bwMode="auto">
          <a:xfrm>
            <a:off x="7596188" y="5013325"/>
            <a:ext cx="1368425" cy="1368425"/>
          </a:xfrm>
          <a:prstGeom prst="ellipse">
            <a:avLst/>
          </a:prstGeom>
          <a:solidFill>
            <a:srgbClr val="CC0000"/>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CC00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2800" b="1"/>
              <a:t>الأسرة </a:t>
            </a:r>
            <a:endParaRPr lang="en-US" sz="2800" b="1"/>
          </a:p>
        </p:txBody>
      </p:sp>
      <p:sp>
        <p:nvSpPr>
          <p:cNvPr id="188439" name="Oval 23"/>
          <p:cNvSpPr>
            <a:spLocks noChangeArrowheads="1"/>
          </p:cNvSpPr>
          <p:nvPr/>
        </p:nvSpPr>
        <p:spPr bwMode="auto">
          <a:xfrm>
            <a:off x="3995738" y="5084763"/>
            <a:ext cx="1368425" cy="1368425"/>
          </a:xfrm>
          <a:prstGeom prst="ellipse">
            <a:avLst/>
          </a:prstGeom>
          <a:solidFill>
            <a:schemeClr val="accent1"/>
          </a:solidFill>
          <a:ln w="9525">
            <a:round/>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2800" b="1"/>
              <a:t>الجماعة </a:t>
            </a:r>
            <a:endParaRPr lang="en-US" sz="2800" b="1"/>
          </a:p>
        </p:txBody>
      </p:sp>
      <p:sp>
        <p:nvSpPr>
          <p:cNvPr id="188443" name="Oval 27"/>
          <p:cNvSpPr>
            <a:spLocks noChangeArrowheads="1"/>
          </p:cNvSpPr>
          <p:nvPr/>
        </p:nvSpPr>
        <p:spPr bwMode="auto">
          <a:xfrm>
            <a:off x="395288" y="981075"/>
            <a:ext cx="1368425" cy="1368425"/>
          </a:xfrm>
          <a:prstGeom prst="ellipse">
            <a:avLst/>
          </a:prstGeom>
          <a:solidFill>
            <a:srgbClr val="0099FF"/>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99FF"/>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الحكومة </a:t>
            </a:r>
            <a:endParaRPr lang="en-US" sz="2800" b="1"/>
          </a:p>
        </p:txBody>
      </p:sp>
      <p:sp>
        <p:nvSpPr>
          <p:cNvPr id="188444" name="Oval 28"/>
          <p:cNvSpPr>
            <a:spLocks noChangeArrowheads="1"/>
          </p:cNvSpPr>
          <p:nvPr/>
        </p:nvSpPr>
        <p:spPr bwMode="auto">
          <a:xfrm>
            <a:off x="250825" y="2781300"/>
            <a:ext cx="1368425" cy="1368425"/>
          </a:xfrm>
          <a:prstGeom prst="ellipse">
            <a:avLst/>
          </a:prstGeom>
          <a:solidFill>
            <a:srgbClr val="FF66FF"/>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FF66FF"/>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القانون </a:t>
            </a:r>
            <a:endParaRPr lang="en-US" sz="2800" b="1"/>
          </a:p>
        </p:txBody>
      </p:sp>
      <p:sp>
        <p:nvSpPr>
          <p:cNvPr id="188445" name="Oval 29"/>
          <p:cNvSpPr>
            <a:spLocks noChangeArrowheads="1"/>
          </p:cNvSpPr>
          <p:nvPr/>
        </p:nvSpPr>
        <p:spPr bwMode="auto">
          <a:xfrm>
            <a:off x="179388" y="4868863"/>
            <a:ext cx="1368425" cy="1368425"/>
          </a:xfrm>
          <a:prstGeom prst="ellipse">
            <a:avLst/>
          </a:prstGeom>
          <a:solidFill>
            <a:srgbClr val="66FF99"/>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66FF99"/>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التعليم </a:t>
            </a:r>
          </a:p>
          <a:p>
            <a:pPr algn="ctr"/>
            <a:r>
              <a:rPr lang="ar-SA" sz="2800" b="1"/>
              <a:t>والمعرفة</a:t>
            </a:r>
            <a:endParaRPr lang="en-US" sz="2800" b="1"/>
          </a:p>
        </p:txBody>
      </p:sp>
      <p:sp>
        <p:nvSpPr>
          <p:cNvPr id="188446" name="Oval 30"/>
          <p:cNvSpPr>
            <a:spLocks noChangeArrowheads="1"/>
          </p:cNvSpPr>
          <p:nvPr/>
        </p:nvSpPr>
        <p:spPr bwMode="auto">
          <a:xfrm>
            <a:off x="2339975" y="981075"/>
            <a:ext cx="1368425" cy="1368425"/>
          </a:xfrm>
          <a:prstGeom prst="ellipse">
            <a:avLst/>
          </a:prstGeom>
          <a:solidFill>
            <a:srgbClr val="FF66FF"/>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FF66FF"/>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العادات </a:t>
            </a:r>
            <a:endParaRPr lang="en-US" sz="2800" b="1"/>
          </a:p>
        </p:txBody>
      </p:sp>
      <p:sp>
        <p:nvSpPr>
          <p:cNvPr id="188447" name="Oval 31"/>
          <p:cNvSpPr>
            <a:spLocks noChangeArrowheads="1"/>
          </p:cNvSpPr>
          <p:nvPr/>
        </p:nvSpPr>
        <p:spPr bwMode="auto">
          <a:xfrm>
            <a:off x="1979613" y="5013325"/>
            <a:ext cx="1368425" cy="1368425"/>
          </a:xfrm>
          <a:prstGeom prst="ellipse">
            <a:avLst/>
          </a:prstGeom>
          <a:solidFill>
            <a:srgbClr val="0000FF"/>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00FF"/>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العرف  </a:t>
            </a:r>
            <a:endParaRPr lang="en-US" sz="2800" b="1"/>
          </a:p>
        </p:txBody>
      </p:sp>
      <p:sp>
        <p:nvSpPr>
          <p:cNvPr id="188448" name="Oval 32"/>
          <p:cNvSpPr>
            <a:spLocks noChangeArrowheads="1"/>
          </p:cNvSpPr>
          <p:nvPr/>
        </p:nvSpPr>
        <p:spPr bwMode="auto">
          <a:xfrm>
            <a:off x="5795963" y="981075"/>
            <a:ext cx="1368425" cy="1368425"/>
          </a:xfrm>
          <a:prstGeom prst="ellipse">
            <a:avLst/>
          </a:prstGeom>
          <a:solidFill>
            <a:schemeClr val="tx2"/>
          </a:solidFill>
          <a:ln w="9525">
            <a:round/>
            <a:headEnd/>
            <a:tailEnd/>
          </a:ln>
          <a:effectLst/>
          <a:scene3d>
            <a:camera prst="legacyPerspectiveTopRight"/>
            <a:lightRig rig="legacyFlat3" dir="b"/>
          </a:scene3d>
          <a:sp3d extrusionH="887400" prstMaterial="legacyMatte">
            <a:bevelT w="13500" h="13500" prst="angle"/>
            <a:bevelB w="13500" h="13500" prst="angle"/>
            <a:extrusionClr>
              <a:schemeClr val="tx2"/>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القيم </a:t>
            </a:r>
            <a:endParaRPr lang="en-US" sz="2800" b="1"/>
          </a:p>
        </p:txBody>
      </p:sp>
      <p:sp>
        <p:nvSpPr>
          <p:cNvPr id="188449" name="Oval 33"/>
          <p:cNvSpPr>
            <a:spLocks noChangeArrowheads="1"/>
          </p:cNvSpPr>
          <p:nvPr/>
        </p:nvSpPr>
        <p:spPr bwMode="auto">
          <a:xfrm>
            <a:off x="5795963" y="5013325"/>
            <a:ext cx="1368425" cy="1368425"/>
          </a:xfrm>
          <a:prstGeom prst="ellipse">
            <a:avLst/>
          </a:prstGeom>
          <a:solidFill>
            <a:srgbClr val="00FFCC"/>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الدين </a:t>
            </a:r>
            <a:endParaRPr lang="en-US" sz="2800" b="1"/>
          </a:p>
        </p:txBody>
      </p:sp>
      <p:sp>
        <p:nvSpPr>
          <p:cNvPr id="188450" name="Oval 34"/>
          <p:cNvSpPr>
            <a:spLocks noChangeArrowheads="1"/>
          </p:cNvSpPr>
          <p:nvPr/>
        </p:nvSpPr>
        <p:spPr bwMode="auto">
          <a:xfrm>
            <a:off x="4140200" y="981075"/>
            <a:ext cx="1368425" cy="1368425"/>
          </a:xfrm>
          <a:prstGeom prst="ellipse">
            <a:avLst/>
          </a:prstGeom>
          <a:solidFill>
            <a:srgbClr val="99FF66"/>
          </a:solidFill>
          <a:ln w="9525">
            <a:round/>
            <a:headEnd/>
            <a:tailEnd/>
          </a:ln>
          <a:effectLst/>
          <a:scene3d>
            <a:camera prst="legacyPerspectiveTopRight"/>
            <a:lightRig rig="legacyFlat3" dir="b"/>
          </a:scene3d>
          <a:sp3d extrusionH="887400" prstMaterial="legacyMatte">
            <a:bevelT w="13500" h="13500" prst="angle"/>
            <a:bevelB w="13500" h="13500" prst="angle"/>
            <a:extrusionClr>
              <a:srgbClr val="99FF66"/>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2800" b="1"/>
              <a:t>التقاليد</a:t>
            </a:r>
            <a:endParaRPr lang="en-US" sz="2800" b="1"/>
          </a:p>
        </p:txBody>
      </p:sp>
      <p:sp>
        <p:nvSpPr>
          <p:cNvPr id="188451" name="AutoShape 35" descr="40%"/>
          <p:cNvSpPr>
            <a:spLocks noChangeArrowheads="1"/>
          </p:cNvSpPr>
          <p:nvPr/>
        </p:nvSpPr>
        <p:spPr bwMode="auto">
          <a:xfrm>
            <a:off x="3059113" y="3213100"/>
            <a:ext cx="3024187" cy="792163"/>
          </a:xfrm>
          <a:prstGeom prst="roundRect">
            <a:avLst>
              <a:gd name="adj" fmla="val 16667"/>
            </a:avLst>
          </a:prstGeom>
          <a:pattFill prst="pct40">
            <a:fgClr>
              <a:srgbClr val="00FFCC"/>
            </a:fgClr>
            <a:bgClr>
              <a:schemeClr val="bg1"/>
            </a:bgClr>
          </a:pattFill>
          <a:ln w="9525">
            <a:round/>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2800" b="1"/>
              <a:t>اساليب الطبط الإجتماعى </a:t>
            </a:r>
            <a:endParaRPr lang="en-US" sz="28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88420"/>
                                        </p:tgtEl>
                                        <p:attrNameLst>
                                          <p:attrName>style.visibility</p:attrName>
                                        </p:attrNameLst>
                                      </p:cBhvr>
                                      <p:to>
                                        <p:strVal val="visible"/>
                                      </p:to>
                                    </p:set>
                                    <p:animEffect transition="in" filter="wheel(4)">
                                      <p:cBhvr>
                                        <p:cTn id="7" dur="1000"/>
                                        <p:tgtEl>
                                          <p:spTgt spid="1884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88451"/>
                                        </p:tgtEl>
                                        <p:attrNameLst>
                                          <p:attrName>style.visibility</p:attrName>
                                        </p:attrNameLst>
                                      </p:cBhvr>
                                      <p:to>
                                        <p:strVal val="visible"/>
                                      </p:to>
                                    </p:set>
                                    <p:animEffect transition="in" filter="barn(inHorizontal)">
                                      <p:cBhvr>
                                        <p:cTn id="12" dur="500"/>
                                        <p:tgtEl>
                                          <p:spTgt spid="1884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88421"/>
                                        </p:tgtEl>
                                        <p:attrNameLst>
                                          <p:attrName>style.visibility</p:attrName>
                                        </p:attrNameLst>
                                      </p:cBhvr>
                                      <p:to>
                                        <p:strVal val="visible"/>
                                      </p:to>
                                    </p:set>
                                    <p:animEffect transition="in" filter="wheel(4)">
                                      <p:cBhvr>
                                        <p:cTn id="17" dur="1000"/>
                                        <p:tgtEl>
                                          <p:spTgt spid="1884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88422"/>
                                        </p:tgtEl>
                                        <p:attrNameLst>
                                          <p:attrName>style.visibility</p:attrName>
                                        </p:attrNameLst>
                                      </p:cBhvr>
                                      <p:to>
                                        <p:strVal val="visible"/>
                                      </p:to>
                                    </p:set>
                                    <p:animEffect transition="in" filter="wheel(4)">
                                      <p:cBhvr>
                                        <p:cTn id="22" dur="1000"/>
                                        <p:tgtEl>
                                          <p:spTgt spid="1884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88423"/>
                                        </p:tgtEl>
                                        <p:attrNameLst>
                                          <p:attrName>style.visibility</p:attrName>
                                        </p:attrNameLst>
                                      </p:cBhvr>
                                      <p:to>
                                        <p:strVal val="visible"/>
                                      </p:to>
                                    </p:set>
                                    <p:animEffect transition="in" filter="wheel(4)">
                                      <p:cBhvr>
                                        <p:cTn id="27" dur="1000"/>
                                        <p:tgtEl>
                                          <p:spTgt spid="18842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188449"/>
                                        </p:tgtEl>
                                        <p:attrNameLst>
                                          <p:attrName>style.visibility</p:attrName>
                                        </p:attrNameLst>
                                      </p:cBhvr>
                                      <p:to>
                                        <p:strVal val="visible"/>
                                      </p:to>
                                    </p:set>
                                    <p:animEffect transition="in" filter="wheel(4)">
                                      <p:cBhvr>
                                        <p:cTn id="32" dur="1000"/>
                                        <p:tgtEl>
                                          <p:spTgt spid="18844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88439"/>
                                        </p:tgtEl>
                                        <p:attrNameLst>
                                          <p:attrName>style.visibility</p:attrName>
                                        </p:attrNameLst>
                                      </p:cBhvr>
                                      <p:to>
                                        <p:strVal val="visible"/>
                                      </p:to>
                                    </p:set>
                                    <p:animEffect transition="in" filter="wheel(4)">
                                      <p:cBhvr>
                                        <p:cTn id="37" dur="1000"/>
                                        <p:tgtEl>
                                          <p:spTgt spid="18843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1" presetClass="entr" presetSubtype="4" fill="hold" grpId="0" nodeType="clickEffect">
                                  <p:stCondLst>
                                    <p:cond delay="0"/>
                                  </p:stCondLst>
                                  <p:childTnLst>
                                    <p:set>
                                      <p:cBhvr>
                                        <p:cTn id="41" dur="1" fill="hold">
                                          <p:stCondLst>
                                            <p:cond delay="0"/>
                                          </p:stCondLst>
                                        </p:cTn>
                                        <p:tgtEl>
                                          <p:spTgt spid="188447"/>
                                        </p:tgtEl>
                                        <p:attrNameLst>
                                          <p:attrName>style.visibility</p:attrName>
                                        </p:attrNameLst>
                                      </p:cBhvr>
                                      <p:to>
                                        <p:strVal val="visible"/>
                                      </p:to>
                                    </p:set>
                                    <p:animEffect transition="in" filter="wheel(4)">
                                      <p:cBhvr>
                                        <p:cTn id="42" dur="1000"/>
                                        <p:tgtEl>
                                          <p:spTgt spid="18844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1" presetClass="entr" presetSubtype="4" fill="hold" grpId="0" nodeType="clickEffect">
                                  <p:stCondLst>
                                    <p:cond delay="0"/>
                                  </p:stCondLst>
                                  <p:childTnLst>
                                    <p:set>
                                      <p:cBhvr>
                                        <p:cTn id="46" dur="1" fill="hold">
                                          <p:stCondLst>
                                            <p:cond delay="0"/>
                                          </p:stCondLst>
                                        </p:cTn>
                                        <p:tgtEl>
                                          <p:spTgt spid="188445"/>
                                        </p:tgtEl>
                                        <p:attrNameLst>
                                          <p:attrName>style.visibility</p:attrName>
                                        </p:attrNameLst>
                                      </p:cBhvr>
                                      <p:to>
                                        <p:strVal val="visible"/>
                                      </p:to>
                                    </p:set>
                                    <p:animEffect transition="in" filter="wheel(4)">
                                      <p:cBhvr>
                                        <p:cTn id="47" dur="1000"/>
                                        <p:tgtEl>
                                          <p:spTgt spid="1884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1" presetClass="entr" presetSubtype="4" fill="hold" grpId="0" nodeType="clickEffect">
                                  <p:stCondLst>
                                    <p:cond delay="0"/>
                                  </p:stCondLst>
                                  <p:childTnLst>
                                    <p:set>
                                      <p:cBhvr>
                                        <p:cTn id="51" dur="1" fill="hold">
                                          <p:stCondLst>
                                            <p:cond delay="0"/>
                                          </p:stCondLst>
                                        </p:cTn>
                                        <p:tgtEl>
                                          <p:spTgt spid="188444"/>
                                        </p:tgtEl>
                                        <p:attrNameLst>
                                          <p:attrName>style.visibility</p:attrName>
                                        </p:attrNameLst>
                                      </p:cBhvr>
                                      <p:to>
                                        <p:strVal val="visible"/>
                                      </p:to>
                                    </p:set>
                                    <p:animEffect transition="in" filter="wheel(4)">
                                      <p:cBhvr>
                                        <p:cTn id="52" dur="1000"/>
                                        <p:tgtEl>
                                          <p:spTgt spid="18844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1" presetClass="entr" presetSubtype="4" fill="hold" grpId="0" nodeType="clickEffect">
                                  <p:stCondLst>
                                    <p:cond delay="0"/>
                                  </p:stCondLst>
                                  <p:childTnLst>
                                    <p:set>
                                      <p:cBhvr>
                                        <p:cTn id="56" dur="1" fill="hold">
                                          <p:stCondLst>
                                            <p:cond delay="0"/>
                                          </p:stCondLst>
                                        </p:cTn>
                                        <p:tgtEl>
                                          <p:spTgt spid="188443"/>
                                        </p:tgtEl>
                                        <p:attrNameLst>
                                          <p:attrName>style.visibility</p:attrName>
                                        </p:attrNameLst>
                                      </p:cBhvr>
                                      <p:to>
                                        <p:strVal val="visible"/>
                                      </p:to>
                                    </p:set>
                                    <p:animEffect transition="in" filter="wheel(4)">
                                      <p:cBhvr>
                                        <p:cTn id="57" dur="1000"/>
                                        <p:tgtEl>
                                          <p:spTgt spid="18844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1" presetClass="entr" presetSubtype="4" fill="hold" grpId="0" nodeType="clickEffect">
                                  <p:stCondLst>
                                    <p:cond delay="0"/>
                                  </p:stCondLst>
                                  <p:childTnLst>
                                    <p:set>
                                      <p:cBhvr>
                                        <p:cTn id="61" dur="1" fill="hold">
                                          <p:stCondLst>
                                            <p:cond delay="0"/>
                                          </p:stCondLst>
                                        </p:cTn>
                                        <p:tgtEl>
                                          <p:spTgt spid="188446"/>
                                        </p:tgtEl>
                                        <p:attrNameLst>
                                          <p:attrName>style.visibility</p:attrName>
                                        </p:attrNameLst>
                                      </p:cBhvr>
                                      <p:to>
                                        <p:strVal val="visible"/>
                                      </p:to>
                                    </p:set>
                                    <p:animEffect transition="in" filter="wheel(4)">
                                      <p:cBhvr>
                                        <p:cTn id="62" dur="1000"/>
                                        <p:tgtEl>
                                          <p:spTgt spid="18844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1" presetClass="entr" presetSubtype="4" fill="hold" grpId="0" nodeType="clickEffect">
                                  <p:stCondLst>
                                    <p:cond delay="0"/>
                                  </p:stCondLst>
                                  <p:childTnLst>
                                    <p:set>
                                      <p:cBhvr>
                                        <p:cTn id="66" dur="1" fill="hold">
                                          <p:stCondLst>
                                            <p:cond delay="0"/>
                                          </p:stCondLst>
                                        </p:cTn>
                                        <p:tgtEl>
                                          <p:spTgt spid="188450"/>
                                        </p:tgtEl>
                                        <p:attrNameLst>
                                          <p:attrName>style.visibility</p:attrName>
                                        </p:attrNameLst>
                                      </p:cBhvr>
                                      <p:to>
                                        <p:strVal val="visible"/>
                                      </p:to>
                                    </p:set>
                                    <p:animEffect transition="in" filter="wheel(4)">
                                      <p:cBhvr>
                                        <p:cTn id="67" dur="1000"/>
                                        <p:tgtEl>
                                          <p:spTgt spid="18845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1" presetClass="entr" presetSubtype="4" fill="hold" grpId="0" nodeType="clickEffect">
                                  <p:stCondLst>
                                    <p:cond delay="0"/>
                                  </p:stCondLst>
                                  <p:childTnLst>
                                    <p:set>
                                      <p:cBhvr>
                                        <p:cTn id="71" dur="1" fill="hold">
                                          <p:stCondLst>
                                            <p:cond delay="0"/>
                                          </p:stCondLst>
                                        </p:cTn>
                                        <p:tgtEl>
                                          <p:spTgt spid="188448"/>
                                        </p:tgtEl>
                                        <p:attrNameLst>
                                          <p:attrName>style.visibility</p:attrName>
                                        </p:attrNameLst>
                                      </p:cBhvr>
                                      <p:to>
                                        <p:strVal val="visible"/>
                                      </p:to>
                                    </p:set>
                                    <p:animEffect transition="in" filter="wheel(4)">
                                      <p:cBhvr>
                                        <p:cTn id="72" dur="1000"/>
                                        <p:tgtEl>
                                          <p:spTgt spid="188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20" grpId="0" animBg="1"/>
      <p:bldP spid="188421" grpId="0" animBg="1"/>
      <p:bldP spid="188422" grpId="0" animBg="1"/>
      <p:bldP spid="188423" grpId="0" animBg="1"/>
      <p:bldP spid="188439" grpId="0" animBg="1"/>
      <p:bldP spid="188443" grpId="0" animBg="1"/>
      <p:bldP spid="188444" grpId="0" animBg="1"/>
      <p:bldP spid="188445" grpId="0" animBg="1"/>
      <p:bldP spid="188446" grpId="0" animBg="1"/>
      <p:bldP spid="188447" grpId="0" animBg="1"/>
      <p:bldP spid="188448" grpId="0" animBg="1"/>
      <p:bldP spid="188449" grpId="0" animBg="1"/>
      <p:bldP spid="188450" grpId="0" animBg="1"/>
      <p:bldP spid="1884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01613"/>
            <a:ext cx="8229600" cy="779462"/>
          </a:xfrm>
        </p:spPr>
        <p:txBody>
          <a:bodyPr/>
          <a:lstStyle/>
          <a:p>
            <a:r>
              <a:rPr lang="ar-SA" u="sng"/>
              <a:t>الأهداف والمخرجات التعليمية </a:t>
            </a:r>
            <a:endParaRPr lang="en-US" u="sng"/>
          </a:p>
        </p:txBody>
      </p:sp>
      <p:sp>
        <p:nvSpPr>
          <p:cNvPr id="27656" name="Rectangle 8"/>
          <p:cNvSpPr>
            <a:spLocks noChangeArrowheads="1"/>
          </p:cNvSpPr>
          <p:nvPr/>
        </p:nvSpPr>
        <p:spPr bwMode="auto">
          <a:xfrm>
            <a:off x="7988300" y="22685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80000"/>
              <a:buFont typeface="Wingdings" pitchFamily="2" charset="2"/>
              <a:buChar char="l"/>
            </a:pPr>
            <a:endParaRPr lang="ar-EG">
              <a:effectLst>
                <a:outerShdw blurRad="38100" dist="38100" dir="2700000" algn="tl">
                  <a:srgbClr val="000000"/>
                </a:outerShdw>
              </a:effectLst>
            </a:endParaRPr>
          </a:p>
        </p:txBody>
      </p:sp>
      <p:sp>
        <p:nvSpPr>
          <p:cNvPr id="27657" name="Rectangle 9"/>
          <p:cNvSpPr>
            <a:spLocks noChangeArrowheads="1"/>
          </p:cNvSpPr>
          <p:nvPr/>
        </p:nvSpPr>
        <p:spPr bwMode="auto">
          <a:xfrm>
            <a:off x="4284663" y="1592263"/>
            <a:ext cx="47513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chemeClr val="hlink"/>
              </a:buClr>
              <a:buSzPct val="80000"/>
              <a:buFont typeface="Wingdings" pitchFamily="2" charset="2"/>
              <a:buChar char="l"/>
            </a:pPr>
            <a:r>
              <a:rPr lang="ar-SA" sz="2800" b="1">
                <a:effectLst>
                  <a:outerShdw blurRad="38100" dist="38100" dir="2700000" algn="tl">
                    <a:srgbClr val="000000"/>
                  </a:outerShdw>
                </a:effectLst>
              </a:rPr>
              <a:t> مفهوم العمليات الإجتماعيـــــــــة  .</a:t>
            </a:r>
          </a:p>
        </p:txBody>
      </p:sp>
      <p:sp>
        <p:nvSpPr>
          <p:cNvPr id="27659" name="Rectangle 11"/>
          <p:cNvSpPr>
            <a:spLocks noChangeArrowheads="1"/>
          </p:cNvSpPr>
          <p:nvPr/>
        </p:nvSpPr>
        <p:spPr bwMode="auto">
          <a:xfrm>
            <a:off x="2817813" y="2209800"/>
            <a:ext cx="5715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80000"/>
              <a:buFont typeface="Wingdings" pitchFamily="2" charset="2"/>
              <a:buChar char="l"/>
            </a:pPr>
            <a:r>
              <a:rPr lang="ar-SA" sz="2800" b="1">
                <a:effectLst>
                  <a:outerShdw blurRad="38100" dist="38100" dir="2700000" algn="tl">
                    <a:srgbClr val="000000"/>
                  </a:outerShdw>
                </a:effectLst>
              </a:rPr>
              <a:t> التعرف على  العمليات الإجتماعية المجمعة .  </a:t>
            </a:r>
          </a:p>
        </p:txBody>
      </p:sp>
      <p:sp>
        <p:nvSpPr>
          <p:cNvPr id="27660" name="Rectangle 12"/>
          <p:cNvSpPr>
            <a:spLocks noChangeArrowheads="1"/>
          </p:cNvSpPr>
          <p:nvPr/>
        </p:nvSpPr>
        <p:spPr bwMode="auto">
          <a:xfrm>
            <a:off x="2305050" y="2859088"/>
            <a:ext cx="57959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80000"/>
              <a:buFont typeface="Wingdings" pitchFamily="2" charset="2"/>
              <a:buChar char="l"/>
            </a:pPr>
            <a:r>
              <a:rPr lang="ar-SA" sz="2800" b="1">
                <a:effectLst>
                  <a:outerShdw blurRad="38100" dist="38100" dir="2700000" algn="tl">
                    <a:srgbClr val="000000"/>
                  </a:outerShdw>
                </a:effectLst>
              </a:rPr>
              <a:t> التعرف على العمليات الإجتماعية المفرقــــــــة.</a:t>
            </a:r>
          </a:p>
        </p:txBody>
      </p:sp>
      <p:sp>
        <p:nvSpPr>
          <p:cNvPr id="27661" name="Rectangle 13"/>
          <p:cNvSpPr>
            <a:spLocks noChangeArrowheads="1"/>
          </p:cNvSpPr>
          <p:nvPr/>
        </p:nvSpPr>
        <p:spPr bwMode="auto">
          <a:xfrm>
            <a:off x="1611313" y="3471863"/>
            <a:ext cx="53371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80000"/>
              <a:buFont typeface="Wingdings" pitchFamily="2" charset="2"/>
              <a:buChar char="l"/>
            </a:pPr>
            <a:r>
              <a:rPr lang="ar-SA" sz="2800" b="1">
                <a:effectLst>
                  <a:outerShdw blurRad="38100" dist="38100" dir="2700000" algn="tl">
                    <a:srgbClr val="000000"/>
                  </a:outerShdw>
                </a:effectLst>
              </a:rPr>
              <a:t> البناء الإجتماعى فى المجتمع الريفــــــــى .</a:t>
            </a:r>
          </a:p>
        </p:txBody>
      </p:sp>
      <p:sp>
        <p:nvSpPr>
          <p:cNvPr id="27662" name="Rectangle 14"/>
          <p:cNvSpPr>
            <a:spLocks noChangeArrowheads="1"/>
          </p:cNvSpPr>
          <p:nvPr/>
        </p:nvSpPr>
        <p:spPr bwMode="auto">
          <a:xfrm>
            <a:off x="673100" y="4278313"/>
            <a:ext cx="55546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80000"/>
              <a:buFont typeface="Wingdings" pitchFamily="2" charset="2"/>
              <a:buNone/>
            </a:pPr>
            <a:r>
              <a:rPr lang="ar-SA" sz="2800" b="1">
                <a:effectLst>
                  <a:outerShdw blurRad="38100" dist="38100" dir="2700000" algn="tl">
                    <a:srgbClr val="000000"/>
                  </a:outerShdw>
                </a:effectLst>
              </a:rPr>
              <a:t>1- التنشئة الإجتماعيـــــــــــــــــــــــــــــــــــة   .</a:t>
            </a:r>
          </a:p>
        </p:txBody>
      </p:sp>
      <p:sp>
        <p:nvSpPr>
          <p:cNvPr id="27663" name="Rectangle 15"/>
          <p:cNvSpPr>
            <a:spLocks noChangeArrowheads="1"/>
          </p:cNvSpPr>
          <p:nvPr/>
        </p:nvSpPr>
        <p:spPr bwMode="auto">
          <a:xfrm>
            <a:off x="104775" y="4926013"/>
            <a:ext cx="46831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80000"/>
              <a:buFont typeface="Wingdings" pitchFamily="2" charset="2"/>
              <a:buNone/>
            </a:pPr>
            <a:r>
              <a:rPr lang="ar-SA" sz="2800" b="1">
                <a:effectLst>
                  <a:outerShdw blurRad="38100" dist="38100" dir="2700000" algn="tl">
                    <a:srgbClr val="000000"/>
                  </a:outerShdw>
                </a:effectLst>
              </a:rPr>
              <a:t> 2- ألضبط الإجتماعــــــــــــــــــــــــــى .</a:t>
            </a: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circle(in)">
                                      <p:cBhvr>
                                        <p:cTn id="7" dur="2000"/>
                                        <p:tgtEl>
                                          <p:spTgt spid="27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27657">
                                            <p:txEl>
                                              <p:pRg st="0" end="0"/>
                                            </p:txEl>
                                          </p:spTgt>
                                        </p:tgtEl>
                                        <p:attrNameLst>
                                          <p:attrName>style.visibility</p:attrName>
                                        </p:attrNameLst>
                                      </p:cBhvr>
                                      <p:to>
                                        <p:strVal val="visible"/>
                                      </p:to>
                                    </p:set>
                                    <p:animEffect transition="in" filter="barn(inHorizontal)">
                                      <p:cBhvr>
                                        <p:cTn id="12" dur="500"/>
                                        <p:tgtEl>
                                          <p:spTgt spid="2765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nodeType="clickEffect">
                                  <p:stCondLst>
                                    <p:cond delay="0"/>
                                  </p:stCondLst>
                                  <p:childTnLst>
                                    <p:set>
                                      <p:cBhvr>
                                        <p:cTn id="16" dur="1" fill="hold">
                                          <p:stCondLst>
                                            <p:cond delay="0"/>
                                          </p:stCondLst>
                                        </p:cTn>
                                        <p:tgtEl>
                                          <p:spTgt spid="27659">
                                            <p:txEl>
                                              <p:pRg st="0" end="0"/>
                                            </p:txEl>
                                          </p:spTgt>
                                        </p:tgtEl>
                                        <p:attrNameLst>
                                          <p:attrName>style.visibility</p:attrName>
                                        </p:attrNameLst>
                                      </p:cBhvr>
                                      <p:to>
                                        <p:strVal val="visible"/>
                                      </p:to>
                                    </p:set>
                                    <p:animEffect transition="in" filter="barn(inHorizontal)">
                                      <p:cBhvr>
                                        <p:cTn id="17" dur="500"/>
                                        <p:tgtEl>
                                          <p:spTgt spid="2765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27660">
                                            <p:txEl>
                                              <p:pRg st="0" end="0"/>
                                            </p:txEl>
                                          </p:spTgt>
                                        </p:tgtEl>
                                        <p:attrNameLst>
                                          <p:attrName>style.visibility</p:attrName>
                                        </p:attrNameLst>
                                      </p:cBhvr>
                                      <p:to>
                                        <p:strVal val="visible"/>
                                      </p:to>
                                    </p:set>
                                    <p:animEffect transition="in" filter="randombar(horizontal)">
                                      <p:cBhvr>
                                        <p:cTn id="22" dur="500"/>
                                        <p:tgtEl>
                                          <p:spTgt spid="27660">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27661">
                                            <p:txEl>
                                              <p:pRg st="0" end="0"/>
                                            </p:txEl>
                                          </p:spTgt>
                                        </p:tgtEl>
                                        <p:attrNameLst>
                                          <p:attrName>style.visibility</p:attrName>
                                        </p:attrNameLst>
                                      </p:cBhvr>
                                      <p:to>
                                        <p:strVal val="visible"/>
                                      </p:to>
                                    </p:set>
                                    <p:animEffect transition="in" filter="randombar(horizontal)">
                                      <p:cBhvr>
                                        <p:cTn id="27" dur="500"/>
                                        <p:tgtEl>
                                          <p:spTgt spid="2766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27662"/>
                                        </p:tgtEl>
                                        <p:attrNameLst>
                                          <p:attrName>style.visibility</p:attrName>
                                        </p:attrNameLst>
                                      </p:cBhvr>
                                      <p:to>
                                        <p:strVal val="visible"/>
                                      </p:to>
                                    </p:set>
                                    <p:animEffect transition="in" filter="barn(inHorizontal)">
                                      <p:cBhvr>
                                        <p:cTn id="32" dur="500"/>
                                        <p:tgtEl>
                                          <p:spTgt spid="276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nodeType="clickEffect">
                                  <p:stCondLst>
                                    <p:cond delay="0"/>
                                  </p:stCondLst>
                                  <p:childTnLst>
                                    <p:set>
                                      <p:cBhvr>
                                        <p:cTn id="36" dur="1" fill="hold">
                                          <p:stCondLst>
                                            <p:cond delay="0"/>
                                          </p:stCondLst>
                                        </p:cTn>
                                        <p:tgtEl>
                                          <p:spTgt spid="27663">
                                            <p:txEl>
                                              <p:pRg st="0" end="0"/>
                                            </p:txEl>
                                          </p:spTgt>
                                        </p:tgtEl>
                                        <p:attrNameLst>
                                          <p:attrName>style.visibility</p:attrName>
                                        </p:attrNameLst>
                                      </p:cBhvr>
                                      <p:to>
                                        <p:strVal val="visible"/>
                                      </p:to>
                                    </p:set>
                                    <p:animEffect transition="in" filter="slide(fromBottom)">
                                      <p:cBhvr>
                                        <p:cTn id="37" dur="500"/>
                                        <p:tgtEl>
                                          <p:spTgt spid="276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6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body" idx="1"/>
          </p:nvPr>
        </p:nvSpPr>
        <p:spPr/>
        <p:txBody>
          <a:bodyPr/>
          <a:lstStyle/>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en-US"/>
          </a:p>
        </p:txBody>
      </p:sp>
      <p:sp>
        <p:nvSpPr>
          <p:cNvPr id="190467"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90468" name="AutoShape 4" descr="Medium wood"/>
          <p:cNvSpPr>
            <a:spLocks noChangeArrowheads="1"/>
          </p:cNvSpPr>
          <p:nvPr/>
        </p:nvSpPr>
        <p:spPr bwMode="auto">
          <a:xfrm>
            <a:off x="468313" y="1484313"/>
            <a:ext cx="7559675" cy="1655762"/>
          </a:xfrm>
          <a:prstGeom prst="flowChartAlternateProcess">
            <a:avLst/>
          </a:prstGeom>
          <a:blipFill dpi="0" rotWithShape="1">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6633"/>
            </a:extrusionClr>
          </a:sp3d>
          <a:extLs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flatTx/>
          </a:bodyPr>
          <a:lstStyle/>
          <a:p>
            <a:pPr algn="ctr"/>
            <a:r>
              <a:rPr lang="ar-SA" sz="3600" b="1"/>
              <a:t>الفرق بين الضبط الإجتماعى فى الريف والحضر </a:t>
            </a:r>
            <a:endParaRPr lang="en-US" sz="36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90468"/>
                                        </p:tgtEl>
                                        <p:attrNameLst>
                                          <p:attrName>style.visibility</p:attrName>
                                        </p:attrNameLst>
                                      </p:cBhvr>
                                      <p:to>
                                        <p:strVal val="visible"/>
                                      </p:to>
                                    </p:set>
                                    <p:animEffect transition="in" filter="wheel(4)">
                                      <p:cBhvr>
                                        <p:cTn id="7" dur="1000"/>
                                        <p:tgtEl>
                                          <p:spTgt spid="190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8"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3" name="Rectangle 5"/>
          <p:cNvSpPr>
            <a:spLocks noGrp="1" noChangeArrowheads="1"/>
          </p:cNvSpPr>
          <p:nvPr>
            <p:ph type="title"/>
          </p:nvPr>
        </p:nvSpPr>
        <p:spPr>
          <a:xfrm>
            <a:off x="2051050" y="2209800"/>
            <a:ext cx="4643438" cy="1219200"/>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txBody>
          <a:bodyPr lIns="90488" tIns="44450" rIns="90488" bIns="44450" anchorCtr="0"/>
          <a:lstStyle/>
          <a:p>
            <a:pPr algn="r">
              <a:spcBef>
                <a:spcPct val="20000"/>
              </a:spcBef>
            </a:pPr>
            <a:r>
              <a:rPr lang="ar-SA" sz="6300">
                <a:solidFill>
                  <a:schemeClr val="accent2"/>
                </a:solidFill>
                <a:effectLst>
                  <a:outerShdw blurRad="38100" dist="38100" dir="2700000" algn="tl">
                    <a:srgbClr val="FFFFFF"/>
                  </a:outerShdw>
                </a:effectLst>
                <a:latin typeface="Times New Roman" pitchFamily="18" charset="0"/>
                <a:cs typeface="Monotype Koufi" pitchFamily="2" charset="-78"/>
              </a:rPr>
              <a:t>مناقشة مفتوحة </a:t>
            </a:r>
            <a:endParaRPr lang="en-US" altLang="en-US" sz="6300">
              <a:solidFill>
                <a:schemeClr val="accent2"/>
              </a:solidFill>
              <a:effectLst>
                <a:outerShdw blurRad="38100" dist="38100" dir="2700000" algn="tl">
                  <a:srgbClr val="FFFFFF"/>
                </a:outerShdw>
              </a:effectLst>
              <a:latin typeface="Times New Roman" pitchFamily="18" charset="0"/>
              <a:cs typeface="Monotype Koufi" pitchFamily="2" charset="-78"/>
            </a:endParaRPr>
          </a:p>
        </p:txBody>
      </p:sp>
    </p:spTree>
  </p:cSld>
  <p:clrMapOvr>
    <a:masterClrMapping/>
  </p:clrMapOvr>
  <p:transition advTm="15544">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8853"/>
                                        </p:tgtEl>
                                        <p:attrNameLst>
                                          <p:attrName>style.visibility</p:attrName>
                                        </p:attrNameLst>
                                      </p:cBhvr>
                                      <p:to>
                                        <p:strVal val="visible"/>
                                      </p:to>
                                    </p:set>
                                    <p:animEffect transition="in" filter="barn(inHorizontal)">
                                      <p:cBhvr>
                                        <p:cTn id="7" dur="500"/>
                                        <p:tgtEl>
                                          <p:spTgt spid="78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AutoShape 2"/>
          <p:cNvSpPr>
            <a:spLocks noChangeArrowheads="1"/>
          </p:cNvSpPr>
          <p:nvPr/>
        </p:nvSpPr>
        <p:spPr bwMode="auto">
          <a:xfrm>
            <a:off x="1187450" y="1125538"/>
            <a:ext cx="6769100" cy="3887787"/>
          </a:xfrm>
          <a:prstGeom prst="flowChartMultidocument">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sz="3600" b="1"/>
              <a:t>أولا: العمليات الإجتماعية المجمعة </a:t>
            </a:r>
            <a:endParaRPr lang="en-US" sz="32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slide(fromBottom)">
                                      <p:cBhvr>
                                        <p:cTn id="7" dur="500"/>
                                        <p:tgtEl>
                                          <p:spTgt spid="215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80228" name="AutoShape 4"/>
          <p:cNvSpPr>
            <a:spLocks noChangeArrowheads="1"/>
          </p:cNvSpPr>
          <p:nvPr/>
        </p:nvSpPr>
        <p:spPr bwMode="auto">
          <a:xfrm>
            <a:off x="6877050" y="44450"/>
            <a:ext cx="2266950" cy="2232025"/>
          </a:xfrm>
          <a:prstGeom prst="leftArrow">
            <a:avLst>
              <a:gd name="adj1" fmla="val 50000"/>
              <a:gd name="adj2" fmla="val 2539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sz="2800" b="1"/>
              <a:t>العمليات المجمعة</a:t>
            </a:r>
            <a:endParaRPr lang="en-US" sz="2800" b="1"/>
          </a:p>
        </p:txBody>
      </p:sp>
      <p:sp>
        <p:nvSpPr>
          <p:cNvPr id="180229" name="Text Box 5"/>
          <p:cNvSpPr txBox="1">
            <a:spLocks noChangeArrowheads="1"/>
          </p:cNvSpPr>
          <p:nvPr/>
        </p:nvSpPr>
        <p:spPr bwMode="auto">
          <a:xfrm>
            <a:off x="0" y="908050"/>
            <a:ext cx="69119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800" b="1"/>
              <a:t>وهى العمليات التى تربط المجتمع وتنظمة وتقوى العلاقات الإجتماعية .</a:t>
            </a:r>
            <a:endParaRPr lang="en-US" sz="2800" b="1"/>
          </a:p>
        </p:txBody>
      </p:sp>
      <p:sp>
        <p:nvSpPr>
          <p:cNvPr id="180230" name="Text Box 6"/>
          <p:cNvSpPr txBox="1">
            <a:spLocks noChangeArrowheads="1"/>
          </p:cNvSpPr>
          <p:nvPr/>
        </p:nvSpPr>
        <p:spPr bwMode="auto">
          <a:xfrm>
            <a:off x="4284663" y="1844675"/>
            <a:ext cx="2735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400" b="1"/>
              <a:t>وتشمل هذه العمليات :  </a:t>
            </a:r>
            <a:endParaRPr lang="en-US" sz="2400" b="1"/>
          </a:p>
        </p:txBody>
      </p:sp>
      <p:sp>
        <p:nvSpPr>
          <p:cNvPr id="180231" name="AutoShape 7"/>
          <p:cNvSpPr>
            <a:spLocks noChangeArrowheads="1"/>
          </p:cNvSpPr>
          <p:nvPr/>
        </p:nvSpPr>
        <p:spPr bwMode="auto">
          <a:xfrm>
            <a:off x="3708400" y="2636838"/>
            <a:ext cx="4032250" cy="431800"/>
          </a:xfrm>
          <a:prstGeom prst="flowChartAlternateProcess">
            <a:avLst/>
          </a:prstGeom>
          <a:solidFill>
            <a:srgbClr val="00FFCC"/>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التعـــــــــــــاون</a:t>
            </a:r>
            <a:endParaRPr lang="en-US" sz="3600" b="1" dirty="0"/>
          </a:p>
        </p:txBody>
      </p:sp>
      <p:sp>
        <p:nvSpPr>
          <p:cNvPr id="180232" name="AutoShape 8"/>
          <p:cNvSpPr>
            <a:spLocks noChangeArrowheads="1"/>
          </p:cNvSpPr>
          <p:nvPr/>
        </p:nvSpPr>
        <p:spPr bwMode="auto">
          <a:xfrm>
            <a:off x="3708400" y="3429000"/>
            <a:ext cx="4032250" cy="431800"/>
          </a:xfrm>
          <a:prstGeom prst="flowChartAlternateProcess">
            <a:avLst/>
          </a:prstGeom>
          <a:solidFill>
            <a:schemeClr val="tx2"/>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tx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t>الحراك الإجتماعى </a:t>
            </a:r>
            <a:endParaRPr lang="en-US" sz="3200" b="1"/>
          </a:p>
        </p:txBody>
      </p:sp>
      <p:sp>
        <p:nvSpPr>
          <p:cNvPr id="180233" name="AutoShape 9"/>
          <p:cNvSpPr>
            <a:spLocks noChangeArrowheads="1"/>
          </p:cNvSpPr>
          <p:nvPr/>
        </p:nvSpPr>
        <p:spPr bwMode="auto">
          <a:xfrm>
            <a:off x="3708400" y="4149725"/>
            <a:ext cx="4032250" cy="431800"/>
          </a:xfrm>
          <a:prstGeom prst="flowChartAlternateProcess">
            <a:avLst/>
          </a:prstGeom>
          <a:solidFill>
            <a:srgbClr val="66CC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66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t>الإتصـــــــــــــال </a:t>
            </a:r>
            <a:endParaRPr lang="en-US" sz="3600" b="1"/>
          </a:p>
        </p:txBody>
      </p:sp>
      <p:sp>
        <p:nvSpPr>
          <p:cNvPr id="180234" name="AutoShape 10"/>
          <p:cNvSpPr>
            <a:spLocks noChangeArrowheads="1"/>
          </p:cNvSpPr>
          <p:nvPr/>
        </p:nvSpPr>
        <p:spPr bwMode="auto">
          <a:xfrm>
            <a:off x="3708400" y="5589588"/>
            <a:ext cx="4032250" cy="431800"/>
          </a:xfrm>
          <a:prstGeom prst="flowChartAlternateProcess">
            <a:avLst/>
          </a:prstGeom>
          <a:solidFill>
            <a:schemeClr val="hlink"/>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t>الإستمثال الإجتماعى </a:t>
            </a:r>
            <a:endParaRPr lang="en-US" sz="3200" b="1"/>
          </a:p>
        </p:txBody>
      </p:sp>
      <p:sp>
        <p:nvSpPr>
          <p:cNvPr id="180235" name="AutoShape 11"/>
          <p:cNvSpPr>
            <a:spLocks noChangeArrowheads="1"/>
          </p:cNvSpPr>
          <p:nvPr/>
        </p:nvSpPr>
        <p:spPr bwMode="auto">
          <a:xfrm>
            <a:off x="3708400" y="4797425"/>
            <a:ext cx="4032250" cy="431800"/>
          </a:xfrm>
          <a:prstGeom prst="flowChartAlternateProcess">
            <a:avLst/>
          </a:prstGeom>
          <a:solidFill>
            <a:srgbClr val="FF66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66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t>التوافق أو التراضى </a:t>
            </a:r>
            <a:endParaRPr lang="en-US" sz="32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0228"/>
                                        </p:tgtEl>
                                        <p:attrNameLst>
                                          <p:attrName>style.visibility</p:attrName>
                                        </p:attrNameLst>
                                      </p:cBhvr>
                                      <p:to>
                                        <p:strVal val="visible"/>
                                      </p:to>
                                    </p:set>
                                    <p:anim calcmode="lin" valueType="num">
                                      <p:cBhvr additive="base">
                                        <p:cTn id="7" dur="500" fill="hold"/>
                                        <p:tgtEl>
                                          <p:spTgt spid="180228"/>
                                        </p:tgtEl>
                                        <p:attrNameLst>
                                          <p:attrName>ppt_x</p:attrName>
                                        </p:attrNameLst>
                                      </p:cBhvr>
                                      <p:tavLst>
                                        <p:tav tm="0">
                                          <p:val>
                                            <p:strVal val="#ppt_x"/>
                                          </p:val>
                                        </p:tav>
                                        <p:tav tm="100000">
                                          <p:val>
                                            <p:strVal val="#ppt_x"/>
                                          </p:val>
                                        </p:tav>
                                      </p:tavLst>
                                    </p:anim>
                                    <p:anim calcmode="lin" valueType="num">
                                      <p:cBhvr additive="base">
                                        <p:cTn id="8" dur="500" fill="hold"/>
                                        <p:tgtEl>
                                          <p:spTgt spid="18022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80229"/>
                                        </p:tgtEl>
                                        <p:attrNameLst>
                                          <p:attrName>style.visibility</p:attrName>
                                        </p:attrNameLst>
                                      </p:cBhvr>
                                      <p:to>
                                        <p:strVal val="visible"/>
                                      </p:to>
                                    </p:set>
                                    <p:animEffect transition="in" filter="diamond(in)">
                                      <p:cBhvr>
                                        <p:cTn id="13" dur="2000"/>
                                        <p:tgtEl>
                                          <p:spTgt spid="18022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80230"/>
                                        </p:tgtEl>
                                        <p:attrNameLst>
                                          <p:attrName>style.visibility</p:attrName>
                                        </p:attrNameLst>
                                      </p:cBhvr>
                                      <p:to>
                                        <p:strVal val="visible"/>
                                      </p:to>
                                    </p:set>
                                    <p:animEffect transition="in" filter="circle(in)">
                                      <p:cBhvr>
                                        <p:cTn id="18" dur="2000"/>
                                        <p:tgtEl>
                                          <p:spTgt spid="18023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80231"/>
                                        </p:tgtEl>
                                        <p:attrNameLst>
                                          <p:attrName>style.visibility</p:attrName>
                                        </p:attrNameLst>
                                      </p:cBhvr>
                                      <p:to>
                                        <p:strVal val="visible"/>
                                      </p:to>
                                    </p:set>
                                    <p:animEffect transition="in" filter="slide(fromBottom)">
                                      <p:cBhvr>
                                        <p:cTn id="23" dur="500"/>
                                        <p:tgtEl>
                                          <p:spTgt spid="18023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180232"/>
                                        </p:tgtEl>
                                        <p:attrNameLst>
                                          <p:attrName>style.visibility</p:attrName>
                                        </p:attrNameLst>
                                      </p:cBhvr>
                                      <p:to>
                                        <p:strVal val="visible"/>
                                      </p:to>
                                    </p:set>
                                    <p:animEffect transition="in" filter="slide(fromBottom)">
                                      <p:cBhvr>
                                        <p:cTn id="28" dur="500"/>
                                        <p:tgtEl>
                                          <p:spTgt spid="18023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180233"/>
                                        </p:tgtEl>
                                        <p:attrNameLst>
                                          <p:attrName>style.visibility</p:attrName>
                                        </p:attrNameLst>
                                      </p:cBhvr>
                                      <p:to>
                                        <p:strVal val="visible"/>
                                      </p:to>
                                    </p:set>
                                    <p:animEffect transition="in" filter="slide(fromBottom)">
                                      <p:cBhvr>
                                        <p:cTn id="33" dur="500"/>
                                        <p:tgtEl>
                                          <p:spTgt spid="18023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180235"/>
                                        </p:tgtEl>
                                        <p:attrNameLst>
                                          <p:attrName>style.visibility</p:attrName>
                                        </p:attrNameLst>
                                      </p:cBhvr>
                                      <p:to>
                                        <p:strVal val="visible"/>
                                      </p:to>
                                    </p:set>
                                    <p:animEffect transition="in" filter="slide(fromBottom)">
                                      <p:cBhvr>
                                        <p:cTn id="38" dur="500"/>
                                        <p:tgtEl>
                                          <p:spTgt spid="18023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180234"/>
                                        </p:tgtEl>
                                        <p:attrNameLst>
                                          <p:attrName>style.visibility</p:attrName>
                                        </p:attrNameLst>
                                      </p:cBhvr>
                                      <p:to>
                                        <p:strVal val="visible"/>
                                      </p:to>
                                    </p:set>
                                    <p:animEffect transition="in" filter="slide(fromBottom)">
                                      <p:cBhvr>
                                        <p:cTn id="43" dur="500"/>
                                        <p:tgtEl>
                                          <p:spTgt spid="180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8" grpId="0" animBg="1"/>
      <p:bldP spid="180229" grpId="0"/>
      <p:bldP spid="180230" grpId="0"/>
      <p:bldP spid="180231" grpId="0" animBg="1"/>
      <p:bldP spid="180232" grpId="0" animBg="1"/>
      <p:bldP spid="180233" grpId="0" animBg="1"/>
      <p:bldP spid="180234" grpId="0" animBg="1"/>
      <p:bldP spid="1802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body" idx="1"/>
          </p:nvPr>
        </p:nvSpPr>
        <p:spPr/>
        <p:txBody>
          <a:bodyPr/>
          <a:lstStyle/>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en-US"/>
          </a:p>
        </p:txBody>
      </p:sp>
      <p:sp>
        <p:nvSpPr>
          <p:cNvPr id="182275"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82277" name="AutoShape 5"/>
          <p:cNvSpPr>
            <a:spLocks noChangeArrowheads="1"/>
          </p:cNvSpPr>
          <p:nvPr/>
        </p:nvSpPr>
        <p:spPr bwMode="auto">
          <a:xfrm>
            <a:off x="2339975" y="115888"/>
            <a:ext cx="3671888" cy="792162"/>
          </a:xfrm>
          <a:prstGeom prst="roundRect">
            <a:avLst>
              <a:gd name="adj" fmla="val 16667"/>
            </a:avLst>
          </a:prstGeom>
          <a:gradFill rotWithShape="1">
            <a:gsLst>
              <a:gs pos="0">
                <a:schemeClr val="accent1"/>
              </a:gs>
              <a:gs pos="50000">
                <a:schemeClr val="accent1">
                  <a:gamma/>
                  <a:shade val="46275"/>
                  <a:invGamma/>
                </a:schemeClr>
              </a:gs>
              <a:gs pos="100000">
                <a:schemeClr val="accent1"/>
              </a:gs>
            </a:gsLst>
            <a:lin ang="0" scaled="1"/>
          </a:gradFill>
          <a:ln w="9525">
            <a:round/>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2800" b="1">
                <a:cs typeface="Arabic Transparent" pitchFamily="2" charset="0"/>
              </a:rPr>
              <a:t>أنواع التعاون </a:t>
            </a:r>
            <a:endParaRPr lang="en-US" sz="2800" b="1">
              <a:cs typeface="Arabic Transparent" pitchFamily="2" charset="0"/>
            </a:endParaRPr>
          </a:p>
        </p:txBody>
      </p:sp>
      <p:sp>
        <p:nvSpPr>
          <p:cNvPr id="182278" name="AutoShape 6" descr="Large checker board"/>
          <p:cNvSpPr>
            <a:spLocks noChangeArrowheads="1"/>
          </p:cNvSpPr>
          <p:nvPr/>
        </p:nvSpPr>
        <p:spPr bwMode="auto">
          <a:xfrm>
            <a:off x="3132138" y="2060575"/>
            <a:ext cx="4392612" cy="720725"/>
          </a:xfrm>
          <a:prstGeom prst="roundRect">
            <a:avLst>
              <a:gd name="adj" fmla="val 16667"/>
            </a:avLst>
          </a:prstGeom>
          <a:pattFill prst="lgCheck">
            <a:fgClr>
              <a:srgbClr val="A50021"/>
            </a:fgClr>
            <a:bgClr>
              <a:srgbClr val="4C000F"/>
            </a:bgClr>
          </a:pattFill>
          <a:ln w="9525">
            <a:round/>
            <a:headEnd/>
            <a:tailEnd/>
          </a:ln>
          <a:effectLst/>
          <a:scene3d>
            <a:camera prst="legacyPerspectiveTopRight"/>
            <a:lightRig rig="legacyFlat3" dir="b"/>
          </a:scene3d>
          <a:sp3d extrusionH="887400" prstMaterial="legacyMatte">
            <a:bevelT w="13500" h="13500" prst="angle"/>
            <a:bevelB w="13500" h="13500" prst="angle"/>
            <a:extrusionClr>
              <a:srgbClr val="A5002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cs typeface="Arabic Transparent" pitchFamily="2" charset="0"/>
              </a:rPr>
              <a:t>التعاون غير الرسمى </a:t>
            </a:r>
            <a:endParaRPr lang="en-US" sz="3600" b="1">
              <a:cs typeface="Arabic Transparent" pitchFamily="2" charset="0"/>
            </a:endParaRPr>
          </a:p>
        </p:txBody>
      </p:sp>
      <p:sp>
        <p:nvSpPr>
          <p:cNvPr id="182279" name="AutoShape 7" descr="Light vertical"/>
          <p:cNvSpPr>
            <a:spLocks noChangeArrowheads="1"/>
          </p:cNvSpPr>
          <p:nvPr/>
        </p:nvSpPr>
        <p:spPr bwMode="auto">
          <a:xfrm>
            <a:off x="900113" y="3284538"/>
            <a:ext cx="3959225" cy="720725"/>
          </a:xfrm>
          <a:prstGeom prst="roundRect">
            <a:avLst>
              <a:gd name="adj" fmla="val 16667"/>
            </a:avLst>
          </a:prstGeom>
          <a:pattFill prst="ltVert">
            <a:fgClr>
              <a:srgbClr val="A50021"/>
            </a:fgClr>
            <a:bgClr>
              <a:schemeClr val="bg1"/>
            </a:bgClr>
          </a:pattFill>
          <a:ln w="9525">
            <a:round/>
            <a:headEnd/>
            <a:tailEnd/>
          </a:ln>
          <a:effectLst/>
          <a:scene3d>
            <a:camera prst="legacyPerspectiveTopRight"/>
            <a:lightRig rig="legacyFlat3" dir="b"/>
          </a:scene3d>
          <a:sp3d extrusionH="887400" prstMaterial="legacyMatte">
            <a:bevelT w="13500" h="13500" prst="angle"/>
            <a:bevelB w="13500" h="13500" prst="angle"/>
            <a:extrusionClr>
              <a:srgbClr val="A5002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600" b="1">
                <a:cs typeface="Arabic Transparent" pitchFamily="2" charset="0"/>
              </a:rPr>
              <a:t>التعاون الرسمى  </a:t>
            </a:r>
            <a:endParaRPr lang="en-US" sz="3600" b="1">
              <a:cs typeface="Arabic Transparent" pitchFamily="2" charset="0"/>
            </a:endParaRP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82277"/>
                                        </p:tgtEl>
                                        <p:attrNameLst>
                                          <p:attrName>style.visibility</p:attrName>
                                        </p:attrNameLst>
                                      </p:cBhvr>
                                      <p:to>
                                        <p:strVal val="visible"/>
                                      </p:to>
                                    </p:set>
                                    <p:animEffect transition="in" filter="barn(inHorizontal)">
                                      <p:cBhvr>
                                        <p:cTn id="7" dur="500"/>
                                        <p:tgtEl>
                                          <p:spTgt spid="1822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82278"/>
                                        </p:tgtEl>
                                        <p:attrNameLst>
                                          <p:attrName>style.visibility</p:attrName>
                                        </p:attrNameLst>
                                      </p:cBhvr>
                                      <p:to>
                                        <p:strVal val="visible"/>
                                      </p:to>
                                    </p:set>
                                    <p:animEffect transition="in" filter="wedge">
                                      <p:cBhvr>
                                        <p:cTn id="12" dur="2000"/>
                                        <p:tgtEl>
                                          <p:spTgt spid="1822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82279"/>
                                        </p:tgtEl>
                                        <p:attrNameLst>
                                          <p:attrName>style.visibility</p:attrName>
                                        </p:attrNameLst>
                                      </p:cBhvr>
                                      <p:to>
                                        <p:strVal val="visible"/>
                                      </p:to>
                                    </p:set>
                                    <p:animEffect transition="in" filter="wedge">
                                      <p:cBhvr>
                                        <p:cTn id="17" dur="2000"/>
                                        <p:tgtEl>
                                          <p:spTgt spid="182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7" grpId="0" animBg="1"/>
      <p:bldP spid="182278" grpId="0" animBg="1"/>
      <p:bldP spid="18227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body" idx="1"/>
          </p:nvPr>
        </p:nvSpPr>
        <p:spPr/>
        <p:txBody>
          <a:bodyPr/>
          <a:lstStyle/>
          <a:p>
            <a:pPr>
              <a:lnSpc>
                <a:spcPct val="90000"/>
              </a:lnSpc>
            </a:pPr>
            <a:endParaRPr lang="ar-SA" dirty="0"/>
          </a:p>
          <a:p>
            <a:pPr>
              <a:lnSpc>
                <a:spcPct val="90000"/>
              </a:lnSpc>
            </a:pPr>
            <a:endParaRPr lang="ar-SA" dirty="0"/>
          </a:p>
          <a:p>
            <a:pPr>
              <a:lnSpc>
                <a:spcPct val="90000"/>
              </a:lnSpc>
            </a:pPr>
            <a:endParaRPr lang="ar-SA" dirty="0"/>
          </a:p>
          <a:p>
            <a:pPr>
              <a:lnSpc>
                <a:spcPct val="90000"/>
              </a:lnSpc>
            </a:pPr>
            <a:endParaRPr lang="ar-SA" dirty="0"/>
          </a:p>
          <a:p>
            <a:pPr>
              <a:lnSpc>
                <a:spcPct val="90000"/>
              </a:lnSpc>
            </a:pPr>
            <a:endParaRPr lang="ar-SA" dirty="0"/>
          </a:p>
          <a:p>
            <a:pPr>
              <a:lnSpc>
                <a:spcPct val="90000"/>
              </a:lnSpc>
            </a:pPr>
            <a:endParaRPr lang="ar-SA" dirty="0"/>
          </a:p>
          <a:p>
            <a:pPr>
              <a:lnSpc>
                <a:spcPct val="90000"/>
              </a:lnSpc>
            </a:pPr>
            <a:endParaRPr lang="ar-SA" dirty="0"/>
          </a:p>
          <a:p>
            <a:pPr>
              <a:lnSpc>
                <a:spcPct val="90000"/>
              </a:lnSpc>
            </a:pPr>
            <a:endParaRPr lang="en-US" dirty="0"/>
          </a:p>
        </p:txBody>
      </p:sp>
      <p:sp>
        <p:nvSpPr>
          <p:cNvPr id="198659"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98660" name="AutoShape 4"/>
          <p:cNvSpPr>
            <a:spLocks noChangeArrowheads="1"/>
          </p:cNvSpPr>
          <p:nvPr/>
        </p:nvSpPr>
        <p:spPr bwMode="auto">
          <a:xfrm>
            <a:off x="971550" y="333375"/>
            <a:ext cx="7272338" cy="2089150"/>
          </a:xfrm>
          <a:prstGeom prst="flowChartMultidocument">
            <a:avLst/>
          </a:prstGeom>
          <a:solidFill>
            <a:srgbClr val="FF0066"/>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a:r>
              <a:rPr lang="ar-SA" sz="4000" b="1">
                <a:latin typeface="Impact" pitchFamily="34" charset="0"/>
                <a:cs typeface="Arabic Transparent" pitchFamily="2" charset="0"/>
              </a:rPr>
              <a:t>2- الحراك الإجتماعى </a:t>
            </a:r>
            <a:endParaRPr lang="en-US" sz="4000" b="1">
              <a:latin typeface="Impact" pitchFamily="34" charset="0"/>
              <a:cs typeface="Arabic Transparent" pitchFamily="2" charset="0"/>
            </a:endParaRPr>
          </a:p>
        </p:txBody>
      </p:sp>
      <p:sp>
        <p:nvSpPr>
          <p:cNvPr id="198661" name="AutoShape 5"/>
          <p:cNvSpPr>
            <a:spLocks noChangeArrowheads="1"/>
          </p:cNvSpPr>
          <p:nvPr/>
        </p:nvSpPr>
        <p:spPr bwMode="auto">
          <a:xfrm>
            <a:off x="1044575" y="2420888"/>
            <a:ext cx="6335713" cy="1296988"/>
          </a:xfrm>
          <a:prstGeom prst="leftArrow">
            <a:avLst>
              <a:gd name="adj1" fmla="val 50000"/>
              <a:gd name="adj2" fmla="val 122124"/>
            </a:avLst>
          </a:prstGeom>
          <a:solidFill>
            <a:srgbClr val="66CC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66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t>الحراك الإجتماعى الأفقى </a:t>
            </a:r>
            <a:endParaRPr lang="en-US" sz="3200" b="1"/>
          </a:p>
        </p:txBody>
      </p:sp>
      <p:sp>
        <p:nvSpPr>
          <p:cNvPr id="198662" name="AutoShape 6"/>
          <p:cNvSpPr>
            <a:spLocks noChangeArrowheads="1"/>
          </p:cNvSpPr>
          <p:nvPr/>
        </p:nvSpPr>
        <p:spPr bwMode="auto">
          <a:xfrm>
            <a:off x="1547813" y="3573016"/>
            <a:ext cx="6335712" cy="1296988"/>
          </a:xfrm>
          <a:prstGeom prst="leftArrow">
            <a:avLst>
              <a:gd name="adj1" fmla="val 50000"/>
              <a:gd name="adj2" fmla="val 122124"/>
            </a:avLst>
          </a:prstGeom>
          <a:solidFill>
            <a:srgbClr val="00FFCC"/>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dirty="0"/>
              <a:t>الحراك الإجتماعى الرأسى </a:t>
            </a:r>
            <a:endParaRPr lang="en-US" sz="3200" b="1" dirty="0"/>
          </a:p>
        </p:txBody>
      </p:sp>
      <p:sp>
        <p:nvSpPr>
          <p:cNvPr id="11" name="AutoShape 6"/>
          <p:cNvSpPr>
            <a:spLocks noChangeArrowheads="1"/>
          </p:cNvSpPr>
          <p:nvPr/>
        </p:nvSpPr>
        <p:spPr bwMode="auto">
          <a:xfrm>
            <a:off x="1475656" y="4725144"/>
            <a:ext cx="6335712" cy="1296988"/>
          </a:xfrm>
          <a:prstGeom prst="leftArrow">
            <a:avLst>
              <a:gd name="adj1" fmla="val 50000"/>
              <a:gd name="adj2" fmla="val 122124"/>
            </a:avLst>
          </a:prstGeom>
          <a:solidFill>
            <a:srgbClr val="00FFCC"/>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dirty="0"/>
              <a:t>الحراك الإجتماعى </a:t>
            </a:r>
            <a:r>
              <a:rPr lang="ar-EG" sz="3200" b="1" dirty="0" smtClean="0"/>
              <a:t>الجغرافى</a:t>
            </a:r>
            <a:r>
              <a:rPr lang="ar-SA" sz="3200" b="1" dirty="0" smtClean="0"/>
              <a:t> </a:t>
            </a:r>
            <a:endParaRPr lang="en-US" sz="3200" b="1" dirty="0"/>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98660"/>
                                        </p:tgtEl>
                                        <p:attrNameLst>
                                          <p:attrName>style.visibility</p:attrName>
                                        </p:attrNameLst>
                                      </p:cBhvr>
                                      <p:to>
                                        <p:strVal val="visible"/>
                                      </p:to>
                                    </p:set>
                                    <p:animEffect transition="in" filter="wheel(4)">
                                      <p:cBhvr>
                                        <p:cTn id="7" dur="1000"/>
                                        <p:tgtEl>
                                          <p:spTgt spid="1986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98661"/>
                                        </p:tgtEl>
                                        <p:attrNameLst>
                                          <p:attrName>style.visibility</p:attrName>
                                        </p:attrNameLst>
                                      </p:cBhvr>
                                      <p:to>
                                        <p:strVal val="visible"/>
                                      </p:to>
                                    </p:set>
                                    <p:anim calcmode="lin" valueType="num">
                                      <p:cBhvr additive="base">
                                        <p:cTn id="12" dur="1000" fill="hold"/>
                                        <p:tgtEl>
                                          <p:spTgt spid="198661"/>
                                        </p:tgtEl>
                                        <p:attrNameLst>
                                          <p:attrName>ppt_x</p:attrName>
                                        </p:attrNameLst>
                                      </p:cBhvr>
                                      <p:tavLst>
                                        <p:tav tm="0">
                                          <p:val>
                                            <p:strVal val="#ppt_x"/>
                                          </p:val>
                                        </p:tav>
                                        <p:tav tm="100000">
                                          <p:val>
                                            <p:strVal val="#ppt_x"/>
                                          </p:val>
                                        </p:tav>
                                      </p:tavLst>
                                    </p:anim>
                                    <p:anim calcmode="lin" valueType="num">
                                      <p:cBhvr additive="base">
                                        <p:cTn id="13" dur="1000" fill="hold"/>
                                        <p:tgtEl>
                                          <p:spTgt spid="19866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98662"/>
                                        </p:tgtEl>
                                        <p:attrNameLst>
                                          <p:attrName>style.visibility</p:attrName>
                                        </p:attrNameLst>
                                      </p:cBhvr>
                                      <p:to>
                                        <p:strVal val="visible"/>
                                      </p:to>
                                    </p:set>
                                    <p:anim calcmode="lin" valueType="num">
                                      <p:cBhvr additive="base">
                                        <p:cTn id="18" dur="1000" fill="hold"/>
                                        <p:tgtEl>
                                          <p:spTgt spid="198662"/>
                                        </p:tgtEl>
                                        <p:attrNameLst>
                                          <p:attrName>ppt_x</p:attrName>
                                        </p:attrNameLst>
                                      </p:cBhvr>
                                      <p:tavLst>
                                        <p:tav tm="0">
                                          <p:val>
                                            <p:strVal val="#ppt_x"/>
                                          </p:val>
                                        </p:tav>
                                        <p:tav tm="100000">
                                          <p:val>
                                            <p:strVal val="#ppt_x"/>
                                          </p:val>
                                        </p:tav>
                                      </p:tavLst>
                                    </p:anim>
                                    <p:anim calcmode="lin" valueType="num">
                                      <p:cBhvr additive="base">
                                        <p:cTn id="19" dur="1000" fill="hold"/>
                                        <p:tgtEl>
                                          <p:spTgt spid="19866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1000" fill="hold"/>
                                        <p:tgtEl>
                                          <p:spTgt spid="11"/>
                                        </p:tgtEl>
                                        <p:attrNameLst>
                                          <p:attrName>ppt_x</p:attrName>
                                        </p:attrNameLst>
                                      </p:cBhvr>
                                      <p:tavLst>
                                        <p:tav tm="0">
                                          <p:val>
                                            <p:strVal val="#ppt_x"/>
                                          </p:val>
                                        </p:tav>
                                        <p:tav tm="100000">
                                          <p:val>
                                            <p:strVal val="#ppt_x"/>
                                          </p:val>
                                        </p:tav>
                                      </p:tavLst>
                                    </p:anim>
                                    <p:anim calcmode="lin" valueType="num">
                                      <p:cBhvr additive="base">
                                        <p:cTn id="25"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60" grpId="0" animBg="1"/>
      <p:bldP spid="198661" grpId="0" animBg="1"/>
      <p:bldP spid="198662"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92516" name="AutoShape 4"/>
          <p:cNvSpPr>
            <a:spLocks noChangeArrowheads="1"/>
          </p:cNvSpPr>
          <p:nvPr/>
        </p:nvSpPr>
        <p:spPr bwMode="auto">
          <a:xfrm>
            <a:off x="971550" y="115888"/>
            <a:ext cx="7272338" cy="1152525"/>
          </a:xfrm>
          <a:prstGeom prst="flowChartMultidocument">
            <a:avLst/>
          </a:prstGeom>
          <a:solidFill>
            <a:srgbClr val="FF0066"/>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a:r>
              <a:rPr lang="ar-SA" sz="4400" b="1">
                <a:latin typeface="Impact" pitchFamily="34" charset="0"/>
                <a:cs typeface="Arabic Transparent" pitchFamily="2" charset="0"/>
              </a:rPr>
              <a:t>3- الإتصال </a:t>
            </a:r>
            <a:r>
              <a:rPr lang="en-US" sz="4400" b="1">
                <a:latin typeface="Impact" pitchFamily="34" charset="0"/>
                <a:cs typeface="Arabic Transparent" pitchFamily="2" charset="0"/>
              </a:rPr>
              <a:t>Communication </a:t>
            </a:r>
          </a:p>
        </p:txBody>
      </p:sp>
      <p:sp>
        <p:nvSpPr>
          <p:cNvPr id="192520" name="Text Box 8"/>
          <p:cNvSpPr txBox="1">
            <a:spLocks noChangeArrowheads="1"/>
          </p:cNvSpPr>
          <p:nvPr/>
        </p:nvSpPr>
        <p:spPr bwMode="auto">
          <a:xfrm>
            <a:off x="1187450" y="2565400"/>
            <a:ext cx="795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92522" name="Text Box 10"/>
          <p:cNvSpPr txBox="1">
            <a:spLocks noChangeArrowheads="1"/>
          </p:cNvSpPr>
          <p:nvPr/>
        </p:nvSpPr>
        <p:spPr bwMode="auto">
          <a:xfrm>
            <a:off x="0" y="1341438"/>
            <a:ext cx="9144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400" b="1">
                <a:solidFill>
                  <a:schemeClr val="hlink"/>
                </a:solidFill>
              </a:rPr>
              <a:t>الإتصال :</a:t>
            </a:r>
            <a:r>
              <a:rPr lang="ar-SA" sz="2400" b="1"/>
              <a:t> هو العملية التى يستطيع من خلالها شخصين أو اكثر تبادل الأفكار والحقائق أو المشاعر أو الإنطباعات بطريقة يتمكن خلالها كل منهم من الفهم المشترك لمعنى ومضمون الرسالة .</a:t>
            </a:r>
            <a:endParaRPr lang="en-US" sz="2400" b="1"/>
          </a:p>
        </p:txBody>
      </p:sp>
      <p:sp>
        <p:nvSpPr>
          <p:cNvPr id="192523" name="AutoShape 11"/>
          <p:cNvSpPr>
            <a:spLocks noChangeArrowheads="1"/>
          </p:cNvSpPr>
          <p:nvPr/>
        </p:nvSpPr>
        <p:spPr bwMode="auto">
          <a:xfrm rot="10800000">
            <a:off x="7667625" y="3860800"/>
            <a:ext cx="1368425" cy="1008063"/>
          </a:xfrm>
          <a:prstGeom prst="homePlate">
            <a:avLst>
              <a:gd name="adj" fmla="val 339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ar-SA" sz="2800" b="1"/>
              <a:t>المصدر </a:t>
            </a:r>
            <a:endParaRPr lang="en-US" sz="2800" b="1"/>
          </a:p>
        </p:txBody>
      </p:sp>
      <p:sp>
        <p:nvSpPr>
          <p:cNvPr id="192524" name="AutoShape 12"/>
          <p:cNvSpPr>
            <a:spLocks noChangeArrowheads="1"/>
          </p:cNvSpPr>
          <p:nvPr/>
        </p:nvSpPr>
        <p:spPr bwMode="auto">
          <a:xfrm rot="10800000">
            <a:off x="6011863" y="3860800"/>
            <a:ext cx="1368425" cy="1008063"/>
          </a:xfrm>
          <a:prstGeom prst="homePlate">
            <a:avLst>
              <a:gd name="adj" fmla="val 339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ar-SA" sz="3200" b="1"/>
              <a:t>الرسالة </a:t>
            </a:r>
            <a:endParaRPr lang="en-US" sz="3200" b="1"/>
          </a:p>
        </p:txBody>
      </p:sp>
      <p:sp>
        <p:nvSpPr>
          <p:cNvPr id="192525" name="AutoShape 13"/>
          <p:cNvSpPr>
            <a:spLocks noChangeArrowheads="1"/>
          </p:cNvSpPr>
          <p:nvPr/>
        </p:nvSpPr>
        <p:spPr bwMode="auto">
          <a:xfrm rot="10800000">
            <a:off x="4283075" y="3860800"/>
            <a:ext cx="1368425" cy="1008063"/>
          </a:xfrm>
          <a:prstGeom prst="homePlate">
            <a:avLst>
              <a:gd name="adj" fmla="val 339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ar-SA" sz="2800" b="1"/>
              <a:t>قناة </a:t>
            </a:r>
          </a:p>
          <a:p>
            <a:pPr algn="ctr"/>
            <a:r>
              <a:rPr lang="ar-SA" sz="2800" b="1"/>
              <a:t>الإتصال  </a:t>
            </a:r>
            <a:endParaRPr lang="en-US" sz="2800" b="1"/>
          </a:p>
        </p:txBody>
      </p:sp>
      <p:sp>
        <p:nvSpPr>
          <p:cNvPr id="192526" name="AutoShape 14"/>
          <p:cNvSpPr>
            <a:spLocks noChangeArrowheads="1"/>
          </p:cNvSpPr>
          <p:nvPr/>
        </p:nvSpPr>
        <p:spPr bwMode="auto">
          <a:xfrm rot="10800000">
            <a:off x="2555875" y="3860800"/>
            <a:ext cx="1368425" cy="1008063"/>
          </a:xfrm>
          <a:prstGeom prst="homePlate">
            <a:avLst>
              <a:gd name="adj" fmla="val 339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ar-SA" sz="2800" b="1"/>
              <a:t>معالجة </a:t>
            </a:r>
          </a:p>
          <a:p>
            <a:pPr algn="ctr"/>
            <a:r>
              <a:rPr lang="ar-SA" sz="2800" b="1"/>
              <a:t>الرسالة </a:t>
            </a:r>
            <a:endParaRPr lang="en-US" sz="2800" b="1"/>
          </a:p>
        </p:txBody>
      </p:sp>
      <p:sp>
        <p:nvSpPr>
          <p:cNvPr id="192527" name="AutoShape 15"/>
          <p:cNvSpPr>
            <a:spLocks noChangeArrowheads="1"/>
          </p:cNvSpPr>
          <p:nvPr/>
        </p:nvSpPr>
        <p:spPr bwMode="auto">
          <a:xfrm rot="10800000">
            <a:off x="827088" y="3860800"/>
            <a:ext cx="1368425" cy="1008063"/>
          </a:xfrm>
          <a:prstGeom prst="homePlate">
            <a:avLst>
              <a:gd name="adj" fmla="val 339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ar-SA" sz="3200" b="1"/>
              <a:t>الجمهور </a:t>
            </a:r>
            <a:endParaRPr lang="en-US" sz="3200" b="1"/>
          </a:p>
        </p:txBody>
      </p:sp>
      <p:sp>
        <p:nvSpPr>
          <p:cNvPr id="192528" name="Text Box 16"/>
          <p:cNvSpPr txBox="1">
            <a:spLocks noChangeArrowheads="1"/>
          </p:cNvSpPr>
          <p:nvPr/>
        </p:nvSpPr>
        <p:spPr bwMode="auto">
          <a:xfrm>
            <a:off x="3779838" y="5373688"/>
            <a:ext cx="1655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sz="2400" b="1"/>
              <a:t>رد الفعال</a:t>
            </a:r>
            <a:endParaRPr lang="en-US" sz="2400" b="1"/>
          </a:p>
        </p:txBody>
      </p:sp>
      <p:sp>
        <p:nvSpPr>
          <p:cNvPr id="192529" name="AutoShape 17"/>
          <p:cNvSpPr>
            <a:spLocks noChangeArrowheads="1"/>
          </p:cNvSpPr>
          <p:nvPr/>
        </p:nvSpPr>
        <p:spPr bwMode="auto">
          <a:xfrm>
            <a:off x="1476375" y="5013325"/>
            <a:ext cx="7993063" cy="792163"/>
          </a:xfrm>
          <a:prstGeom prst="curvedUpArrow">
            <a:avLst>
              <a:gd name="adj1" fmla="val 51432"/>
              <a:gd name="adj2" fmla="val 25323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
        <p:nvSpPr>
          <p:cNvPr id="192530" name="AutoShape 18"/>
          <p:cNvSpPr>
            <a:spLocks noChangeArrowheads="1"/>
          </p:cNvSpPr>
          <p:nvPr/>
        </p:nvSpPr>
        <p:spPr bwMode="auto">
          <a:xfrm rot="10800000">
            <a:off x="684213" y="2997200"/>
            <a:ext cx="7993062" cy="792163"/>
          </a:xfrm>
          <a:prstGeom prst="curvedUpArrow">
            <a:avLst>
              <a:gd name="adj1" fmla="val 51432"/>
              <a:gd name="adj2" fmla="val 25323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EG"/>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92516"/>
                                        </p:tgtEl>
                                        <p:attrNameLst>
                                          <p:attrName>style.visibility</p:attrName>
                                        </p:attrNameLst>
                                      </p:cBhvr>
                                      <p:to>
                                        <p:strVal val="visible"/>
                                      </p:to>
                                    </p:set>
                                    <p:animEffect transition="in" filter="circle(in)">
                                      <p:cBhvr>
                                        <p:cTn id="7" dur="1000"/>
                                        <p:tgtEl>
                                          <p:spTgt spid="1925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92522"/>
                                        </p:tgtEl>
                                        <p:attrNameLst>
                                          <p:attrName>style.visibility</p:attrName>
                                        </p:attrNameLst>
                                      </p:cBhvr>
                                      <p:to>
                                        <p:strVal val="visible"/>
                                      </p:to>
                                    </p:set>
                                    <p:animEffect transition="in" filter="barn(inHorizontal)">
                                      <p:cBhvr>
                                        <p:cTn id="12" dur="500"/>
                                        <p:tgtEl>
                                          <p:spTgt spid="1925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92523"/>
                                        </p:tgtEl>
                                        <p:attrNameLst>
                                          <p:attrName>style.visibility</p:attrName>
                                        </p:attrNameLst>
                                      </p:cBhvr>
                                      <p:to>
                                        <p:strVal val="visible"/>
                                      </p:to>
                                    </p:set>
                                    <p:animEffect transition="in" filter="circle(in)">
                                      <p:cBhvr>
                                        <p:cTn id="17" dur="1000"/>
                                        <p:tgtEl>
                                          <p:spTgt spid="1925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92524"/>
                                        </p:tgtEl>
                                        <p:attrNameLst>
                                          <p:attrName>style.visibility</p:attrName>
                                        </p:attrNameLst>
                                      </p:cBhvr>
                                      <p:to>
                                        <p:strVal val="visible"/>
                                      </p:to>
                                    </p:set>
                                    <p:animEffect transition="in" filter="circle(in)">
                                      <p:cBhvr>
                                        <p:cTn id="22" dur="1000"/>
                                        <p:tgtEl>
                                          <p:spTgt spid="1925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92525"/>
                                        </p:tgtEl>
                                        <p:attrNameLst>
                                          <p:attrName>style.visibility</p:attrName>
                                        </p:attrNameLst>
                                      </p:cBhvr>
                                      <p:to>
                                        <p:strVal val="visible"/>
                                      </p:to>
                                    </p:set>
                                    <p:animEffect transition="in" filter="circle(in)">
                                      <p:cBhvr>
                                        <p:cTn id="27" dur="1000"/>
                                        <p:tgtEl>
                                          <p:spTgt spid="1925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92526"/>
                                        </p:tgtEl>
                                        <p:attrNameLst>
                                          <p:attrName>style.visibility</p:attrName>
                                        </p:attrNameLst>
                                      </p:cBhvr>
                                      <p:to>
                                        <p:strVal val="visible"/>
                                      </p:to>
                                    </p:set>
                                    <p:animEffect transition="in" filter="circle(in)">
                                      <p:cBhvr>
                                        <p:cTn id="32" dur="1000"/>
                                        <p:tgtEl>
                                          <p:spTgt spid="1925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92527"/>
                                        </p:tgtEl>
                                        <p:attrNameLst>
                                          <p:attrName>style.visibility</p:attrName>
                                        </p:attrNameLst>
                                      </p:cBhvr>
                                      <p:to>
                                        <p:strVal val="visible"/>
                                      </p:to>
                                    </p:set>
                                    <p:animEffect transition="in" filter="circle(in)">
                                      <p:cBhvr>
                                        <p:cTn id="37" dur="1000"/>
                                        <p:tgtEl>
                                          <p:spTgt spid="19252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192530"/>
                                        </p:tgtEl>
                                        <p:attrNameLst>
                                          <p:attrName>style.visibility</p:attrName>
                                        </p:attrNameLst>
                                      </p:cBhvr>
                                      <p:to>
                                        <p:strVal val="visible"/>
                                      </p:to>
                                    </p:set>
                                    <p:anim calcmode="lin" valueType="num">
                                      <p:cBhvr additive="base">
                                        <p:cTn id="42" dur="500" fill="hold"/>
                                        <p:tgtEl>
                                          <p:spTgt spid="192530"/>
                                        </p:tgtEl>
                                        <p:attrNameLst>
                                          <p:attrName>ppt_x</p:attrName>
                                        </p:attrNameLst>
                                      </p:cBhvr>
                                      <p:tavLst>
                                        <p:tav tm="0">
                                          <p:val>
                                            <p:strVal val="1+#ppt_w/2"/>
                                          </p:val>
                                        </p:tav>
                                        <p:tav tm="100000">
                                          <p:val>
                                            <p:strVal val="#ppt_x"/>
                                          </p:val>
                                        </p:tav>
                                      </p:tavLst>
                                    </p:anim>
                                    <p:anim calcmode="lin" valueType="num">
                                      <p:cBhvr additive="base">
                                        <p:cTn id="43" dur="500" fill="hold"/>
                                        <p:tgtEl>
                                          <p:spTgt spid="192530"/>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92529"/>
                                        </p:tgtEl>
                                        <p:attrNameLst>
                                          <p:attrName>style.visibility</p:attrName>
                                        </p:attrNameLst>
                                      </p:cBhvr>
                                      <p:to>
                                        <p:strVal val="visible"/>
                                      </p:to>
                                    </p:set>
                                    <p:anim calcmode="lin" valueType="num">
                                      <p:cBhvr additive="base">
                                        <p:cTn id="48" dur="500" fill="hold"/>
                                        <p:tgtEl>
                                          <p:spTgt spid="192529"/>
                                        </p:tgtEl>
                                        <p:attrNameLst>
                                          <p:attrName>ppt_x</p:attrName>
                                        </p:attrNameLst>
                                      </p:cBhvr>
                                      <p:tavLst>
                                        <p:tav tm="0">
                                          <p:val>
                                            <p:strVal val="0-#ppt_w/2"/>
                                          </p:val>
                                        </p:tav>
                                        <p:tav tm="100000">
                                          <p:val>
                                            <p:strVal val="#ppt_x"/>
                                          </p:val>
                                        </p:tav>
                                      </p:tavLst>
                                    </p:anim>
                                    <p:anim calcmode="lin" valueType="num">
                                      <p:cBhvr additive="base">
                                        <p:cTn id="49" dur="500" fill="hold"/>
                                        <p:tgtEl>
                                          <p:spTgt spid="192529"/>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92528"/>
                                        </p:tgtEl>
                                        <p:attrNameLst>
                                          <p:attrName>style.visibility</p:attrName>
                                        </p:attrNameLst>
                                      </p:cBhvr>
                                      <p:to>
                                        <p:strVal val="visible"/>
                                      </p:to>
                                    </p:set>
                                    <p:anim calcmode="lin" valueType="num">
                                      <p:cBhvr additive="base">
                                        <p:cTn id="54" dur="500" fill="hold"/>
                                        <p:tgtEl>
                                          <p:spTgt spid="192528"/>
                                        </p:tgtEl>
                                        <p:attrNameLst>
                                          <p:attrName>ppt_x</p:attrName>
                                        </p:attrNameLst>
                                      </p:cBhvr>
                                      <p:tavLst>
                                        <p:tav tm="0">
                                          <p:val>
                                            <p:strVal val="0-#ppt_w/2"/>
                                          </p:val>
                                        </p:tav>
                                        <p:tav tm="100000">
                                          <p:val>
                                            <p:strVal val="#ppt_x"/>
                                          </p:val>
                                        </p:tav>
                                      </p:tavLst>
                                    </p:anim>
                                    <p:anim calcmode="lin" valueType="num">
                                      <p:cBhvr additive="base">
                                        <p:cTn id="55" dur="500" fill="hold"/>
                                        <p:tgtEl>
                                          <p:spTgt spid="1925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6" grpId="0" animBg="1"/>
      <p:bldP spid="192522" grpId="0"/>
      <p:bldP spid="192523" grpId="0" animBg="1"/>
      <p:bldP spid="192524" grpId="0" animBg="1"/>
      <p:bldP spid="192525" grpId="0" animBg="1"/>
      <p:bldP spid="192526" grpId="0" animBg="1"/>
      <p:bldP spid="192527" grpId="0" animBg="1"/>
      <p:bldP spid="192528" grpId="0"/>
      <p:bldP spid="192529" grpId="0" animBg="1"/>
      <p:bldP spid="1925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body" idx="1"/>
          </p:nvPr>
        </p:nvSpPr>
        <p:spPr/>
        <p:txBody>
          <a:bodyPr/>
          <a:lstStyle/>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ar-SA"/>
          </a:p>
          <a:p>
            <a:pPr>
              <a:lnSpc>
                <a:spcPct val="90000"/>
              </a:lnSpc>
            </a:pPr>
            <a:endParaRPr lang="en-US"/>
          </a:p>
        </p:txBody>
      </p:sp>
      <p:sp>
        <p:nvSpPr>
          <p:cNvPr id="221187"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21188" name="AutoShape 4"/>
          <p:cNvSpPr>
            <a:spLocks noChangeArrowheads="1"/>
          </p:cNvSpPr>
          <p:nvPr/>
        </p:nvSpPr>
        <p:spPr bwMode="auto">
          <a:xfrm>
            <a:off x="971550" y="115888"/>
            <a:ext cx="7272338" cy="719137"/>
          </a:xfrm>
          <a:prstGeom prst="flowChartMultidocument">
            <a:avLst/>
          </a:prstGeom>
          <a:solidFill>
            <a:srgbClr val="FF0066"/>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a:r>
              <a:rPr lang="ar-SA" sz="4000" b="1">
                <a:latin typeface="Impact" pitchFamily="34" charset="0"/>
                <a:cs typeface="Arabic Transparent" pitchFamily="2" charset="0"/>
              </a:rPr>
              <a:t>4- التوافق أو التراضى </a:t>
            </a:r>
            <a:endParaRPr lang="en-US" sz="4000" b="1">
              <a:latin typeface="Impact" pitchFamily="34" charset="0"/>
              <a:cs typeface="Arabic Transparent" pitchFamily="2" charset="0"/>
            </a:endParaRPr>
          </a:p>
        </p:txBody>
      </p:sp>
      <p:sp>
        <p:nvSpPr>
          <p:cNvPr id="221189" name="AutoShape 5"/>
          <p:cNvSpPr>
            <a:spLocks noChangeArrowheads="1"/>
          </p:cNvSpPr>
          <p:nvPr/>
        </p:nvSpPr>
        <p:spPr bwMode="auto">
          <a:xfrm>
            <a:off x="1044575" y="1125538"/>
            <a:ext cx="6335713" cy="1296987"/>
          </a:xfrm>
          <a:prstGeom prst="leftArrow">
            <a:avLst>
              <a:gd name="adj1" fmla="val 50000"/>
              <a:gd name="adj2" fmla="val 122124"/>
            </a:avLst>
          </a:prstGeom>
          <a:solidFill>
            <a:srgbClr val="66CCFF"/>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66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t>أ- التوافق الإجبارى </a:t>
            </a:r>
            <a:endParaRPr lang="en-US" sz="3200" b="1"/>
          </a:p>
        </p:txBody>
      </p:sp>
      <p:sp>
        <p:nvSpPr>
          <p:cNvPr id="221190" name="AutoShape 6"/>
          <p:cNvSpPr>
            <a:spLocks noChangeArrowheads="1"/>
          </p:cNvSpPr>
          <p:nvPr/>
        </p:nvSpPr>
        <p:spPr bwMode="auto">
          <a:xfrm>
            <a:off x="1765300" y="2205038"/>
            <a:ext cx="6335713" cy="1296987"/>
          </a:xfrm>
          <a:prstGeom prst="leftArrow">
            <a:avLst>
              <a:gd name="adj1" fmla="val 50000"/>
              <a:gd name="adj2" fmla="val 122124"/>
            </a:avLst>
          </a:prstGeom>
          <a:solidFill>
            <a:srgbClr val="00FFCC"/>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t>ب- السيادة والخضوع </a:t>
            </a:r>
            <a:endParaRPr lang="en-US" sz="3200" b="1"/>
          </a:p>
        </p:txBody>
      </p:sp>
      <p:sp>
        <p:nvSpPr>
          <p:cNvPr id="221191" name="AutoShape 7"/>
          <p:cNvSpPr>
            <a:spLocks noChangeArrowheads="1"/>
          </p:cNvSpPr>
          <p:nvPr/>
        </p:nvSpPr>
        <p:spPr bwMode="auto">
          <a:xfrm>
            <a:off x="2124075" y="3357563"/>
            <a:ext cx="6335713" cy="1296987"/>
          </a:xfrm>
          <a:prstGeom prst="leftArrow">
            <a:avLst>
              <a:gd name="adj1" fmla="val 50000"/>
              <a:gd name="adj2" fmla="val 122124"/>
            </a:avLst>
          </a:prstGeom>
          <a:solidFill>
            <a:srgbClr val="00FFCC"/>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t>جـ- المهادنة المؤقتة </a:t>
            </a:r>
            <a:endParaRPr lang="en-US" sz="3200" b="1"/>
          </a:p>
        </p:txBody>
      </p:sp>
      <p:sp>
        <p:nvSpPr>
          <p:cNvPr id="221192" name="AutoShape 8"/>
          <p:cNvSpPr>
            <a:spLocks noChangeArrowheads="1"/>
          </p:cNvSpPr>
          <p:nvPr/>
        </p:nvSpPr>
        <p:spPr bwMode="auto">
          <a:xfrm>
            <a:off x="2484438" y="4437063"/>
            <a:ext cx="6335712" cy="1296987"/>
          </a:xfrm>
          <a:prstGeom prst="leftArrow">
            <a:avLst>
              <a:gd name="adj1" fmla="val 50000"/>
              <a:gd name="adj2" fmla="val 122124"/>
            </a:avLst>
          </a:prstGeom>
          <a:solidFill>
            <a:srgbClr val="00FFCC"/>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00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ar-SA" sz="3200" b="1"/>
              <a:t>د- التقارب ( المقابلة ) </a:t>
            </a:r>
            <a:endParaRPr lang="en-US" sz="3200" b="1"/>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21188"/>
                                        </p:tgtEl>
                                        <p:attrNameLst>
                                          <p:attrName>style.visibility</p:attrName>
                                        </p:attrNameLst>
                                      </p:cBhvr>
                                      <p:to>
                                        <p:strVal val="visible"/>
                                      </p:to>
                                    </p:set>
                                    <p:animEffect transition="in" filter="wheel(4)">
                                      <p:cBhvr>
                                        <p:cTn id="7" dur="1000"/>
                                        <p:tgtEl>
                                          <p:spTgt spid="2211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21189"/>
                                        </p:tgtEl>
                                        <p:attrNameLst>
                                          <p:attrName>style.visibility</p:attrName>
                                        </p:attrNameLst>
                                      </p:cBhvr>
                                      <p:to>
                                        <p:strVal val="visible"/>
                                      </p:to>
                                    </p:set>
                                    <p:anim calcmode="lin" valueType="num">
                                      <p:cBhvr additive="base">
                                        <p:cTn id="12" dur="1000" fill="hold"/>
                                        <p:tgtEl>
                                          <p:spTgt spid="221189"/>
                                        </p:tgtEl>
                                        <p:attrNameLst>
                                          <p:attrName>ppt_x</p:attrName>
                                        </p:attrNameLst>
                                      </p:cBhvr>
                                      <p:tavLst>
                                        <p:tav tm="0">
                                          <p:val>
                                            <p:strVal val="#ppt_x"/>
                                          </p:val>
                                        </p:tav>
                                        <p:tav tm="100000">
                                          <p:val>
                                            <p:strVal val="#ppt_x"/>
                                          </p:val>
                                        </p:tav>
                                      </p:tavLst>
                                    </p:anim>
                                    <p:anim calcmode="lin" valueType="num">
                                      <p:cBhvr additive="base">
                                        <p:cTn id="13" dur="1000" fill="hold"/>
                                        <p:tgtEl>
                                          <p:spTgt spid="22118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21190"/>
                                        </p:tgtEl>
                                        <p:attrNameLst>
                                          <p:attrName>style.visibility</p:attrName>
                                        </p:attrNameLst>
                                      </p:cBhvr>
                                      <p:to>
                                        <p:strVal val="visible"/>
                                      </p:to>
                                    </p:set>
                                    <p:anim calcmode="lin" valueType="num">
                                      <p:cBhvr additive="base">
                                        <p:cTn id="18" dur="1000" fill="hold"/>
                                        <p:tgtEl>
                                          <p:spTgt spid="221190"/>
                                        </p:tgtEl>
                                        <p:attrNameLst>
                                          <p:attrName>ppt_x</p:attrName>
                                        </p:attrNameLst>
                                      </p:cBhvr>
                                      <p:tavLst>
                                        <p:tav tm="0">
                                          <p:val>
                                            <p:strVal val="#ppt_x"/>
                                          </p:val>
                                        </p:tav>
                                        <p:tav tm="100000">
                                          <p:val>
                                            <p:strVal val="#ppt_x"/>
                                          </p:val>
                                        </p:tav>
                                      </p:tavLst>
                                    </p:anim>
                                    <p:anim calcmode="lin" valueType="num">
                                      <p:cBhvr additive="base">
                                        <p:cTn id="19" dur="1000" fill="hold"/>
                                        <p:tgtEl>
                                          <p:spTgt spid="221190"/>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21191"/>
                                        </p:tgtEl>
                                        <p:attrNameLst>
                                          <p:attrName>style.visibility</p:attrName>
                                        </p:attrNameLst>
                                      </p:cBhvr>
                                      <p:to>
                                        <p:strVal val="visible"/>
                                      </p:to>
                                    </p:set>
                                    <p:anim calcmode="lin" valueType="num">
                                      <p:cBhvr additive="base">
                                        <p:cTn id="24" dur="1000" fill="hold"/>
                                        <p:tgtEl>
                                          <p:spTgt spid="221191"/>
                                        </p:tgtEl>
                                        <p:attrNameLst>
                                          <p:attrName>ppt_x</p:attrName>
                                        </p:attrNameLst>
                                      </p:cBhvr>
                                      <p:tavLst>
                                        <p:tav tm="0">
                                          <p:val>
                                            <p:strVal val="#ppt_x"/>
                                          </p:val>
                                        </p:tav>
                                        <p:tav tm="100000">
                                          <p:val>
                                            <p:strVal val="#ppt_x"/>
                                          </p:val>
                                        </p:tav>
                                      </p:tavLst>
                                    </p:anim>
                                    <p:anim calcmode="lin" valueType="num">
                                      <p:cBhvr additive="base">
                                        <p:cTn id="25" dur="1000" fill="hold"/>
                                        <p:tgtEl>
                                          <p:spTgt spid="221191"/>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21192"/>
                                        </p:tgtEl>
                                        <p:attrNameLst>
                                          <p:attrName>style.visibility</p:attrName>
                                        </p:attrNameLst>
                                      </p:cBhvr>
                                      <p:to>
                                        <p:strVal val="visible"/>
                                      </p:to>
                                    </p:set>
                                    <p:anim calcmode="lin" valueType="num">
                                      <p:cBhvr additive="base">
                                        <p:cTn id="30" dur="1000" fill="hold"/>
                                        <p:tgtEl>
                                          <p:spTgt spid="221192"/>
                                        </p:tgtEl>
                                        <p:attrNameLst>
                                          <p:attrName>ppt_x</p:attrName>
                                        </p:attrNameLst>
                                      </p:cBhvr>
                                      <p:tavLst>
                                        <p:tav tm="0">
                                          <p:val>
                                            <p:strVal val="#ppt_x"/>
                                          </p:val>
                                        </p:tav>
                                        <p:tav tm="100000">
                                          <p:val>
                                            <p:strVal val="#ppt_x"/>
                                          </p:val>
                                        </p:tav>
                                      </p:tavLst>
                                    </p:anim>
                                    <p:anim calcmode="lin" valueType="num">
                                      <p:cBhvr additive="base">
                                        <p:cTn id="31" dur="1000" fill="hold"/>
                                        <p:tgtEl>
                                          <p:spTgt spid="2211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8" grpId="0" animBg="1"/>
      <p:bldP spid="221189" grpId="0" animBg="1"/>
      <p:bldP spid="221190" grpId="0" animBg="1"/>
      <p:bldP spid="221191" grpId="0" animBg="1"/>
      <p:bldP spid="22119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7" name="Text Box 3"/>
          <p:cNvSpPr txBox="1">
            <a:spLocks noChangeArrowheads="1"/>
          </p:cNvSpPr>
          <p:nvPr/>
        </p:nvSpPr>
        <p:spPr bwMode="auto">
          <a:xfrm>
            <a:off x="1887538" y="4379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200708" name="AutoShape 4"/>
          <p:cNvSpPr>
            <a:spLocks noChangeArrowheads="1"/>
          </p:cNvSpPr>
          <p:nvPr/>
        </p:nvSpPr>
        <p:spPr bwMode="auto">
          <a:xfrm>
            <a:off x="971550" y="619125"/>
            <a:ext cx="7272338" cy="2665413"/>
          </a:xfrm>
          <a:prstGeom prst="flowChartMultidocument">
            <a:avLst/>
          </a:prstGeom>
          <a:solidFill>
            <a:srgbClr val="FF3399"/>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a:r>
              <a:rPr lang="ar-SA" sz="4000" b="1">
                <a:latin typeface="Impact" pitchFamily="34" charset="0"/>
                <a:cs typeface="Arabic Transparent" pitchFamily="2" charset="0"/>
              </a:rPr>
              <a:t>5- الإستمثال الإجتماعى</a:t>
            </a:r>
          </a:p>
          <a:p>
            <a:pPr algn="ctr"/>
            <a:r>
              <a:rPr lang="ar-SA" sz="4000" b="1">
                <a:latin typeface="Impact" pitchFamily="34" charset="0"/>
                <a:cs typeface="Arabic Transparent" pitchFamily="2" charset="0"/>
              </a:rPr>
              <a:t>........؟  </a:t>
            </a:r>
            <a:endParaRPr lang="en-US" sz="4000" b="1">
              <a:latin typeface="Impact" pitchFamily="34" charset="0"/>
              <a:cs typeface="Arabic Transparent" pitchFamily="2" charset="0"/>
            </a:endParaRP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00708"/>
                                        </p:tgtEl>
                                        <p:attrNameLst>
                                          <p:attrName>style.visibility</p:attrName>
                                        </p:attrNameLst>
                                      </p:cBhvr>
                                      <p:to>
                                        <p:strVal val="visible"/>
                                      </p:to>
                                    </p:set>
                                    <p:animEffect transition="in" filter="wheel(4)">
                                      <p:cBhvr>
                                        <p:cTn id="7" dur="1000"/>
                                        <p:tgtEl>
                                          <p:spTgt spid="200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8" grpId="0" animBg="1"/>
    </p:bldLst>
  </p:timing>
</p:sld>
</file>

<file path=ppt/theme/theme1.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Curtain Call</Template>
  <TotalTime>1336</TotalTime>
  <Words>431</Words>
  <Application>Microsoft Office PowerPoint</Application>
  <PresentationFormat>On-screen Show (4:3)</PresentationFormat>
  <Paragraphs>165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Curtain Call</vt:lpstr>
      <vt:lpstr>جامعة جنوب الوادى   كلية الزراعة  قسم الإرشاد الزراعى   </vt:lpstr>
      <vt:lpstr>الأهداف والمخرجات التعليمية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مناقشة مفتوحة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السيناريو التعليمي</dc:title>
  <dc:creator>محمد حسن مصري</dc:creator>
  <cp:lastModifiedBy>abobakragr</cp:lastModifiedBy>
  <cp:revision>56</cp:revision>
  <dcterms:created xsi:type="dcterms:W3CDTF">2004-04-15T03:25:47Z</dcterms:created>
  <dcterms:modified xsi:type="dcterms:W3CDTF">2020-03-16T10:26:33Z</dcterms:modified>
</cp:coreProperties>
</file>