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4"/>
  </p:sldMasterIdLst>
  <p:notesMasterIdLst>
    <p:notesMasterId r:id="rId26"/>
  </p:notesMasterIdLst>
  <p:sldIdLst>
    <p:sldId id="407" r:id="rId5"/>
    <p:sldId id="409" r:id="rId6"/>
    <p:sldId id="406" r:id="rId7"/>
    <p:sldId id="411" r:id="rId8"/>
    <p:sldId id="410" r:id="rId9"/>
    <p:sldId id="412" r:id="rId10"/>
    <p:sldId id="408" r:id="rId11"/>
    <p:sldId id="257" r:id="rId12"/>
    <p:sldId id="405" r:id="rId13"/>
    <p:sldId id="351" r:id="rId14"/>
    <p:sldId id="352" r:id="rId15"/>
    <p:sldId id="360" r:id="rId16"/>
    <p:sldId id="355" r:id="rId17"/>
    <p:sldId id="353" r:id="rId18"/>
    <p:sldId id="426" r:id="rId19"/>
    <p:sldId id="417" r:id="rId20"/>
    <p:sldId id="419" r:id="rId21"/>
    <p:sldId id="418" r:id="rId22"/>
    <p:sldId id="413" r:id="rId23"/>
    <p:sldId id="415" r:id="rId24"/>
    <p:sldId id="41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2AA82A"/>
    <a:srgbClr val="33CC33"/>
    <a:srgbClr val="008000"/>
    <a:srgbClr val="00CC00"/>
    <a:srgbClr val="CCFF99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221" autoAdjust="0"/>
    <p:restoredTop sz="90929"/>
  </p:normalViewPr>
  <p:slideViewPr>
    <p:cSldViewPr>
      <p:cViewPr varScale="1">
        <p:scale>
          <a:sx n="66" d="100"/>
          <a:sy n="66" d="100"/>
        </p:scale>
        <p:origin x="126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4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0CDA1-2A69-44DA-B22D-807B6363C664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D5F86-D9AB-424E-9C2B-68C36336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5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D5F86-D9AB-424E-9C2B-68C36336D7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5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6C9-98A3-4764-89EF-5174121A146D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62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F7D3-5477-4847-A493-AC6D319AD270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28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A5277-2ECB-489B-83AA-54E2077805E6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059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62A8F03-36E5-480F-8D14-F6EB99C2F88C}" type="slidenum">
              <a:rPr lang="ar-AE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760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142999" y="4120145"/>
            <a:ext cx="4886739" cy="2374900"/>
          </a:xfrm>
        </p:spPr>
        <p:txBody>
          <a:bodyPr/>
          <a:lstStyle/>
          <a:p>
            <a:endParaRPr lang="ar-EG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690471" y="1447800"/>
            <a:ext cx="4343400" cy="504724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ar-EG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1143001" y="225287"/>
            <a:ext cx="9890870" cy="1103243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 algn="ctr">
              <a:buNone/>
              <a:defRPr sz="2400" b="1" cap="none" spc="0">
                <a:ln/>
                <a:solidFill>
                  <a:srgbClr val="FFC000"/>
                </a:solidFill>
                <a:effectLst/>
                <a:latin typeface="Shorooq_N1" panose="02000000000000000000" pitchFamily="2" charset="-78"/>
                <a:cs typeface="Shorooq_N1" panose="02000000000000000000" pitchFamily="2" charset="-78"/>
              </a:defRPr>
            </a:lvl1pPr>
            <a:lvl2pPr marL="457200" indent="0" algn="ctr">
              <a:buNone/>
              <a:defRPr sz="2800" b="1" cap="none" spc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Shorooq_N1" panose="02000000000000000000" pitchFamily="2" charset="-78"/>
                <a:cs typeface="Shorooq_N1" panose="02000000000000000000" pitchFamily="2" charset="-78"/>
              </a:defRPr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7" hasCustomPrompt="1"/>
          </p:nvPr>
        </p:nvSpPr>
        <p:spPr>
          <a:xfrm>
            <a:off x="2027583" y="1524258"/>
            <a:ext cx="4002155" cy="2252612"/>
          </a:xfrm>
          <a:noFill/>
        </p:spPr>
        <p:txBody>
          <a:bodyPr>
            <a:noAutofit/>
          </a:bodyPr>
          <a:lstStyle>
            <a:lvl1pPr marL="0" indent="0" algn="l" rtl="0">
              <a:lnSpc>
                <a:spcPct val="150000"/>
              </a:lnSpc>
              <a:buNone/>
              <a:defRPr lang="en-US" sz="2400" kern="1200" smtClean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92075" indent="0" algn="l" rtl="0">
              <a:lnSpc>
                <a:spcPct val="150000"/>
              </a:lnSpc>
              <a:buNone/>
              <a:defRPr sz="2400">
                <a:solidFill>
                  <a:srgbClr val="002060"/>
                </a:solidFill>
                <a:latin typeface="Britannic Bold" panose="020B0903060703020204" pitchFamily="34" charset="0"/>
                <a:cs typeface="+mj-cs"/>
              </a:defRPr>
            </a:lvl2pPr>
            <a:lvl3pPr marL="622300" indent="-530225" algn="l" rtl="0">
              <a:lnSpc>
                <a:spcPct val="150000"/>
              </a:lnSpc>
              <a:buNone/>
              <a:tabLst>
                <a:tab pos="357188" algn="l"/>
              </a:tabLst>
              <a:defRPr sz="2400">
                <a:solidFill>
                  <a:srgbClr val="002060"/>
                </a:solidFill>
                <a:latin typeface="Britannic Bold" panose="020B0903060703020204" pitchFamily="34" charset="0"/>
                <a:cs typeface="+mj-cs"/>
              </a:defRPr>
            </a:lvl3pPr>
            <a:lvl4pPr marL="185738" indent="-93663" algn="l" rtl="0">
              <a:lnSpc>
                <a:spcPct val="150000"/>
              </a:lnSpc>
              <a:buNone/>
              <a:defRPr sz="2400">
                <a:solidFill>
                  <a:srgbClr val="002060"/>
                </a:solidFill>
                <a:latin typeface="Britannic Bold" panose="020B0903060703020204" pitchFamily="34" charset="0"/>
                <a:cs typeface="+mj-cs"/>
              </a:defRPr>
            </a:lvl4pPr>
            <a:lvl5pPr marL="1828800" indent="0" algn="l" rtl="0">
              <a:buNone/>
              <a:defRPr sz="2400">
                <a:solidFill>
                  <a:srgbClr val="002060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4142929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80B2-1DA0-407E-BCDE-C1925E8198A7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92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AEF8-F08E-4A37-89FA-301EEB665282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063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A3CA-40D8-438A-A2B4-66DB754801BD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55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417A-4CB3-4D9F-8E8E-7A7057AEA95E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43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1475-0E11-4537-8DEE-608D87C68FB3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92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42B3-7257-4767-AE95-CB51E8E1D0CE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03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3359-3DCD-4F6E-BC45-654BBCE45216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34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AF5-2F17-4438-BF51-76E41C6AA539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86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1B9B8-ADA4-4C42-8570-7B8470B9A9BF}" type="slidenum">
              <a:rPr lang="ar-AE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31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 b="13124"/>
          <a:stretch>
            <a:fillRect/>
          </a:stretch>
        </p:blipFill>
        <p:spPr>
          <a:xfrm>
            <a:off x="7392144" y="4149080"/>
            <a:ext cx="4408901" cy="2142683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ar-EG" sz="6600" dirty="0"/>
              <a:t>سوسة النخيل الحمراء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3686" y="1524258"/>
            <a:ext cx="7380786" cy="3344902"/>
          </a:xfrm>
        </p:spPr>
        <p:txBody>
          <a:bodyPr/>
          <a:lstStyle/>
          <a:p>
            <a:r>
              <a:rPr lang="en-US" altLang="ar-EG" sz="4400" b="1" dirty="0"/>
              <a:t>Coleoptera: </a:t>
            </a:r>
          </a:p>
          <a:p>
            <a:r>
              <a:rPr lang="en-US" altLang="ar-EG" sz="4400" b="1" i="1" dirty="0" err="1"/>
              <a:t>Rhynchophorus</a:t>
            </a:r>
            <a:r>
              <a:rPr lang="en-US" altLang="ar-EG" sz="4400" b="1" i="1" dirty="0"/>
              <a:t>  </a:t>
            </a:r>
            <a:r>
              <a:rPr lang="en-US" altLang="ar-EG" sz="4400" b="1" i="1" dirty="0" err="1"/>
              <a:t>ferrugineus</a:t>
            </a:r>
            <a:endParaRPr lang="en-US" altLang="ar-EG" sz="4400" b="1" i="1" dirty="0"/>
          </a:p>
          <a:p>
            <a:endParaRPr lang="ar-EG" sz="4400" dirty="0"/>
          </a:p>
        </p:txBody>
      </p:sp>
      <p:sp>
        <p:nvSpPr>
          <p:cNvPr id="11" name="Rectangle 10"/>
          <p:cNvSpPr/>
          <p:nvPr/>
        </p:nvSpPr>
        <p:spPr>
          <a:xfrm>
            <a:off x="1142999" y="1340768"/>
            <a:ext cx="2072681" cy="2138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Order :</a:t>
            </a:r>
          </a:p>
          <a:p>
            <a:pPr marL="0" lvl="0" indent="0" algn="l" rtl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3600" kern="1200" dirty="0">
                <a:solidFill>
                  <a:schemeClr val="bg2">
                    <a:lumMod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S.N     :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4786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pome hol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1" y="2132856"/>
            <a:ext cx="5280587" cy="39604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2279650" y="476250"/>
            <a:ext cx="7772400" cy="1143000"/>
          </a:xfrm>
          <a:prstGeom prst="rect">
            <a:avLst/>
          </a:prstGeom>
          <a:solidFill>
            <a:srgbClr val="00FF00">
              <a:alpha val="7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/>
            <a:r>
              <a:rPr lang="ar-SA" altLang="en-US">
                <a:solidFill>
                  <a:schemeClr val="tx1"/>
                </a:solidFill>
              </a:rPr>
              <a:t>أبو دقيق الرمان – فتحات الدخول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01386" name="Picture 10" descr="DSC00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503238"/>
            <a:ext cx="14033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7320134" y="2420889"/>
            <a:ext cx="1584178" cy="115212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>
            <a:off x="7032103" y="2564903"/>
            <a:ext cx="288029" cy="159372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4" descr="pome egg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9" y="2132856"/>
            <a:ext cx="5280587" cy="39604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6971896" y="3861049"/>
            <a:ext cx="751719" cy="72008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894392" y="3310136"/>
            <a:ext cx="751719" cy="72008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24001" y="3789040"/>
            <a:ext cx="751719" cy="72008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760105" y="4269111"/>
            <a:ext cx="751719" cy="74406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Pome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916832"/>
            <a:ext cx="5801784" cy="435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2279650" y="476250"/>
            <a:ext cx="7772400" cy="1143000"/>
          </a:xfrm>
          <a:prstGeom prst="rect">
            <a:avLst/>
          </a:prstGeom>
          <a:solidFill>
            <a:srgbClr val="00FF00">
              <a:alpha val="7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/>
            <a:r>
              <a:rPr lang="ar-SA" altLang="en-US">
                <a:solidFill>
                  <a:schemeClr val="tx1"/>
                </a:solidFill>
              </a:rPr>
              <a:t>أبو دقيق الرمان – مظهر الإصابة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02410" name="Picture 10" descr="DSC00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503238"/>
            <a:ext cx="14033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1" name="Line 11"/>
          <p:cNvSpPr>
            <a:spLocks noChangeShapeType="1"/>
          </p:cNvSpPr>
          <p:nvPr/>
        </p:nvSpPr>
        <p:spPr bwMode="auto">
          <a:xfrm flipH="1">
            <a:off x="10632454" y="1700808"/>
            <a:ext cx="648122" cy="28962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2412" name="Line 12"/>
          <p:cNvSpPr>
            <a:spLocks noChangeShapeType="1"/>
          </p:cNvSpPr>
          <p:nvPr/>
        </p:nvSpPr>
        <p:spPr bwMode="auto">
          <a:xfrm>
            <a:off x="7392144" y="3212975"/>
            <a:ext cx="1656184" cy="50405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4" descr="pome egg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928214"/>
            <a:ext cx="5394416" cy="43399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2528474" y="2708920"/>
            <a:ext cx="1911341" cy="142787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3935760" y="2531592"/>
            <a:ext cx="1042785" cy="136276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5" name="Picture 5" descr="DSC003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492375"/>
            <a:ext cx="4608512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2279650" y="476250"/>
            <a:ext cx="7772400" cy="1143000"/>
          </a:xfrm>
          <a:prstGeom prst="rect">
            <a:avLst/>
          </a:prstGeom>
          <a:solidFill>
            <a:srgbClr val="00FF00">
              <a:alpha val="7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/>
            <a:r>
              <a:rPr lang="ar-SA" altLang="en-US">
                <a:solidFill>
                  <a:schemeClr val="tx1"/>
                </a:solidFill>
              </a:rPr>
              <a:t>أبو دقيق الرمان – مظهر الإصابة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22890" name="Picture 10" descr="DSC00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503238"/>
            <a:ext cx="14033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91" name="Line 11"/>
          <p:cNvSpPr>
            <a:spLocks noChangeShapeType="1"/>
          </p:cNvSpPr>
          <p:nvPr/>
        </p:nvSpPr>
        <p:spPr bwMode="auto">
          <a:xfrm flipH="1">
            <a:off x="7104063" y="2997200"/>
            <a:ext cx="576262" cy="8651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Line 12"/>
          <p:cNvSpPr>
            <a:spLocks noChangeShapeType="1"/>
          </p:cNvSpPr>
          <p:nvPr/>
        </p:nvSpPr>
        <p:spPr bwMode="auto">
          <a:xfrm flipH="1">
            <a:off x="7967663" y="3213100"/>
            <a:ext cx="576262" cy="8651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893" name="Picture 13" descr="DSC00048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1464" y="2519364"/>
            <a:ext cx="4572000" cy="3430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898" name="Line 18"/>
          <p:cNvSpPr>
            <a:spLocks noChangeShapeType="1"/>
          </p:cNvSpPr>
          <p:nvPr/>
        </p:nvSpPr>
        <p:spPr bwMode="auto">
          <a:xfrm flipH="1">
            <a:off x="3575051" y="2997200"/>
            <a:ext cx="576263" cy="8651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9" name="Line 19"/>
          <p:cNvSpPr>
            <a:spLocks noChangeShapeType="1"/>
          </p:cNvSpPr>
          <p:nvPr/>
        </p:nvSpPr>
        <p:spPr bwMode="auto">
          <a:xfrm flipH="1">
            <a:off x="2566988" y="3284539"/>
            <a:ext cx="576262" cy="8651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Pome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32" y="1938118"/>
            <a:ext cx="5444228" cy="40831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2279650" y="476250"/>
            <a:ext cx="7772400" cy="1143000"/>
          </a:xfrm>
          <a:prstGeom prst="rect">
            <a:avLst/>
          </a:prstGeom>
          <a:solidFill>
            <a:srgbClr val="00FF00">
              <a:alpha val="7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/>
            <a:r>
              <a:rPr lang="ar-SA" altLang="en-US">
                <a:solidFill>
                  <a:schemeClr val="tx1"/>
                </a:solidFill>
              </a:rPr>
              <a:t>أبو دقيق الرمان – مظهر الإصابة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05482" name="Picture 10" descr="DSC00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503238"/>
            <a:ext cx="14033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3" name="Line 11"/>
          <p:cNvSpPr>
            <a:spLocks noChangeShapeType="1"/>
          </p:cNvSpPr>
          <p:nvPr/>
        </p:nvSpPr>
        <p:spPr bwMode="auto">
          <a:xfrm flipH="1">
            <a:off x="7464426" y="2565400"/>
            <a:ext cx="576263" cy="8651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12" descr="DSC003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0" y="1938117"/>
            <a:ext cx="5444227" cy="40831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Pome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20" y="2393134"/>
            <a:ext cx="4629084" cy="3471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2279650" y="476250"/>
            <a:ext cx="7772400" cy="1143000"/>
          </a:xfrm>
          <a:prstGeom prst="rect">
            <a:avLst/>
          </a:prstGeom>
          <a:solidFill>
            <a:srgbClr val="00FF00">
              <a:alpha val="7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/>
            <a:r>
              <a:rPr lang="ar-SA" altLang="en-US">
                <a:solidFill>
                  <a:schemeClr val="tx1"/>
                </a:solidFill>
              </a:rPr>
              <a:t>أبو دقيق الرمان – مظهر الإصابة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03434" name="Picture 10" descr="DSC00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503238"/>
            <a:ext cx="14033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7032624" y="3140075"/>
            <a:ext cx="935584" cy="115302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7" name="Line 13"/>
          <p:cNvSpPr>
            <a:spLocks noChangeShapeType="1"/>
          </p:cNvSpPr>
          <p:nvPr/>
        </p:nvSpPr>
        <p:spPr bwMode="auto">
          <a:xfrm>
            <a:off x="9048750" y="2636839"/>
            <a:ext cx="1151706" cy="129621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Picture 4" descr="Pom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06" y="2393134"/>
            <a:ext cx="4629084" cy="3471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EG" dirty="0"/>
              <a:t>من الموز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br>
              <a:rPr lang="ar-EG" dirty="0"/>
            </a:br>
            <a:r>
              <a:rPr lang="en-US" b="1" dirty="0"/>
              <a:t>Order: </a:t>
            </a:r>
            <a:r>
              <a:rPr lang="en-US" b="1" dirty="0" err="1"/>
              <a:t>Hemiptera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b="1" dirty="0" err="1"/>
              <a:t>S.N:</a:t>
            </a:r>
            <a:r>
              <a:rPr lang="en-US" b="1" i="1" dirty="0" err="1"/>
              <a:t>Pentalonia</a:t>
            </a:r>
            <a:r>
              <a:rPr lang="en-US" b="1" i="1" dirty="0"/>
              <a:t> </a:t>
            </a:r>
            <a:r>
              <a:rPr lang="en-US" b="1" i="1" dirty="0" err="1"/>
              <a:t>nigronervosa</a:t>
            </a:r>
            <a:r>
              <a:rPr lang="en-US" dirty="0"/>
              <a:t> </a:t>
            </a:r>
            <a:br>
              <a:rPr lang="en-US" dirty="0"/>
            </a:br>
            <a:endParaRPr lang="en-US" b="1" dirty="0"/>
          </a:p>
          <a:p>
            <a:pPr marL="0" indent="0" algn="r" rtl="1">
              <a:buNone/>
            </a:pPr>
            <a:br>
              <a:rPr lang="en-US" b="1" dirty="0"/>
            </a:br>
            <a:r>
              <a:rPr lang="ar-EG" dirty="0"/>
              <a:t>التطور: ناقص تدريجي</a:t>
            </a:r>
            <a:br>
              <a:rPr lang="ar-EG" dirty="0"/>
            </a:br>
            <a:r>
              <a:rPr lang="ar-EG" dirty="0"/>
              <a:t>الطور الضار: الحورية والحشرة الكاملة</a:t>
            </a:r>
            <a:br>
              <a:rPr lang="ar-EG" dirty="0"/>
            </a:br>
            <a:r>
              <a:rPr lang="ar-EG" dirty="0"/>
              <a:t>أجزاء الفم: ثاقبة ماصة في الحوريات والحشرات الكامل </a:t>
            </a:r>
            <a:br>
              <a:rPr lang="ar-EG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477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gric.pdf - Foxit Read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 t="28136" r="13690" b="7735"/>
          <a:stretch/>
        </p:blipFill>
        <p:spPr>
          <a:xfrm>
            <a:off x="1199456" y="692695"/>
            <a:ext cx="10571517" cy="6095359"/>
          </a:xfrm>
        </p:spPr>
      </p:pic>
    </p:spTree>
    <p:extLst>
      <p:ext uri="{BB962C8B-B14F-4D97-AF65-F5344CB8AC3E}">
        <p14:creationId xmlns:p14="http://schemas.microsoft.com/office/powerpoint/2010/main" val="3695580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Order: Diptera</a:t>
            </a:r>
          </a:p>
          <a:p>
            <a:r>
              <a:rPr lang="en-US" dirty="0"/>
              <a:t>S.N: </a:t>
            </a:r>
            <a:r>
              <a:rPr lang="en-US" dirty="0" err="1"/>
              <a:t>Carpomya</a:t>
            </a:r>
            <a:r>
              <a:rPr lang="en-US" dirty="0"/>
              <a:t> </a:t>
            </a:r>
            <a:r>
              <a:rPr lang="en-US" dirty="0" err="1"/>
              <a:t>incompleta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b="1">
                <a:ln/>
                <a:solidFill>
                  <a:schemeClr val="accent5">
                    <a:lumMod val="50000"/>
                  </a:schemeClr>
                </a:solidFill>
              </a:rPr>
              <a:t>ذبابة ثمار النبق</a:t>
            </a:r>
            <a:endParaRPr lang="en-US" b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1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EG" dirty="0"/>
              <a:t>ذبابة ثمار النبق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88" y="1988840"/>
            <a:ext cx="5933624" cy="4181889"/>
          </a:xfrm>
        </p:spPr>
      </p:pic>
    </p:spTree>
    <p:extLst>
      <p:ext uri="{BB962C8B-B14F-4D97-AF65-F5344CB8AC3E}">
        <p14:creationId xmlns:p14="http://schemas.microsoft.com/office/powerpoint/2010/main" val="2571583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310442"/>
            <a:ext cx="10515600" cy="1325563"/>
          </a:xfrm>
        </p:spPr>
        <p:txBody>
          <a:bodyPr/>
          <a:lstStyle/>
          <a:p>
            <a:pPr algn="ctr" rtl="1"/>
            <a:r>
              <a:rPr lang="ar-EG" dirty="0"/>
              <a:t>دودو ورق العنب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5400" y="220486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A Sardar Hoor" panose="00000400000000000000" pitchFamily="50" charset="-78"/>
              </a:rPr>
              <a:t>Order:</a:t>
            </a:r>
            <a:r>
              <a:rPr lang="ar-EG" sz="3600" b="1" dirty="0">
                <a:solidFill>
                  <a:srgbClr val="000000"/>
                </a:solidFill>
                <a:latin typeface="Times New Roman" panose="02020603050405020304" pitchFamily="18" charset="0"/>
                <a:cs typeface="A Sardar Hoor" panose="00000400000000000000" pitchFamily="50" charset="-78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A Sardar Hoor" panose="00000400000000000000" pitchFamily="50" charset="-78"/>
              </a:rPr>
              <a:t>Lepidoptera</a:t>
            </a:r>
            <a:r>
              <a:rPr lang="en-US" sz="3600" b="1" dirty="0">
                <a:cs typeface="A Sardar Hoor" panose="00000400000000000000" pitchFamily="50" charset="-78"/>
              </a:rPr>
              <a:t> </a:t>
            </a:r>
            <a:br>
              <a:rPr lang="en-US" sz="3600" b="1" dirty="0">
                <a:cs typeface="A Sardar Hoor" panose="00000400000000000000" pitchFamily="50" charset="-78"/>
              </a:rPr>
            </a:br>
            <a:r>
              <a:rPr lang="en-US" sz="3600" b="1" dirty="0">
                <a:cs typeface="A Sardar Hoor" panose="00000400000000000000" pitchFamily="50" charset="-78"/>
              </a:rPr>
              <a:t>S.N:</a:t>
            </a:r>
            <a:r>
              <a:rPr lang="ar-EG" sz="3600" b="1" dirty="0">
                <a:cs typeface="A Sardar Hoor" panose="00000400000000000000" pitchFamily="50" charset="-78"/>
              </a:rPr>
              <a:t> </a:t>
            </a:r>
            <a:r>
              <a:rPr lang="en-US" sz="3600" b="1" i="1" dirty="0" err="1">
                <a:cs typeface="A Sardar Hoor" panose="00000400000000000000" pitchFamily="50" charset="-78"/>
              </a:rPr>
              <a:t>Celerio</a:t>
            </a:r>
            <a:r>
              <a:rPr lang="en-US" sz="3600" b="1" i="1" dirty="0">
                <a:cs typeface="A Sardar Hoor" panose="00000400000000000000" pitchFamily="50" charset="-78"/>
              </a:rPr>
              <a:t> </a:t>
            </a:r>
            <a:r>
              <a:rPr lang="en-US" sz="3600" b="1" i="1" dirty="0" err="1">
                <a:cs typeface="A Sardar Hoor" panose="00000400000000000000" pitchFamily="50" charset="-78"/>
              </a:rPr>
              <a:t>lineata</a:t>
            </a:r>
            <a:br>
              <a:rPr lang="en-US" sz="3600" b="1" dirty="0">
                <a:cs typeface="A Sardar Hoor" panose="00000400000000000000" pitchFamily="50" charset="-78"/>
              </a:rPr>
            </a:br>
            <a:endParaRPr lang="en-US" sz="3600" b="1" dirty="0">
              <a:cs typeface="A Sardar Hoo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0951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19" name="Text Placeholder 1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556700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636912"/>
            <a:ext cx="4177680" cy="3096344"/>
          </a:xfrm>
        </p:spPr>
      </p:pic>
      <p:pic>
        <p:nvPicPr>
          <p:cNvPr id="12" name="Content Placeholder 4" descr="حشرات البساتين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35193" r="19710" b="25090"/>
          <a:stretch/>
        </p:blipFill>
        <p:spPr>
          <a:xfrm>
            <a:off x="479376" y="2487836"/>
            <a:ext cx="6223241" cy="33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59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>
                <a:solidFill>
                  <a:srgbClr val="0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مظهر الاصابة والضرر من حشرة دودة ورق العنب: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91544" y="2348880"/>
            <a:ext cx="9528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br>
              <a:rPr lang="ar-EG" sz="2400" b="1" dirty="0">
                <a:solidFill>
                  <a:srgbClr val="0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ar-EG" sz="2400" dirty="0">
                <a:solidFill>
                  <a:srgbClr val="0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تتغذى اليرقات عمى الاوا رق لشجرة العنب وتكون شرىة جداً في الاعمار اليرقية الاخيرة وتؤدي</a:t>
            </a:r>
            <a:br>
              <a:rPr lang="ar-EG" sz="2400" dirty="0">
                <a:solidFill>
                  <a:srgbClr val="0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ar-EG" sz="2400" dirty="0">
                <a:solidFill>
                  <a:srgbClr val="0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الى تجريد الشجرة تماماً من الاوا رق خاصة اذا كانت اعدادىا كبيرة</a:t>
            </a:r>
            <a:r>
              <a:rPr lang="ar-EG" sz="2400" dirty="0"/>
              <a:t> </a:t>
            </a:r>
            <a:br>
              <a:rPr lang="ar-EG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077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ar-EG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47878"/>
            <a:ext cx="5157787" cy="3398981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ar-E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34757"/>
            <a:ext cx="5183188" cy="3425223"/>
          </a:xfrm>
        </p:spPr>
      </p:pic>
    </p:spTree>
    <p:extLst>
      <p:ext uri="{BB962C8B-B14F-4D97-AF65-F5344CB8AC3E}">
        <p14:creationId xmlns:p14="http://schemas.microsoft.com/office/powerpoint/2010/main" val="218802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" y="2603727"/>
            <a:ext cx="4786684" cy="3596851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317039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286082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78" y="609600"/>
            <a:ext cx="8302244" cy="5486400"/>
          </a:xfrm>
        </p:spPr>
      </p:pic>
    </p:spTree>
    <p:extLst>
      <p:ext uri="{BB962C8B-B14F-4D97-AF65-F5344CB8AC3E}">
        <p14:creationId xmlns:p14="http://schemas.microsoft.com/office/powerpoint/2010/main" val="2808545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دورة ال سوسة النخ-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4367213" y="1125538"/>
            <a:ext cx="6121400" cy="1998662"/>
          </a:xfrm>
          <a:prstGeom prst="rect">
            <a:avLst/>
          </a:prstGeom>
          <a:gradFill rotWithShape="0">
            <a:gsLst>
              <a:gs pos="0">
                <a:srgbClr val="CCFF99">
                  <a:gamma/>
                  <a:shade val="65882"/>
                  <a:invGamma/>
                </a:srgbClr>
              </a:gs>
              <a:gs pos="50000">
                <a:srgbClr val="CCFF99">
                  <a:alpha val="60001"/>
                </a:srgbClr>
              </a:gs>
              <a:gs pos="100000">
                <a:srgbClr val="CCFF99">
                  <a:gamma/>
                  <a:shade val="65882"/>
                  <a:invGamma/>
                </a:srgbClr>
              </a:gs>
            </a:gsLst>
            <a:lin ang="540000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algn="r" rtl="1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algn="r" rtl="1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algn="r" rtl="1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algn="r" rtl="1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ar-SA" altLang="en-US" sz="7200" b="0">
                <a:solidFill>
                  <a:schemeClr val="tx2"/>
                </a:solidFill>
              </a:rPr>
              <a:t>آفات الرمان</a:t>
            </a:r>
            <a:endParaRPr lang="en-US" altLang="en-US" sz="7200" b="0">
              <a:solidFill>
                <a:schemeClr val="tx2"/>
              </a:solidFill>
            </a:endParaRPr>
          </a:p>
        </p:txBody>
      </p:sp>
      <p:pic>
        <p:nvPicPr>
          <p:cNvPr id="3083" name="Picture 11" descr="DSC00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25538"/>
            <a:ext cx="2663825" cy="1998662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2279650" y="476250"/>
            <a:ext cx="7772400" cy="1143000"/>
          </a:xfrm>
          <a:prstGeom prst="rect">
            <a:avLst/>
          </a:prstGeom>
          <a:solidFill>
            <a:srgbClr val="00FF00">
              <a:alpha val="5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ar-SA" altLang="en-US">
                <a:solidFill>
                  <a:schemeClr val="tx1"/>
                </a:solidFill>
              </a:rPr>
              <a:t>أبو دقيق الرمان - الذكر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08899" name="Picture 3" descr="DSC000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503238"/>
            <a:ext cx="14033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 descr="DSC0042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t="16405" r="20915" b="19685"/>
          <a:stretch>
            <a:fillRect/>
          </a:stretch>
        </p:blipFill>
        <p:spPr>
          <a:xfrm>
            <a:off x="6744072" y="2650755"/>
            <a:ext cx="3744416" cy="29008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DSC004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92" y="2634866"/>
            <a:ext cx="3750808" cy="29800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تصميم افتراضي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E8AB834CD3224F8EC08CA6B1068794" ma:contentTypeVersion="0" ma:contentTypeDescription="Create a new document." ma:contentTypeScope="" ma:versionID="b6a64c76b157398618a17dc86017cf9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C5649B54-B491-4347-8012-8C73E70B9F5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9E440D7-3CF2-4B91-A4F2-DCE7AC2CE1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C3B1BA-8CD5-43D2-8712-567415927C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2287</TotalTime>
  <Words>80</Words>
  <Application>Microsoft Office PowerPoint</Application>
  <PresentationFormat>Widescreen</PresentationFormat>
  <Paragraphs>27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 Sardar Hoor</vt:lpstr>
      <vt:lpstr>Aharoni</vt:lpstr>
      <vt:lpstr>Arial</vt:lpstr>
      <vt:lpstr>Britannic Bold</vt:lpstr>
      <vt:lpstr>Calibri</vt:lpstr>
      <vt:lpstr>Calibri Light</vt:lpstr>
      <vt:lpstr>Shorooq_N1</vt:lpstr>
      <vt:lpstr>Simplified Arabic</vt:lpstr>
      <vt:lpstr>Times New Roman</vt:lpstr>
      <vt:lpstr>تصميم افتراضي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من الموز</vt:lpstr>
      <vt:lpstr>PowerPoint Presentation</vt:lpstr>
      <vt:lpstr>PowerPoint Presentation</vt:lpstr>
      <vt:lpstr>ذبابة ثمار النبق</vt:lpstr>
      <vt:lpstr>دودو ورق العنب</vt:lpstr>
      <vt:lpstr>PowerPoint Presentation</vt:lpstr>
      <vt:lpstr>مظهر الاصابة والضرر من حشرة دودة ورق العنب:</vt:lpstr>
    </vt:vector>
  </TitlesOfParts>
  <Company>KSU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الحشرات القشرية</dc:title>
  <dc:creator>ASD</dc:creator>
  <cp:lastModifiedBy>MH</cp:lastModifiedBy>
  <cp:revision>237</cp:revision>
  <dcterms:created xsi:type="dcterms:W3CDTF">2003-02-23T05:38:14Z</dcterms:created>
  <dcterms:modified xsi:type="dcterms:W3CDTF">2017-04-02T13:52:02Z</dcterms:modified>
</cp:coreProperties>
</file>