
<file path=[Content_Types].xml><?xml version="1.0" encoding="utf-8"?>
<Types xmlns="http://schemas.openxmlformats.org/package/2006/content-types"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759" r:id="rId3"/>
    <p:sldId id="594" r:id="rId4"/>
    <p:sldId id="761" r:id="rId5"/>
    <p:sldId id="762" r:id="rId6"/>
    <p:sldId id="604" r:id="rId7"/>
    <p:sldId id="767" r:id="rId8"/>
    <p:sldId id="774" r:id="rId9"/>
    <p:sldId id="7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90B"/>
    <a:srgbClr val="A56102"/>
    <a:srgbClr val="0C3B0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CDB3E-9E9A-4E77-9A16-ACC01BE5EEC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6DCA90-2F85-4A2B-814D-48095EB4D04C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ar-EG" sz="4800" b="1" kern="1200" dirty="0">
              <a:solidFill>
                <a:srgbClr val="FFFFFF"/>
              </a:solidFill>
              <a:latin typeface="Segoe Print"/>
              <a:ea typeface="+mn-ea"/>
              <a:cs typeface="+mn-cs"/>
            </a:rPr>
            <a:t>الكفاءة</a:t>
          </a:r>
          <a:r>
            <a:rPr lang="ar-EG" sz="3600" b="1" kern="1200" dirty="0"/>
            <a:t> </a:t>
          </a:r>
          <a:r>
            <a:rPr lang="ar-EG" sz="4800" b="1" kern="1200" dirty="0"/>
            <a:t>التسويقية</a:t>
          </a:r>
          <a:r>
            <a:rPr lang="ar-EG" sz="3600" b="1" kern="1200" dirty="0"/>
            <a:t> </a:t>
          </a:r>
          <a:endParaRPr lang="en-US" sz="3600" b="1" kern="1200" dirty="0"/>
        </a:p>
      </dgm:t>
    </dgm:pt>
    <dgm:pt modelId="{39A06FF2-3C83-49CD-96AA-84D3A77F12F0}" type="parTrans" cxnId="{855E6D9B-5713-49D9-92C7-1D8B18060014}">
      <dgm:prSet/>
      <dgm:spPr/>
      <dgm:t>
        <a:bodyPr/>
        <a:lstStyle/>
        <a:p>
          <a:endParaRPr lang="en-US"/>
        </a:p>
      </dgm:t>
    </dgm:pt>
    <dgm:pt modelId="{FE63458B-5E87-415F-A872-2FB880616DD7}" type="sibTrans" cxnId="{855E6D9B-5713-49D9-92C7-1D8B18060014}">
      <dgm:prSet/>
      <dgm:spPr/>
      <dgm:t>
        <a:bodyPr/>
        <a:lstStyle/>
        <a:p>
          <a:endParaRPr lang="en-US"/>
        </a:p>
      </dgm:t>
    </dgm:pt>
    <dgm:pt modelId="{4101CF81-4D52-4C9C-BDAB-0B699EADB9D2}">
      <dgm:prSet custT="1"/>
      <dgm:spPr/>
      <dgm:t>
        <a:bodyPr/>
        <a:lstStyle/>
        <a:p>
          <a:pPr algn="just" rtl="1">
            <a:lnSpc>
              <a:spcPct val="100000"/>
            </a:lnSpc>
          </a:pPr>
          <a:r>
            <a:rPr lang="ar-EG" sz="3200" b="1" u="sng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تـعـريــــف</a:t>
          </a:r>
          <a:r>
            <a:rPr lang="ar-EG" sz="3200" b="1" u="none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 : عبارة عن تأدية الوظائف والخدمات التسويقية على أكمل وجه وبتكاليف تسويقية أقل في أقل وقت ممكن.</a:t>
          </a:r>
        </a:p>
      </dgm:t>
    </dgm:pt>
    <dgm:pt modelId="{96ACFBD0-7505-455E-948D-FAEE8C28DE54}" type="parTrans" cxnId="{12791F49-D2EB-42CE-B340-E6F1527E9E6A}">
      <dgm:prSet/>
      <dgm:spPr/>
      <dgm:t>
        <a:bodyPr/>
        <a:lstStyle/>
        <a:p>
          <a:pPr rtl="1"/>
          <a:endParaRPr lang="ar-EG"/>
        </a:p>
      </dgm:t>
    </dgm:pt>
    <dgm:pt modelId="{66DDFA39-4A15-4DE4-9990-CE63C5B9D2D8}" type="sibTrans" cxnId="{12791F49-D2EB-42CE-B340-E6F1527E9E6A}">
      <dgm:prSet/>
      <dgm:spPr/>
      <dgm:t>
        <a:bodyPr/>
        <a:lstStyle/>
        <a:p>
          <a:pPr rtl="1"/>
          <a:endParaRPr lang="ar-EG"/>
        </a:p>
      </dgm:t>
    </dgm:pt>
    <dgm:pt modelId="{DE9182A7-A0CE-42A9-A0D7-B29D8F51BF12}">
      <dgm:prSet custT="1"/>
      <dgm:spPr/>
      <dgm:t>
        <a:bodyPr/>
        <a:lstStyle/>
        <a:p>
          <a:pPr algn="just" rtl="1">
            <a:lnSpc>
              <a:spcPct val="100000"/>
            </a:lnSpc>
          </a:pPr>
          <a:r>
            <a:rPr lang="ar-EG" sz="3200" b="1" u="sng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ملحوظة</a:t>
          </a:r>
          <a:r>
            <a:rPr lang="ar-EG" sz="3200" b="1" u="none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 : كلما قلت التكليف التسويقية كلما زادت الكفاءة التسويقية.</a:t>
          </a:r>
        </a:p>
      </dgm:t>
    </dgm:pt>
    <dgm:pt modelId="{18C18D61-D783-4E74-B613-BC99DCBD75DA}" type="parTrans" cxnId="{76292E10-E47F-4B24-B975-8565CD49824F}">
      <dgm:prSet/>
      <dgm:spPr/>
    </dgm:pt>
    <dgm:pt modelId="{A722BBCC-0C02-43DE-B3A4-CDBBF03B346A}" type="sibTrans" cxnId="{76292E10-E47F-4B24-B975-8565CD49824F}">
      <dgm:prSet/>
      <dgm:spPr/>
    </dgm:pt>
    <dgm:pt modelId="{D6D31CE0-F8A0-497E-9DA1-C25A9EB083ED}" type="pres">
      <dgm:prSet presAssocID="{9E5CDB3E-9E9A-4E77-9A16-ACC01BE5EECE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A380040-A907-4F33-B5D0-BA9718108D05}" type="pres">
      <dgm:prSet presAssocID="{8D6DCA90-2F85-4A2B-814D-48095EB4D04C}" presName="parentLin" presStyleCnt="0"/>
      <dgm:spPr/>
    </dgm:pt>
    <dgm:pt modelId="{BAED71FA-7738-4D44-8A9C-A405BAF40861}" type="pres">
      <dgm:prSet presAssocID="{8D6DCA90-2F85-4A2B-814D-48095EB4D04C}" presName="parentLeftMargin" presStyleLbl="node1" presStyleIdx="0" presStyleCnt="1"/>
      <dgm:spPr/>
    </dgm:pt>
    <dgm:pt modelId="{0BD4E8B6-FD57-41C7-908D-C14123E67A55}" type="pres">
      <dgm:prSet presAssocID="{8D6DCA90-2F85-4A2B-814D-48095EB4D04C}" presName="parentText" presStyleLbl="node1" presStyleIdx="0" presStyleCnt="1" custScaleX="96049" custScaleY="114406" custLinFactNeighborX="57114" custLinFactNeighborY="7083">
        <dgm:presLayoutVars>
          <dgm:chMax val="0"/>
          <dgm:bulletEnabled val="1"/>
        </dgm:presLayoutVars>
      </dgm:prSet>
      <dgm:spPr/>
    </dgm:pt>
    <dgm:pt modelId="{33500C9C-9971-4E22-B5B7-C1CC5088190E}" type="pres">
      <dgm:prSet presAssocID="{8D6DCA90-2F85-4A2B-814D-48095EB4D04C}" presName="negativeSpace" presStyleCnt="0"/>
      <dgm:spPr/>
    </dgm:pt>
    <dgm:pt modelId="{3FEF449D-5D14-4DF3-A2A5-53DB153B26ED}" type="pres">
      <dgm:prSet presAssocID="{8D6DCA90-2F85-4A2B-814D-48095EB4D04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6292E10-E47F-4B24-B975-8565CD49824F}" srcId="{8D6DCA90-2F85-4A2B-814D-48095EB4D04C}" destId="{DE9182A7-A0CE-42A9-A0D7-B29D8F51BF12}" srcOrd="1" destOrd="0" parTransId="{18C18D61-D783-4E74-B613-BC99DCBD75DA}" sibTransId="{A722BBCC-0C02-43DE-B3A4-CDBBF03B346A}"/>
    <dgm:cxn modelId="{DB07762F-8EF1-4105-94DA-DE49175021F2}" type="presOf" srcId="{8D6DCA90-2F85-4A2B-814D-48095EB4D04C}" destId="{BAED71FA-7738-4D44-8A9C-A405BAF40861}" srcOrd="0" destOrd="0" presId="urn:microsoft.com/office/officeart/2005/8/layout/list1"/>
    <dgm:cxn modelId="{403D4A3E-EA0E-4687-8E91-6A039508BD4F}" type="presOf" srcId="{4101CF81-4D52-4C9C-BDAB-0B699EADB9D2}" destId="{3FEF449D-5D14-4DF3-A2A5-53DB153B26ED}" srcOrd="0" destOrd="0" presId="urn:microsoft.com/office/officeart/2005/8/layout/list1"/>
    <dgm:cxn modelId="{42DCE35D-C3BA-4E56-9105-DD2BE8BA8DF2}" type="presOf" srcId="{9E5CDB3E-9E9A-4E77-9A16-ACC01BE5EECE}" destId="{D6D31CE0-F8A0-497E-9DA1-C25A9EB083ED}" srcOrd="0" destOrd="0" presId="urn:microsoft.com/office/officeart/2005/8/layout/list1"/>
    <dgm:cxn modelId="{12791F49-D2EB-42CE-B340-E6F1527E9E6A}" srcId="{8D6DCA90-2F85-4A2B-814D-48095EB4D04C}" destId="{4101CF81-4D52-4C9C-BDAB-0B699EADB9D2}" srcOrd="0" destOrd="0" parTransId="{96ACFBD0-7505-455E-948D-FAEE8C28DE54}" sibTransId="{66DDFA39-4A15-4DE4-9990-CE63C5B9D2D8}"/>
    <dgm:cxn modelId="{508BEA59-D4FF-49BE-9C5E-F8DBEEC1A96E}" type="presOf" srcId="{8D6DCA90-2F85-4A2B-814D-48095EB4D04C}" destId="{0BD4E8B6-FD57-41C7-908D-C14123E67A55}" srcOrd="1" destOrd="0" presId="urn:microsoft.com/office/officeart/2005/8/layout/list1"/>
    <dgm:cxn modelId="{855E6D9B-5713-49D9-92C7-1D8B18060014}" srcId="{9E5CDB3E-9E9A-4E77-9A16-ACC01BE5EECE}" destId="{8D6DCA90-2F85-4A2B-814D-48095EB4D04C}" srcOrd="0" destOrd="0" parTransId="{39A06FF2-3C83-49CD-96AA-84D3A77F12F0}" sibTransId="{FE63458B-5E87-415F-A872-2FB880616DD7}"/>
    <dgm:cxn modelId="{2917A2FD-BA71-4C56-AAF6-A596F4AECD22}" type="presOf" srcId="{DE9182A7-A0CE-42A9-A0D7-B29D8F51BF12}" destId="{3FEF449D-5D14-4DF3-A2A5-53DB153B26ED}" srcOrd="0" destOrd="1" presId="urn:microsoft.com/office/officeart/2005/8/layout/list1"/>
    <dgm:cxn modelId="{7C2F8848-1ED3-4AC5-B799-563459BF7D6E}" type="presParOf" srcId="{D6D31CE0-F8A0-497E-9DA1-C25A9EB083ED}" destId="{BA380040-A907-4F33-B5D0-BA9718108D05}" srcOrd="0" destOrd="0" presId="urn:microsoft.com/office/officeart/2005/8/layout/list1"/>
    <dgm:cxn modelId="{3928EEB4-5CFE-443C-A1CB-FDBAAE10706D}" type="presParOf" srcId="{BA380040-A907-4F33-B5D0-BA9718108D05}" destId="{BAED71FA-7738-4D44-8A9C-A405BAF40861}" srcOrd="0" destOrd="0" presId="urn:microsoft.com/office/officeart/2005/8/layout/list1"/>
    <dgm:cxn modelId="{A543624D-1B34-4E8F-888B-BE11F37B5EF9}" type="presParOf" srcId="{BA380040-A907-4F33-B5D0-BA9718108D05}" destId="{0BD4E8B6-FD57-41C7-908D-C14123E67A55}" srcOrd="1" destOrd="0" presId="urn:microsoft.com/office/officeart/2005/8/layout/list1"/>
    <dgm:cxn modelId="{29B19453-4082-48DB-BB24-B30BD2FA2A62}" type="presParOf" srcId="{D6D31CE0-F8A0-497E-9DA1-C25A9EB083ED}" destId="{33500C9C-9971-4E22-B5B7-C1CC5088190E}" srcOrd="1" destOrd="0" presId="urn:microsoft.com/office/officeart/2005/8/layout/list1"/>
    <dgm:cxn modelId="{7812C76F-55C1-42D4-B096-153F7AE82290}" type="presParOf" srcId="{D6D31CE0-F8A0-497E-9DA1-C25A9EB083ED}" destId="{3FEF449D-5D14-4DF3-A2A5-53DB153B26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F449D-5D14-4DF3-A2A5-53DB153B26ED}">
      <dsp:nvSpPr>
        <dsp:cNvPr id="0" name=""/>
        <dsp:cNvSpPr/>
      </dsp:nvSpPr>
      <dsp:spPr>
        <a:xfrm>
          <a:off x="0" y="726909"/>
          <a:ext cx="10128787" cy="4545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106" tIns="770636" rIns="786106" bIns="227584" numCol="1" spcCol="1270" anchor="t" anchorCtr="0">
          <a:noAutofit/>
        </a:bodyPr>
        <a:lstStyle/>
        <a:p>
          <a:pPr marL="285750" lvl="1" indent="-285750" algn="just" defTabSz="14224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3200" b="1" u="sng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تـعـريــــف</a:t>
          </a:r>
          <a:r>
            <a:rPr lang="ar-EG" sz="3200" b="1" u="none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 : عبارة عن تأدية الوظائف والخدمات التسويقية على أكمل وجه وبتكاليف تسويقية أقل في أقل وقت ممكن.</a:t>
          </a:r>
        </a:p>
        <a:p>
          <a:pPr marL="285750" lvl="1" indent="-285750" algn="just" defTabSz="14224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3200" b="1" u="sng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ملحوظة</a:t>
          </a:r>
          <a:r>
            <a:rPr lang="ar-EG" sz="3200" b="1" u="none" kern="1200" dirty="0">
              <a:solidFill>
                <a:srgbClr val="A56102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rPr>
            <a:t> : كلما قلت التكليف التسويقية كلما زادت الكفاءة التسويقية.</a:t>
          </a:r>
        </a:p>
      </dsp:txBody>
      <dsp:txXfrm>
        <a:off x="0" y="726909"/>
        <a:ext cx="10128787" cy="4545449"/>
      </dsp:txXfrm>
    </dsp:sp>
    <dsp:sp modelId="{0BD4E8B6-FD57-41C7-908D-C14123E67A55}">
      <dsp:nvSpPr>
        <dsp:cNvPr id="0" name=""/>
        <dsp:cNvSpPr/>
      </dsp:nvSpPr>
      <dsp:spPr>
        <a:xfrm>
          <a:off x="3101576" y="100804"/>
          <a:ext cx="6810019" cy="1249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991" tIns="0" rIns="267991" bIns="0" numCol="1" spcCol="1270" anchor="ctr" anchorCtr="0">
          <a:noAutofit/>
        </a:bodyPr>
        <a:lstStyle/>
        <a:p>
          <a:pPr marL="0" lvl="0" indent="0" algn="r" defTabSz="21336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>
              <a:solidFill>
                <a:srgbClr val="FFFFFF"/>
              </a:solidFill>
              <a:latin typeface="Segoe Print"/>
              <a:ea typeface="+mn-ea"/>
              <a:cs typeface="+mn-cs"/>
            </a:rPr>
            <a:t>الكفاءة</a:t>
          </a:r>
          <a:r>
            <a:rPr lang="ar-EG" sz="3600" b="1" kern="1200" dirty="0"/>
            <a:t> </a:t>
          </a:r>
          <a:r>
            <a:rPr lang="ar-EG" sz="4800" b="1" kern="1200" dirty="0"/>
            <a:t>التسويقية</a:t>
          </a:r>
          <a:r>
            <a:rPr lang="ar-EG" sz="3600" b="1" kern="1200" dirty="0"/>
            <a:t> </a:t>
          </a:r>
          <a:endParaRPr lang="en-US" sz="3600" b="1" kern="1200" dirty="0"/>
        </a:p>
      </dsp:txBody>
      <dsp:txXfrm>
        <a:off x="3162576" y="161804"/>
        <a:ext cx="6688019" cy="112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r" defTabSz="914400" rtl="1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r" defTabSz="914400" rtl="1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maths-is-important-but-should-it-be-compulsory-2205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EG" sz="9600" b="1" dirty="0">
                <a:cs typeface="DecoType Naskh Variants" panose="02010400000000000000" pitchFamily="2" charset="-78"/>
              </a:rPr>
              <a:t>تـسـويــق زراعــــي 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50000"/>
              </a:lnSpc>
            </a:pPr>
            <a:endParaRPr lang="ar-EG" sz="2800" b="1" dirty="0">
              <a:cs typeface="DecoType Naskh Variants" panose="0201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EG" sz="12300" b="1" dirty="0">
                <a:cs typeface="DecoType Naskh Variants" panose="02010400000000000000" pitchFamily="2" charset="-78"/>
              </a:rPr>
              <a:t>الاسبوع  (6)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1EB39D-DC30-4A94-8C9E-91BBD1ADB290}"/>
              </a:ext>
            </a:extLst>
          </p:cNvPr>
          <p:cNvSpPr txBox="1">
            <a:spLocks/>
          </p:cNvSpPr>
          <p:nvPr/>
        </p:nvSpPr>
        <p:spPr>
          <a:xfrm>
            <a:off x="2666999" y="6345319"/>
            <a:ext cx="6858002" cy="5126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1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By / Mikhail Bahig Hanna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CA1CEE3-B1A9-4DC1-8015-EB3111D7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113" y="55481"/>
            <a:ext cx="1151882" cy="9076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51591-E501-4C39-9FDA-8826F9AA1183}"/>
              </a:ext>
            </a:extLst>
          </p:cNvPr>
          <p:cNvGrpSpPr/>
          <p:nvPr/>
        </p:nvGrpSpPr>
        <p:grpSpPr>
          <a:xfrm>
            <a:off x="5" y="0"/>
            <a:ext cx="1043354" cy="963134"/>
            <a:chOff x="108528" y="111064"/>
            <a:chExt cx="1043354" cy="963134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924B0F-039B-4EA6-BB0A-10ACF13B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28" y="111064"/>
              <a:ext cx="1043354" cy="963134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7BE3BB8-0DB4-4D89-83F8-C9F485E0C251}"/>
                </a:ext>
              </a:extLst>
            </p:cNvPr>
            <p:cNvSpPr/>
            <p:nvPr/>
          </p:nvSpPr>
          <p:spPr>
            <a:xfrm>
              <a:off x="296397" y="958788"/>
              <a:ext cx="662392" cy="115410"/>
            </a:xfrm>
            <a:prstGeom prst="roundRect">
              <a:avLst/>
            </a:prstGeom>
            <a:solidFill>
              <a:srgbClr val="0C3B03"/>
            </a:solidFill>
            <a:ln>
              <a:solidFill>
                <a:srgbClr val="0C3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EG" sz="800" b="1" dirty="0">
                  <a:solidFill>
                    <a:schemeClr val="bg1"/>
                  </a:solidFill>
                </a:rPr>
                <a:t>كلية الزراعية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2550160"/>
            <a:ext cx="6858002" cy="1828800"/>
          </a:xfrm>
        </p:spPr>
        <p:txBody>
          <a:bodyPr>
            <a:normAutofit/>
          </a:bodyPr>
          <a:lstStyle/>
          <a:p>
            <a:r>
              <a:rPr lang="en-US" sz="8800" b="1" dirty="0"/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16F3AE-F9CF-40EA-A681-0B02DAAADC64}"/>
              </a:ext>
            </a:extLst>
          </p:cNvPr>
          <p:cNvSpPr txBox="1">
            <a:spLocks/>
          </p:cNvSpPr>
          <p:nvPr/>
        </p:nvSpPr>
        <p:spPr>
          <a:xfrm>
            <a:off x="2666999" y="6345319"/>
            <a:ext cx="6858002" cy="5126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1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By / Mikhail Bahig Hanna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216EB3-C5E0-4173-B469-37803E283102}"/>
              </a:ext>
            </a:extLst>
          </p:cNvPr>
          <p:cNvSpPr/>
          <p:nvPr/>
        </p:nvSpPr>
        <p:spPr>
          <a:xfrm>
            <a:off x="880188" y="3048947"/>
            <a:ext cx="104316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الكفاءة التسويقية</a:t>
            </a:r>
            <a:endParaRPr lang="ar-EG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D443F-7E8C-4589-AAD7-217DF3836A94}"/>
              </a:ext>
            </a:extLst>
          </p:cNvPr>
          <p:cNvSpPr txBox="1">
            <a:spLocks/>
          </p:cNvSpPr>
          <p:nvPr/>
        </p:nvSpPr>
        <p:spPr>
          <a:xfrm>
            <a:off x="2520785" y="850641"/>
            <a:ext cx="6858002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7472" indent="-347472" algn="r" defTabSz="914400" rtl="1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ar-EG" sz="2800" b="1">
              <a:cs typeface="DecoType Naskh Variants" panose="0201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EG" sz="12300" b="1">
                <a:cs typeface="DecoType Naskh Variants" panose="02010400000000000000" pitchFamily="2" charset="-78"/>
              </a:rPr>
              <a:t>الاسبوع  (6)</a:t>
            </a:r>
            <a:endParaRPr lang="ar-EG" sz="12300" b="1" dirty="0"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28A2-D226-48D4-A1E5-E46AB32B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46" y="612798"/>
            <a:ext cx="10128787" cy="701336"/>
          </a:xfrm>
        </p:spPr>
        <p:txBody>
          <a:bodyPr>
            <a:normAutofit/>
          </a:bodyPr>
          <a:lstStyle/>
          <a:p>
            <a:pPr algn="r"/>
            <a:r>
              <a:rPr lang="ar-EG" b="1" dirty="0">
                <a:latin typeface="Dubai" panose="020B0503030403030204" pitchFamily="34" charset="-78"/>
                <a:cs typeface="Dubai" panose="020B0503030403030204" pitchFamily="34" charset="-78"/>
              </a:rPr>
              <a:t>مصطلحات</a:t>
            </a:r>
            <a:r>
              <a:rPr lang="ar-EG" b="1" dirty="0"/>
              <a:t>   </a:t>
            </a:r>
            <a:r>
              <a:rPr lang="en-US" b="1" dirty="0"/>
              <a:t>Synonyms</a:t>
            </a:r>
            <a:endParaRPr lang="ar-EG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CAA3DD-B968-4468-A266-53883D665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958982"/>
              </p:ext>
            </p:extLst>
          </p:nvPr>
        </p:nvGraphicFramePr>
        <p:xfrm>
          <a:off x="873348" y="1291612"/>
          <a:ext cx="10128787" cy="52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4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FFB1-E97F-43C4-AF95-ACB95B73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b="1" dirty="0">
                <a:latin typeface="Dubai" panose="020B0503030403030204" pitchFamily="34" charset="-78"/>
                <a:cs typeface="Dubai" panose="020B0503030403030204" pitchFamily="34" charset="-78"/>
              </a:rPr>
              <a:t>التكاليف التسويقية للزروع (النسبية) (المئوية)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18940-AC3E-46AE-A4A7-C3836532E370}"/>
              </a:ext>
            </a:extLst>
          </p:cNvPr>
          <p:cNvSpPr txBox="1"/>
          <p:nvPr/>
        </p:nvSpPr>
        <p:spPr>
          <a:xfrm>
            <a:off x="438539" y="3480315"/>
            <a:ext cx="11234057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b="1" u="sng" dirty="0"/>
              <a:t>ملحوظات هامة</a:t>
            </a:r>
            <a:r>
              <a:rPr lang="ar-EG" b="1" dirty="0"/>
              <a:t> 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b="1" dirty="0"/>
              <a:t>التكاليف عبارة عن نوعين :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ar-EG" b="1" dirty="0"/>
              <a:t>تكاليف إنتاجية : وهي تكلفة انتاج الوحدة من السلعة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ar-EG" b="1" dirty="0"/>
              <a:t>تكليف تسويقية : وهي تكلفة تسويق الوحدة من الإنتاج منذ خروجها من المنتج حتى بيعها لمستهلك النهائي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b="1" dirty="0">
                <a:solidFill>
                  <a:schemeClr val="tx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(الفرق التسويقي المطلق) </a:t>
            </a:r>
            <a:r>
              <a:rPr lang="ar-EG" b="1" dirty="0"/>
              <a:t>(البسط) : يمثل التكاليف التسويقية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b="1" dirty="0">
                <a:solidFill>
                  <a:schemeClr val="tx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(تكلفة الوحدة الإنتاجية + الفرق التسويقي المطلق) </a:t>
            </a:r>
            <a:r>
              <a:rPr lang="ar-EG" b="1" dirty="0"/>
              <a:t>أي</a:t>
            </a:r>
            <a:r>
              <a:rPr lang="ar-EG" b="1" dirty="0">
                <a:solidFill>
                  <a:schemeClr val="tx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EG" b="1" dirty="0"/>
              <a:t>(المقام) : يمثل إجمالي التكاليف عامة (الإنتاجية والتسويقية)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b="1" dirty="0"/>
              <a:t>أي نستطيع القول بأن :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chemeClr val="tx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الكفاءة التسويقية = 100 – (% للتكاليف التسويقية)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37B1F4-48C9-4EAA-B0D0-4BF3EAD4181A}"/>
              </a:ext>
            </a:extLst>
          </p:cNvPr>
          <p:cNvGrpSpPr/>
          <p:nvPr/>
        </p:nvGrpSpPr>
        <p:grpSpPr>
          <a:xfrm>
            <a:off x="87085" y="1920704"/>
            <a:ext cx="11762792" cy="1326348"/>
            <a:chOff x="87085" y="2303259"/>
            <a:chExt cx="11762792" cy="13263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D91B69-F79F-4775-8C45-C7907E08C55A}"/>
                </a:ext>
              </a:extLst>
            </p:cNvPr>
            <p:cNvGrpSpPr/>
            <p:nvPr/>
          </p:nvGrpSpPr>
          <p:grpSpPr>
            <a:xfrm>
              <a:off x="545840" y="2303259"/>
              <a:ext cx="11304037" cy="1326348"/>
              <a:chOff x="639146" y="2555186"/>
              <a:chExt cx="11304037" cy="1326348"/>
            </a:xfrm>
          </p:grpSpPr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20A386F-17B3-4F52-A31D-327E1500B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146" y="2555186"/>
                <a:ext cx="11304037" cy="132634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ar-EG" sz="700" b="1" dirty="0">
                  <a:solidFill>
                    <a:schemeClr val="tx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endParaRPr>
              </a:p>
              <a:p>
                <a:pPr marL="0" indent="0" algn="ctr">
                  <a:buNone/>
                </a:pPr>
                <a:r>
                  <a:rPr lang="ar-EG" sz="2400" b="1" dirty="0">
                    <a:solidFill>
                      <a:schemeClr val="tx1">
                        <a:lumMod val="50000"/>
                      </a:schemeClr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الكفاءة التسويقية = 100 –                               الفرق التسويقي المطلق                            × 100</a:t>
                </a:r>
              </a:p>
              <a:p>
                <a:pPr marL="0" indent="0" algn="ctr">
                  <a:buNone/>
                </a:pPr>
                <a:r>
                  <a:rPr lang="ar-EG" sz="2400" b="1" dirty="0">
                    <a:solidFill>
                      <a:schemeClr val="tx1">
                        <a:lumMod val="50000"/>
                      </a:schemeClr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                                            تكلفة الوحدة الإنتاجية + الفرق التسويقي المطلق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3745964-2D4B-44A1-ACDA-0B3B87601998}"/>
                  </a:ext>
                </a:extLst>
              </p:cNvPr>
              <p:cNvCxnSpPr/>
              <p:nvPr/>
            </p:nvCxnSpPr>
            <p:spPr>
              <a:xfrm flipH="1">
                <a:off x="1959427" y="3265715"/>
                <a:ext cx="6083559" cy="0"/>
              </a:xfrm>
              <a:prstGeom prst="line">
                <a:avLst/>
              </a:prstGeom>
              <a:ln w="28575">
                <a:solidFill>
                  <a:srgbClr val="4D2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6C5DDC-F519-4EFF-8588-30B837734E10}"/>
                </a:ext>
              </a:extLst>
            </p:cNvPr>
            <p:cNvSpPr txBox="1"/>
            <p:nvPr/>
          </p:nvSpPr>
          <p:spPr>
            <a:xfrm>
              <a:off x="7490925" y="2321004"/>
              <a:ext cx="917510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EG" sz="6600" dirty="0"/>
                <a:t>(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311550-2037-4B18-92DE-06DAF90918D6}"/>
                </a:ext>
              </a:extLst>
            </p:cNvPr>
            <p:cNvSpPr txBox="1"/>
            <p:nvPr/>
          </p:nvSpPr>
          <p:spPr>
            <a:xfrm>
              <a:off x="87085" y="2325669"/>
              <a:ext cx="917510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EG" sz="6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5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FFB1-E97F-43C4-AF95-ACB95B73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b="1" dirty="0">
                <a:latin typeface="Dubai" panose="020B0503030403030204" pitchFamily="34" charset="-78"/>
                <a:cs typeface="Dubai" panose="020B0503030403030204" pitchFamily="34" charset="-78"/>
              </a:rPr>
              <a:t>لتسهيل الحل نقوم بعمل هذا الجدول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13F5DB-609D-4BF8-8BCD-48BA82BA3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91797"/>
              </p:ext>
            </p:extLst>
          </p:nvPr>
        </p:nvGraphicFramePr>
        <p:xfrm>
          <a:off x="877079" y="1906555"/>
          <a:ext cx="10667999" cy="39654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20343">
                  <a:extLst>
                    <a:ext uri="{9D8B030D-6E8A-4147-A177-3AD203B41FA5}">
                      <a16:colId xmlns:a16="http://schemas.microsoft.com/office/drawing/2014/main" val="419051305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366342719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370174454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479975257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995946522"/>
                    </a:ext>
                  </a:extLst>
                </a:gridCol>
              </a:tblGrid>
              <a:tr h="745687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السـنـــــــــــة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177427"/>
                  </a:ext>
                </a:extLst>
              </a:tr>
              <a:tr h="982683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الفرق التسويقي المطلق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24598"/>
                  </a:ext>
                </a:extLst>
              </a:tr>
              <a:tr h="745687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تكلفة الوحدة الإنتاجية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111917"/>
                  </a:ext>
                </a:extLst>
              </a:tr>
              <a:tr h="74568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تكلفة الوحدة الإنتاجية + الفرق التسويقي المطلق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141218"/>
                  </a:ext>
                </a:extLst>
              </a:tr>
              <a:tr h="745687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% للكفاءة التسويقية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ar-EG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63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84F137-2685-44CE-8DAF-161E01A6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496" y="1563614"/>
            <a:ext cx="3840480" cy="1216910"/>
          </a:xfrm>
        </p:spPr>
        <p:txBody>
          <a:bodyPr>
            <a:normAutofit/>
          </a:bodyPr>
          <a:lstStyle/>
          <a:p>
            <a:pPr algn="ctr"/>
            <a:r>
              <a:rPr lang="ar-EG" sz="7200" b="1" dirty="0">
                <a:latin typeface="Dubai" panose="020B0503030403030204" pitchFamily="34" charset="-78"/>
                <a:cs typeface="Dubai" panose="020B0503030403030204" pitchFamily="34" charset="-78"/>
              </a:rPr>
              <a:t>تمارين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37AE25-C943-4AA4-A2C7-10F2BBD1DC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79" r="17979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70D9AF-9E70-4A64-B22B-C9595B49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4188" y="3555521"/>
            <a:ext cx="3840480" cy="2168517"/>
          </a:xfrm>
        </p:spPr>
        <p:txBody>
          <a:bodyPr>
            <a:normAutofit/>
          </a:bodyPr>
          <a:lstStyle/>
          <a:p>
            <a:pPr algn="ctr"/>
            <a:r>
              <a:rPr lang="ar-EG" sz="3600" b="1" dirty="0">
                <a:latin typeface="Dubai" panose="020B0503030403030204" pitchFamily="34" charset="-78"/>
                <a:cs typeface="Dubai" panose="020B0503030403030204" pitchFamily="34" charset="-78"/>
              </a:rPr>
              <a:t>مــن (1) صفحة (42)</a:t>
            </a:r>
          </a:p>
          <a:p>
            <a:pPr algn="ctr"/>
            <a:r>
              <a:rPr lang="ar-EG" sz="3600" b="1" dirty="0">
                <a:latin typeface="Dubai" panose="020B0503030403030204" pitchFamily="34" charset="-78"/>
                <a:cs typeface="Dubai" panose="020B0503030403030204" pitchFamily="34" charset="-78"/>
              </a:rPr>
              <a:t>إلـى (4)صفحة (45)</a:t>
            </a:r>
          </a:p>
        </p:txBody>
      </p:sp>
    </p:spTree>
    <p:extLst>
      <p:ext uri="{BB962C8B-B14F-4D97-AF65-F5344CB8AC3E}">
        <p14:creationId xmlns:p14="http://schemas.microsoft.com/office/powerpoint/2010/main" val="4191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478A8D-59C9-4957-B866-78108073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67" y="304800"/>
            <a:ext cx="10058402" cy="1219200"/>
          </a:xfrm>
        </p:spPr>
        <p:txBody>
          <a:bodyPr/>
          <a:lstStyle/>
          <a:p>
            <a:pPr algn="r"/>
            <a:r>
              <a:rPr lang="ar-EG" b="1" dirty="0">
                <a:latin typeface="Dubai" panose="020B0503030403030204" pitchFamily="34" charset="-78"/>
                <a:cs typeface="Dubai" panose="020B0503030403030204" pitchFamily="34" charset="-78"/>
              </a:rPr>
              <a:t>تمرين (1) صفحة (42)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BC01B-74A0-44AB-B326-E6FC07FC7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752599"/>
            <a:ext cx="11159412" cy="4638869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ar-EG" b="1" dirty="0">
                <a:solidFill>
                  <a:srgbClr val="A5610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الجدول التالي يوضح الفرق التسويقي المطلق ومتوسط تكلفة الوحدة المنتجة لمحصول الذرة الرفيعة خلال الفترة (2000 – 2007)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ar-EG" b="1" dirty="0">
              <a:solidFill>
                <a:srgbClr val="A5610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ar-EG" b="1" dirty="0">
              <a:solidFill>
                <a:srgbClr val="A5610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ar-EG" b="1" dirty="0">
              <a:solidFill>
                <a:srgbClr val="A5610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 algn="justLow">
              <a:lnSpc>
                <a:spcPct val="120000"/>
              </a:lnSpc>
              <a:buNone/>
            </a:pPr>
            <a:r>
              <a:rPr lang="ar-EG" b="1" u="sng" dirty="0">
                <a:solidFill>
                  <a:srgbClr val="A5610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المطلوب</a:t>
            </a:r>
            <a:r>
              <a:rPr lang="ar-EG" b="1" dirty="0">
                <a:solidFill>
                  <a:srgbClr val="A5610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: احسب الكفاءة التسويقية لمحصول الذرة الرفيعة خلال الفترة المذكورة.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BDBDE7-2AAE-46FB-B8C6-C5739E3D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91732"/>
              </p:ext>
            </p:extLst>
          </p:nvPr>
        </p:nvGraphicFramePr>
        <p:xfrm>
          <a:off x="859953" y="2873828"/>
          <a:ext cx="10646216" cy="16959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0120">
                  <a:extLst>
                    <a:ext uri="{9D8B030D-6E8A-4147-A177-3AD203B41FA5}">
                      <a16:colId xmlns:a16="http://schemas.microsoft.com/office/drawing/2014/main" val="4190513051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366342719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370174454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917807877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712606771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1479975257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995946522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920117337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010592874"/>
                    </a:ext>
                  </a:extLst>
                </a:gridCol>
              </a:tblGrid>
              <a:tr h="511156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السـنـــــــــــة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177427"/>
                  </a:ext>
                </a:extLst>
              </a:tr>
              <a:tr h="673613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الفرق التسويقي المطلق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24598"/>
                  </a:ext>
                </a:extLst>
              </a:tr>
              <a:tr h="511156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تكلفة الوحدة الإنتاجية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11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3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478A8D-59C9-4957-B866-78108073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67" y="304800"/>
            <a:ext cx="10058402" cy="1219200"/>
          </a:xfrm>
        </p:spPr>
        <p:txBody>
          <a:bodyPr/>
          <a:lstStyle/>
          <a:p>
            <a:pPr algn="r"/>
            <a:r>
              <a:rPr lang="ar-EG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حل </a:t>
            </a:r>
            <a:r>
              <a:rPr lang="ar-EG" b="1" dirty="0">
                <a:latin typeface="Dubai" panose="020B0503030403030204" pitchFamily="34" charset="-78"/>
                <a:cs typeface="Dubai" panose="020B0503030403030204" pitchFamily="34" charset="-78"/>
              </a:rPr>
              <a:t>تمرين (1) صفحة (42)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BC01B-74A0-44AB-B326-E6FC07FC7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752599"/>
            <a:ext cx="11159412" cy="4638869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20000"/>
              </a:lnSpc>
              <a:buNone/>
            </a:pPr>
            <a:endParaRPr lang="ar-EG" b="1" dirty="0">
              <a:solidFill>
                <a:srgbClr val="A5610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ar-EG" b="1" dirty="0">
              <a:solidFill>
                <a:srgbClr val="A5610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ar-EG" b="1" dirty="0">
              <a:solidFill>
                <a:srgbClr val="A5610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BDBDE7-2AAE-46FB-B8C6-C5739E3D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77448"/>
              </p:ext>
            </p:extLst>
          </p:nvPr>
        </p:nvGraphicFramePr>
        <p:xfrm>
          <a:off x="772892" y="1546851"/>
          <a:ext cx="10646216" cy="28547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0120">
                  <a:extLst>
                    <a:ext uri="{9D8B030D-6E8A-4147-A177-3AD203B41FA5}">
                      <a16:colId xmlns:a16="http://schemas.microsoft.com/office/drawing/2014/main" val="4190513051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366342719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370174454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917807877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712606771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1479975257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995946522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920117337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010592874"/>
                    </a:ext>
                  </a:extLst>
                </a:gridCol>
              </a:tblGrid>
              <a:tr h="511156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السـنـــــــــــة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177427"/>
                  </a:ext>
                </a:extLst>
              </a:tr>
              <a:tr h="673613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الفرق التسويقي المطلق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24598"/>
                  </a:ext>
                </a:extLst>
              </a:tr>
              <a:tr h="511156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تكلفة الوحدة الإنتاجية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111917"/>
                  </a:ext>
                </a:extLst>
              </a:tr>
              <a:tr h="51115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تكلفة الوحدة الإنتاجية + الفرق التسويقي المطلق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59432"/>
                  </a:ext>
                </a:extLst>
              </a:tr>
              <a:tr h="511156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% للكفاءة التسويقية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72.22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63.74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64.81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67.62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67.59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EG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61.54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622035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5C9AE017-6B1B-4A89-9356-AFABEA125C88}"/>
              </a:ext>
            </a:extLst>
          </p:cNvPr>
          <p:cNvSpPr txBox="1">
            <a:spLocks/>
          </p:cNvSpPr>
          <p:nvPr/>
        </p:nvSpPr>
        <p:spPr>
          <a:xfrm>
            <a:off x="2057369" y="1409699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ar-EG" sz="2000" dirty="0">
              <a:solidFill>
                <a:schemeClr val="accen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53FE6-8131-44C5-AB87-1CC1773B9E05}"/>
              </a:ext>
            </a:extLst>
          </p:cNvPr>
          <p:cNvGrpSpPr/>
          <p:nvPr/>
        </p:nvGrpSpPr>
        <p:grpSpPr>
          <a:xfrm>
            <a:off x="524069" y="4474427"/>
            <a:ext cx="11304037" cy="2145639"/>
            <a:chOff x="545840" y="2303258"/>
            <a:chExt cx="11304037" cy="21456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3CFB57-05CF-45A0-8C64-BB156F471FFD}"/>
                </a:ext>
              </a:extLst>
            </p:cNvPr>
            <p:cNvGrpSpPr/>
            <p:nvPr/>
          </p:nvGrpSpPr>
          <p:grpSpPr>
            <a:xfrm>
              <a:off x="545840" y="2303258"/>
              <a:ext cx="11304037" cy="2145639"/>
              <a:chOff x="639146" y="2555185"/>
              <a:chExt cx="11304037" cy="2145639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2F1DECA-496F-47EC-A648-447ACB01E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146" y="2555185"/>
                <a:ext cx="11304037" cy="214563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ar-EG" sz="700" b="1" dirty="0">
                  <a:solidFill>
                    <a:schemeClr val="tx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endParaRPr>
              </a:p>
              <a:p>
                <a:pPr marL="0" indent="0" algn="ctr">
                  <a:buNone/>
                </a:pPr>
                <a:r>
                  <a:rPr lang="ar-EG" sz="2400" b="1" dirty="0">
                    <a:solidFill>
                      <a:schemeClr val="tx1">
                        <a:lumMod val="50000"/>
                      </a:schemeClr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الكفاءة التسويقية = 100 –           20           ×  100      =  100 –          20           × 100</a:t>
                </a:r>
              </a:p>
              <a:p>
                <a:pPr marL="0" indent="0">
                  <a:buNone/>
                </a:pPr>
                <a:r>
                  <a:rPr lang="ar-EG" sz="2400" b="1" dirty="0">
                    <a:solidFill>
                      <a:schemeClr val="tx1">
                        <a:lumMod val="50000"/>
                      </a:schemeClr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				         52 + 20				    72</a:t>
                </a:r>
              </a:p>
              <a:p>
                <a:pPr marL="0" indent="0">
                  <a:buNone/>
                </a:pPr>
                <a:endParaRPr lang="ar-EG" sz="2400" b="1" dirty="0">
                  <a:solidFill>
                    <a:schemeClr val="tx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endParaRPr>
              </a:p>
              <a:p>
                <a:pPr marL="0" indent="0">
                  <a:buNone/>
                </a:pPr>
                <a:r>
                  <a:rPr lang="ar-EG" sz="2400" b="1" dirty="0">
                    <a:solidFill>
                      <a:schemeClr val="tx1">
                        <a:lumMod val="50000"/>
                      </a:schemeClr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			= 72.22 %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203DEF6-D04D-4950-8734-DD285FC496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22575" y="3265715"/>
                <a:ext cx="1091678" cy="0"/>
              </a:xfrm>
              <a:prstGeom prst="line">
                <a:avLst/>
              </a:prstGeom>
              <a:ln w="28575">
                <a:solidFill>
                  <a:srgbClr val="4D2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0C53EA-7A55-4C69-8F54-DBAD8765DA5C}"/>
                </a:ext>
              </a:extLst>
            </p:cNvPr>
            <p:cNvSpPr txBox="1"/>
            <p:nvPr/>
          </p:nvSpPr>
          <p:spPr>
            <a:xfrm>
              <a:off x="6962192" y="2330474"/>
              <a:ext cx="917510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EG" sz="6600" dirty="0"/>
                <a:t>(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3E08DA-6FA4-489B-8985-2F87BC54EEA8}"/>
                </a:ext>
              </a:extLst>
            </p:cNvPr>
            <p:cNvSpPr txBox="1"/>
            <p:nvPr/>
          </p:nvSpPr>
          <p:spPr>
            <a:xfrm>
              <a:off x="4355841" y="2330474"/>
              <a:ext cx="917510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EG" sz="6600" dirty="0"/>
                <a:t>)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25A827-2676-43FA-B3EA-49118D09ED86}"/>
              </a:ext>
            </a:extLst>
          </p:cNvPr>
          <p:cNvCxnSpPr>
            <a:cxnSpLocks/>
          </p:cNvCxnSpPr>
          <p:nvPr/>
        </p:nvCxnSpPr>
        <p:spPr>
          <a:xfrm flipH="1">
            <a:off x="2373089" y="5188069"/>
            <a:ext cx="1091678" cy="0"/>
          </a:xfrm>
          <a:prstGeom prst="line">
            <a:avLst/>
          </a:prstGeom>
          <a:ln w="28575">
            <a:solidFill>
              <a:srgbClr val="4D2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9FC44DF-262E-427F-A415-4866F4B10629}"/>
              </a:ext>
            </a:extLst>
          </p:cNvPr>
          <p:cNvSpPr txBox="1"/>
          <p:nvPr/>
        </p:nvSpPr>
        <p:spPr>
          <a:xfrm>
            <a:off x="3006012" y="4504755"/>
            <a:ext cx="91751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6600" dirty="0"/>
              <a:t>(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06A6E-4DB9-44A8-A4DB-A75FEB7C0ACA}"/>
              </a:ext>
            </a:extLst>
          </p:cNvPr>
          <p:cNvSpPr txBox="1"/>
          <p:nvPr/>
        </p:nvSpPr>
        <p:spPr>
          <a:xfrm>
            <a:off x="399661" y="4504755"/>
            <a:ext cx="91751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6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0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478A8D-59C9-4957-B866-78108073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67" y="304800"/>
            <a:ext cx="10058402" cy="1219200"/>
          </a:xfrm>
        </p:spPr>
        <p:txBody>
          <a:bodyPr/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Task</a:t>
            </a:r>
            <a:endParaRPr lang="ar-EG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BC01B-74A0-44AB-B326-E6FC07FC7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752599"/>
            <a:ext cx="11159412" cy="4638869"/>
          </a:xfrm>
        </p:spPr>
        <p:txBody>
          <a:bodyPr>
            <a:normAutofit/>
          </a:bodyPr>
          <a:lstStyle/>
          <a:p>
            <a:pPr marL="742950" indent="-742950" algn="justLow">
              <a:lnSpc>
                <a:spcPct val="120000"/>
              </a:lnSpc>
              <a:buFont typeface="+mj-lt"/>
              <a:buAutoNum type="arabicPeriod"/>
            </a:pPr>
            <a:r>
              <a:rPr lang="ar-EG" sz="3600" b="1" dirty="0">
                <a:solidFill>
                  <a:srgbClr val="9A5315">
                    <a:lumMod val="50000"/>
                  </a:srgbClr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تمرين (2) صفحة (43)</a:t>
            </a:r>
          </a:p>
          <a:p>
            <a:pPr marL="742950" lvl="0" indent="-742950" algn="justLow">
              <a:lnSpc>
                <a:spcPct val="120000"/>
              </a:lnSpc>
              <a:buFont typeface="+mj-lt"/>
              <a:buAutoNum type="arabicPeriod"/>
            </a:pPr>
            <a:r>
              <a:rPr lang="ar-EG" sz="3600" b="1" dirty="0">
                <a:solidFill>
                  <a:srgbClr val="9A5315">
                    <a:lumMod val="50000"/>
                  </a:srgb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تمرين (3) صفحة (44)</a:t>
            </a:r>
          </a:p>
          <a:p>
            <a:pPr marL="742950" lvl="0" indent="-742950" algn="justLow">
              <a:lnSpc>
                <a:spcPct val="120000"/>
              </a:lnSpc>
              <a:buFont typeface="+mj-lt"/>
              <a:buAutoNum type="arabicPeriod"/>
            </a:pPr>
            <a:r>
              <a:rPr lang="ar-EG" sz="3600" b="1" dirty="0">
                <a:solidFill>
                  <a:srgbClr val="9A5315">
                    <a:lumMod val="50000"/>
                  </a:srgb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تمرين (7) صفحة (45)</a:t>
            </a:r>
          </a:p>
          <a:p>
            <a:pPr marL="742950" indent="-742950" algn="justLow">
              <a:lnSpc>
                <a:spcPct val="120000"/>
              </a:lnSpc>
              <a:buFont typeface="+mj-lt"/>
              <a:buAutoNum type="arabicPeriod"/>
            </a:pPr>
            <a:endParaRPr lang="ar-EG" b="1" dirty="0">
              <a:solidFill>
                <a:srgbClr val="A5610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72F2A9-995A-46A6-B645-3E76DC463DD2}"/>
              </a:ext>
            </a:extLst>
          </p:cNvPr>
          <p:cNvSpPr txBox="1">
            <a:spLocks/>
          </p:cNvSpPr>
          <p:nvPr/>
        </p:nvSpPr>
        <p:spPr>
          <a:xfrm>
            <a:off x="1859874" y="1459517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ar-EG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393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Dubai</vt:lpstr>
      <vt:lpstr>Dubai Medium</vt:lpstr>
      <vt:lpstr>Segoe Print</vt:lpstr>
      <vt:lpstr>Nature Illustration 16x9</vt:lpstr>
      <vt:lpstr>تـسـويــق زراعــــي </vt:lpstr>
      <vt:lpstr>PowerPoint Presentation</vt:lpstr>
      <vt:lpstr>مصطلحات   Synonyms</vt:lpstr>
      <vt:lpstr>التكاليف التسويقية للزروع (النسبية) (المئوية)</vt:lpstr>
      <vt:lpstr>لتسهيل الحل نقوم بعمل هذا الجدول</vt:lpstr>
      <vt:lpstr>تمارين</vt:lpstr>
      <vt:lpstr>تمرين (1) صفحة (42)</vt:lpstr>
      <vt:lpstr>حل تمرين (1) صفحة (42)</vt:lpstr>
      <vt:lpstr>Task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تسويق زراعي  Agricultural Marketing</dc:title>
  <dc:creator>Mikhail.Bahig</dc:creator>
  <cp:lastModifiedBy>Mikhail.Bahig</cp:lastModifiedBy>
  <cp:revision>262</cp:revision>
  <dcterms:created xsi:type="dcterms:W3CDTF">2020-02-08T18:31:54Z</dcterms:created>
  <dcterms:modified xsi:type="dcterms:W3CDTF">2020-03-16T11:07:47Z</dcterms:modified>
</cp:coreProperties>
</file>