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62"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291" r:id="rId31"/>
    <p:sldId id="292" r:id="rId32"/>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F01B7D7F-0B4F-4B02-B33C-6B673785E339}" type="datetimeFigureOut">
              <a:rPr lang="ar-EG" smtClean="0">
                <a:solidFill>
                  <a:srgbClr val="DBF5F9">
                    <a:shade val="90000"/>
                  </a:srgbClr>
                </a:solidFill>
              </a:rPr>
              <a:pPr/>
              <a:t>23/07/1441</a:t>
            </a:fld>
            <a:endParaRPr lang="ar-EG" dirty="0">
              <a:solidFill>
                <a:srgbClr val="DBF5F9">
                  <a:shade val="90000"/>
                </a:srgbClr>
              </a:solidFill>
            </a:endParaRPr>
          </a:p>
        </p:txBody>
      </p:sp>
      <p:sp>
        <p:nvSpPr>
          <p:cNvPr id="19" name="Footer Placeholder 18"/>
          <p:cNvSpPr>
            <a:spLocks noGrp="1"/>
          </p:cNvSpPr>
          <p:nvPr>
            <p:ph type="ftr" sz="quarter" idx="11"/>
          </p:nvPr>
        </p:nvSpPr>
        <p:spPr/>
        <p:txBody>
          <a:bodyPr/>
          <a:lstStyle/>
          <a:p>
            <a:endParaRPr lang="ar-EG" dirty="0">
              <a:solidFill>
                <a:srgbClr val="DBF5F9">
                  <a:shade val="90000"/>
                </a:srgbClr>
              </a:solidFill>
            </a:endParaRPr>
          </a:p>
        </p:txBody>
      </p:sp>
      <p:sp>
        <p:nvSpPr>
          <p:cNvPr id="27" name="Slide Number Placeholder 26"/>
          <p:cNvSpPr>
            <a:spLocks noGrp="1"/>
          </p:cNvSpPr>
          <p:nvPr>
            <p:ph type="sldNum" sz="quarter" idx="12"/>
          </p:nvPr>
        </p:nvSpPr>
        <p:spPr/>
        <p:txBody>
          <a:bodyPr/>
          <a:lstStyle/>
          <a:p>
            <a:fld id="{0C6F6B84-93AD-4A8F-A382-1B22D3E522FB}" type="slidenum">
              <a:rPr lang="ar-EG" smtClean="0">
                <a:solidFill>
                  <a:srgbClr val="DBF5F9">
                    <a:shade val="90000"/>
                  </a:srgbClr>
                </a:solidFill>
              </a:rPr>
              <a:pPr/>
              <a:t>‹#›</a:t>
            </a:fld>
            <a:endParaRPr lang="ar-EG" dirty="0">
              <a:solidFill>
                <a:srgbClr val="DBF5F9">
                  <a:shade val="90000"/>
                </a:srgbClr>
              </a:solidFill>
            </a:endParaRPr>
          </a:p>
        </p:txBody>
      </p:sp>
    </p:spTree>
    <p:extLst>
      <p:ext uri="{BB962C8B-B14F-4D97-AF65-F5344CB8AC3E}">
        <p14:creationId xmlns:p14="http://schemas.microsoft.com/office/powerpoint/2010/main" val="347322354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F01B7D7F-0B4F-4B02-B33C-6B673785E339}" type="datetimeFigureOut">
              <a:rPr lang="ar-EG" smtClean="0">
                <a:solidFill>
                  <a:srgbClr val="04617B">
                    <a:shade val="90000"/>
                  </a:srgbClr>
                </a:solidFill>
              </a:rPr>
              <a:pPr/>
              <a:t>23/07/1441</a:t>
            </a:fld>
            <a:endParaRPr lang="ar-EG"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ar-EG"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0C6F6B84-93AD-4A8F-A382-1B22D3E522FB}" type="slidenum">
              <a:rPr lang="ar-EG" smtClean="0">
                <a:solidFill>
                  <a:srgbClr val="04617B">
                    <a:shade val="90000"/>
                  </a:srgbClr>
                </a:solidFill>
              </a:rPr>
              <a:pPr/>
              <a:t>‹#›</a:t>
            </a:fld>
            <a:endParaRPr lang="ar-EG" dirty="0">
              <a:solidFill>
                <a:srgbClr val="04617B">
                  <a:shade val="90000"/>
                </a:srgbClr>
              </a:solidFill>
            </a:endParaRPr>
          </a:p>
        </p:txBody>
      </p:sp>
    </p:spTree>
    <p:extLst>
      <p:ext uri="{BB962C8B-B14F-4D97-AF65-F5344CB8AC3E}">
        <p14:creationId xmlns:p14="http://schemas.microsoft.com/office/powerpoint/2010/main" val="1850840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F01B7D7F-0B4F-4B02-B33C-6B673785E339}" type="datetimeFigureOut">
              <a:rPr lang="ar-EG" smtClean="0">
                <a:solidFill>
                  <a:srgbClr val="04617B">
                    <a:shade val="90000"/>
                  </a:srgbClr>
                </a:solidFill>
              </a:rPr>
              <a:pPr/>
              <a:t>23/07/1441</a:t>
            </a:fld>
            <a:endParaRPr lang="ar-EG"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ar-EG"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0C6F6B84-93AD-4A8F-A382-1B22D3E522FB}" type="slidenum">
              <a:rPr lang="ar-EG" smtClean="0">
                <a:solidFill>
                  <a:srgbClr val="04617B">
                    <a:shade val="90000"/>
                  </a:srgbClr>
                </a:solidFill>
              </a:rPr>
              <a:pPr/>
              <a:t>‹#›</a:t>
            </a:fld>
            <a:endParaRPr lang="ar-EG" dirty="0">
              <a:solidFill>
                <a:srgbClr val="04617B">
                  <a:shade val="90000"/>
                </a:srgbClr>
              </a:solidFill>
            </a:endParaRPr>
          </a:p>
        </p:txBody>
      </p:sp>
    </p:spTree>
    <p:extLst>
      <p:ext uri="{BB962C8B-B14F-4D97-AF65-F5344CB8AC3E}">
        <p14:creationId xmlns:p14="http://schemas.microsoft.com/office/powerpoint/2010/main" val="3225243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F01B7D7F-0B4F-4B02-B33C-6B673785E339}" type="datetimeFigureOut">
              <a:rPr lang="ar-EG" smtClean="0">
                <a:solidFill>
                  <a:srgbClr val="04617B">
                    <a:shade val="90000"/>
                  </a:srgbClr>
                </a:solidFill>
              </a:rPr>
              <a:pPr/>
              <a:t>23/07/1441</a:t>
            </a:fld>
            <a:endParaRPr lang="ar-EG"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ar-EG"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0C6F6B84-93AD-4A8F-A382-1B22D3E522FB}" type="slidenum">
              <a:rPr lang="ar-EG" smtClean="0">
                <a:solidFill>
                  <a:srgbClr val="04617B">
                    <a:shade val="90000"/>
                  </a:srgbClr>
                </a:solidFill>
              </a:rPr>
              <a:pPr/>
              <a:t>‹#›</a:t>
            </a:fld>
            <a:endParaRPr lang="ar-EG" dirty="0">
              <a:solidFill>
                <a:srgbClr val="04617B">
                  <a:shade val="90000"/>
                </a:srgbClr>
              </a:solidFill>
            </a:endParaRPr>
          </a:p>
        </p:txBody>
      </p:sp>
    </p:spTree>
    <p:extLst>
      <p:ext uri="{BB962C8B-B14F-4D97-AF65-F5344CB8AC3E}">
        <p14:creationId xmlns:p14="http://schemas.microsoft.com/office/powerpoint/2010/main" val="358048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F01B7D7F-0B4F-4B02-B33C-6B673785E339}" type="datetimeFigureOut">
              <a:rPr lang="ar-EG" smtClean="0">
                <a:solidFill>
                  <a:srgbClr val="DBF5F9">
                    <a:shade val="90000"/>
                  </a:srgbClr>
                </a:solidFill>
              </a:rPr>
              <a:pPr/>
              <a:t>23/07/1441</a:t>
            </a:fld>
            <a:endParaRPr lang="ar-EG" dirty="0">
              <a:solidFill>
                <a:srgbClr val="DBF5F9">
                  <a:shade val="90000"/>
                </a:srgbClr>
              </a:solidFill>
            </a:endParaRPr>
          </a:p>
        </p:txBody>
      </p:sp>
      <p:sp>
        <p:nvSpPr>
          <p:cNvPr id="5" name="Footer Placeholder 4"/>
          <p:cNvSpPr>
            <a:spLocks noGrp="1"/>
          </p:cNvSpPr>
          <p:nvPr>
            <p:ph type="ftr" sz="quarter" idx="11"/>
          </p:nvPr>
        </p:nvSpPr>
        <p:spPr/>
        <p:txBody>
          <a:bodyPr/>
          <a:lstStyle/>
          <a:p>
            <a:endParaRPr lang="ar-EG" dirty="0">
              <a:solidFill>
                <a:srgbClr val="DBF5F9">
                  <a:shade val="90000"/>
                </a:srgbClr>
              </a:solidFill>
            </a:endParaRPr>
          </a:p>
        </p:txBody>
      </p:sp>
      <p:sp>
        <p:nvSpPr>
          <p:cNvPr id="6" name="Slide Number Placeholder 5"/>
          <p:cNvSpPr>
            <a:spLocks noGrp="1"/>
          </p:cNvSpPr>
          <p:nvPr>
            <p:ph type="sldNum" sz="quarter" idx="12"/>
          </p:nvPr>
        </p:nvSpPr>
        <p:spPr/>
        <p:txBody>
          <a:bodyPr/>
          <a:lstStyle/>
          <a:p>
            <a:fld id="{0C6F6B84-93AD-4A8F-A382-1B22D3E522FB}" type="slidenum">
              <a:rPr lang="ar-EG" smtClean="0">
                <a:solidFill>
                  <a:srgbClr val="DBF5F9">
                    <a:shade val="90000"/>
                  </a:srgbClr>
                </a:solidFill>
              </a:rPr>
              <a:pPr/>
              <a:t>‹#›</a:t>
            </a:fld>
            <a:endParaRPr lang="ar-EG" dirty="0">
              <a:solidFill>
                <a:srgbClr val="DBF5F9">
                  <a:shade val="90000"/>
                </a:srgbClr>
              </a:solidFill>
            </a:endParaRPr>
          </a:p>
        </p:txBody>
      </p:sp>
    </p:spTree>
    <p:extLst>
      <p:ext uri="{BB962C8B-B14F-4D97-AF65-F5344CB8AC3E}">
        <p14:creationId xmlns:p14="http://schemas.microsoft.com/office/powerpoint/2010/main" val="265898738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F01B7D7F-0B4F-4B02-B33C-6B673785E339}" type="datetimeFigureOut">
              <a:rPr lang="ar-EG" smtClean="0">
                <a:solidFill>
                  <a:srgbClr val="04617B">
                    <a:shade val="90000"/>
                  </a:srgbClr>
                </a:solidFill>
              </a:rPr>
              <a:pPr/>
              <a:t>23/07/1441</a:t>
            </a:fld>
            <a:endParaRPr lang="ar-EG"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ar-EG"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0C6F6B84-93AD-4A8F-A382-1B22D3E522FB}" type="slidenum">
              <a:rPr lang="ar-EG" smtClean="0">
                <a:solidFill>
                  <a:srgbClr val="04617B">
                    <a:shade val="90000"/>
                  </a:srgbClr>
                </a:solidFill>
              </a:rPr>
              <a:pPr/>
              <a:t>‹#›</a:t>
            </a:fld>
            <a:endParaRPr lang="ar-EG" dirty="0">
              <a:solidFill>
                <a:srgbClr val="04617B">
                  <a:shade val="90000"/>
                </a:srgbClr>
              </a:solidFill>
            </a:endParaRPr>
          </a:p>
        </p:txBody>
      </p:sp>
    </p:spTree>
    <p:extLst>
      <p:ext uri="{BB962C8B-B14F-4D97-AF65-F5344CB8AC3E}">
        <p14:creationId xmlns:p14="http://schemas.microsoft.com/office/powerpoint/2010/main" val="2312656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F01B7D7F-0B4F-4B02-B33C-6B673785E339}" type="datetimeFigureOut">
              <a:rPr lang="ar-EG" smtClean="0">
                <a:solidFill>
                  <a:srgbClr val="04617B">
                    <a:shade val="90000"/>
                  </a:srgbClr>
                </a:solidFill>
              </a:rPr>
              <a:pPr/>
              <a:t>23/07/1441</a:t>
            </a:fld>
            <a:endParaRPr lang="ar-EG" dirty="0">
              <a:solidFill>
                <a:srgbClr val="04617B">
                  <a:shade val="90000"/>
                </a:srgbClr>
              </a:solidFill>
            </a:endParaRPr>
          </a:p>
        </p:txBody>
      </p:sp>
      <p:sp>
        <p:nvSpPr>
          <p:cNvPr id="8" name="Footer Placeholder 7"/>
          <p:cNvSpPr>
            <a:spLocks noGrp="1"/>
          </p:cNvSpPr>
          <p:nvPr>
            <p:ph type="ftr" sz="quarter" idx="11"/>
          </p:nvPr>
        </p:nvSpPr>
        <p:spPr/>
        <p:txBody>
          <a:bodyPr/>
          <a:lstStyle/>
          <a:p>
            <a:endParaRPr lang="ar-EG" dirty="0">
              <a:solidFill>
                <a:srgbClr val="04617B">
                  <a:shade val="90000"/>
                </a:srgbClr>
              </a:solidFill>
            </a:endParaRPr>
          </a:p>
        </p:txBody>
      </p:sp>
      <p:sp>
        <p:nvSpPr>
          <p:cNvPr id="9" name="Slide Number Placeholder 8"/>
          <p:cNvSpPr>
            <a:spLocks noGrp="1"/>
          </p:cNvSpPr>
          <p:nvPr>
            <p:ph type="sldNum" sz="quarter" idx="12"/>
          </p:nvPr>
        </p:nvSpPr>
        <p:spPr/>
        <p:txBody>
          <a:bodyPr/>
          <a:lstStyle/>
          <a:p>
            <a:fld id="{0C6F6B84-93AD-4A8F-A382-1B22D3E522FB}" type="slidenum">
              <a:rPr lang="ar-EG" smtClean="0">
                <a:solidFill>
                  <a:srgbClr val="04617B">
                    <a:shade val="90000"/>
                  </a:srgbClr>
                </a:solidFill>
              </a:rPr>
              <a:pPr/>
              <a:t>‹#›</a:t>
            </a:fld>
            <a:endParaRPr lang="ar-EG" dirty="0">
              <a:solidFill>
                <a:srgbClr val="04617B">
                  <a:shade val="90000"/>
                </a:srgbClr>
              </a:solidFill>
            </a:endParaRPr>
          </a:p>
        </p:txBody>
      </p:sp>
    </p:spTree>
    <p:extLst>
      <p:ext uri="{BB962C8B-B14F-4D97-AF65-F5344CB8AC3E}">
        <p14:creationId xmlns:p14="http://schemas.microsoft.com/office/powerpoint/2010/main" val="374254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F01B7D7F-0B4F-4B02-B33C-6B673785E339}" type="datetimeFigureOut">
              <a:rPr lang="ar-EG" smtClean="0">
                <a:solidFill>
                  <a:srgbClr val="04617B">
                    <a:shade val="90000"/>
                  </a:srgbClr>
                </a:solidFill>
              </a:rPr>
              <a:pPr/>
              <a:t>23/07/1441</a:t>
            </a:fld>
            <a:endParaRPr lang="ar-EG" dirty="0">
              <a:solidFill>
                <a:srgbClr val="04617B">
                  <a:shade val="90000"/>
                </a:srgbClr>
              </a:solidFill>
            </a:endParaRPr>
          </a:p>
        </p:txBody>
      </p:sp>
      <p:sp>
        <p:nvSpPr>
          <p:cNvPr id="4" name="Footer Placeholder 3"/>
          <p:cNvSpPr>
            <a:spLocks noGrp="1"/>
          </p:cNvSpPr>
          <p:nvPr>
            <p:ph type="ftr" sz="quarter" idx="11"/>
          </p:nvPr>
        </p:nvSpPr>
        <p:spPr/>
        <p:txBody>
          <a:bodyPr/>
          <a:lstStyle/>
          <a:p>
            <a:endParaRPr lang="ar-EG" dirty="0">
              <a:solidFill>
                <a:srgbClr val="04617B">
                  <a:shade val="90000"/>
                </a:srgbClr>
              </a:solidFill>
            </a:endParaRPr>
          </a:p>
        </p:txBody>
      </p:sp>
      <p:sp>
        <p:nvSpPr>
          <p:cNvPr id="5" name="Slide Number Placeholder 4"/>
          <p:cNvSpPr>
            <a:spLocks noGrp="1"/>
          </p:cNvSpPr>
          <p:nvPr>
            <p:ph type="sldNum" sz="quarter" idx="12"/>
          </p:nvPr>
        </p:nvSpPr>
        <p:spPr/>
        <p:txBody>
          <a:bodyPr/>
          <a:lstStyle/>
          <a:p>
            <a:fld id="{0C6F6B84-93AD-4A8F-A382-1B22D3E522FB}" type="slidenum">
              <a:rPr lang="ar-EG" smtClean="0">
                <a:solidFill>
                  <a:srgbClr val="04617B">
                    <a:shade val="90000"/>
                  </a:srgbClr>
                </a:solidFill>
              </a:rPr>
              <a:pPr/>
              <a:t>‹#›</a:t>
            </a:fld>
            <a:endParaRPr lang="ar-EG" dirty="0">
              <a:solidFill>
                <a:srgbClr val="04617B">
                  <a:shade val="90000"/>
                </a:srgbClr>
              </a:solidFill>
            </a:endParaRPr>
          </a:p>
        </p:txBody>
      </p:sp>
    </p:spTree>
    <p:extLst>
      <p:ext uri="{BB962C8B-B14F-4D97-AF65-F5344CB8AC3E}">
        <p14:creationId xmlns:p14="http://schemas.microsoft.com/office/powerpoint/2010/main" val="143120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1B7D7F-0B4F-4B02-B33C-6B673785E339}" type="datetimeFigureOut">
              <a:rPr lang="ar-EG" smtClean="0">
                <a:solidFill>
                  <a:srgbClr val="04617B">
                    <a:shade val="90000"/>
                  </a:srgbClr>
                </a:solidFill>
              </a:rPr>
              <a:pPr/>
              <a:t>23/07/1441</a:t>
            </a:fld>
            <a:endParaRPr lang="ar-EG" dirty="0">
              <a:solidFill>
                <a:srgbClr val="04617B">
                  <a:shade val="90000"/>
                </a:srgbClr>
              </a:solidFill>
            </a:endParaRPr>
          </a:p>
        </p:txBody>
      </p:sp>
      <p:sp>
        <p:nvSpPr>
          <p:cNvPr id="3" name="Footer Placeholder 2"/>
          <p:cNvSpPr>
            <a:spLocks noGrp="1"/>
          </p:cNvSpPr>
          <p:nvPr>
            <p:ph type="ftr" sz="quarter" idx="11"/>
          </p:nvPr>
        </p:nvSpPr>
        <p:spPr/>
        <p:txBody>
          <a:bodyPr/>
          <a:lstStyle/>
          <a:p>
            <a:endParaRPr lang="ar-EG" dirty="0">
              <a:solidFill>
                <a:srgbClr val="04617B">
                  <a:shade val="90000"/>
                </a:srgbClr>
              </a:solidFill>
            </a:endParaRPr>
          </a:p>
        </p:txBody>
      </p:sp>
      <p:sp>
        <p:nvSpPr>
          <p:cNvPr id="4" name="Slide Number Placeholder 3"/>
          <p:cNvSpPr>
            <a:spLocks noGrp="1"/>
          </p:cNvSpPr>
          <p:nvPr>
            <p:ph type="sldNum" sz="quarter" idx="12"/>
          </p:nvPr>
        </p:nvSpPr>
        <p:spPr/>
        <p:txBody>
          <a:bodyPr/>
          <a:lstStyle/>
          <a:p>
            <a:fld id="{0C6F6B84-93AD-4A8F-A382-1B22D3E522FB}" type="slidenum">
              <a:rPr lang="ar-EG" smtClean="0">
                <a:solidFill>
                  <a:srgbClr val="04617B">
                    <a:shade val="90000"/>
                  </a:srgbClr>
                </a:solidFill>
              </a:rPr>
              <a:pPr/>
              <a:t>‹#›</a:t>
            </a:fld>
            <a:endParaRPr lang="ar-EG" dirty="0">
              <a:solidFill>
                <a:srgbClr val="04617B">
                  <a:shade val="90000"/>
                </a:srgbClr>
              </a:solidFill>
            </a:endParaRPr>
          </a:p>
        </p:txBody>
      </p:sp>
    </p:spTree>
    <p:extLst>
      <p:ext uri="{BB962C8B-B14F-4D97-AF65-F5344CB8AC3E}">
        <p14:creationId xmlns:p14="http://schemas.microsoft.com/office/powerpoint/2010/main" val="2849640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F01B7D7F-0B4F-4B02-B33C-6B673785E339}" type="datetimeFigureOut">
              <a:rPr lang="ar-EG" smtClean="0">
                <a:solidFill>
                  <a:srgbClr val="04617B">
                    <a:shade val="90000"/>
                  </a:srgbClr>
                </a:solidFill>
              </a:rPr>
              <a:pPr/>
              <a:t>23/07/1441</a:t>
            </a:fld>
            <a:endParaRPr lang="ar-EG"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ar-EG"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0C6F6B84-93AD-4A8F-A382-1B22D3E522FB}" type="slidenum">
              <a:rPr lang="ar-EG" smtClean="0">
                <a:solidFill>
                  <a:srgbClr val="04617B">
                    <a:shade val="90000"/>
                  </a:srgbClr>
                </a:solidFill>
              </a:rPr>
              <a:pPr/>
              <a:t>‹#›</a:t>
            </a:fld>
            <a:endParaRPr lang="ar-EG" dirty="0">
              <a:solidFill>
                <a:srgbClr val="04617B">
                  <a:shade val="90000"/>
                </a:srgbClr>
              </a:solidFill>
            </a:endParaRPr>
          </a:p>
        </p:txBody>
      </p:sp>
    </p:spTree>
    <p:extLst>
      <p:ext uri="{BB962C8B-B14F-4D97-AF65-F5344CB8AC3E}">
        <p14:creationId xmlns:p14="http://schemas.microsoft.com/office/powerpoint/2010/main" val="1158433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F01B7D7F-0B4F-4B02-B33C-6B673785E339}" type="datetimeFigureOut">
              <a:rPr lang="ar-EG" smtClean="0">
                <a:solidFill>
                  <a:srgbClr val="04617B">
                    <a:shade val="90000"/>
                  </a:srgbClr>
                </a:solidFill>
              </a:rPr>
              <a:pPr/>
              <a:t>23/07/1441</a:t>
            </a:fld>
            <a:endParaRPr lang="ar-EG"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ar-EG" dirty="0">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C6F6B84-93AD-4A8F-A382-1B22D3E522FB}" type="slidenum">
              <a:rPr lang="ar-EG" smtClean="0">
                <a:solidFill>
                  <a:srgbClr val="04617B">
                    <a:shade val="90000"/>
                  </a:srgbClr>
                </a:solidFill>
              </a:rPr>
              <a:pPr/>
              <a:t>‹#›</a:t>
            </a:fld>
            <a:endParaRPr lang="ar-EG" dirty="0">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dirty="0"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Tree>
    <p:extLst>
      <p:ext uri="{BB962C8B-B14F-4D97-AF65-F5344CB8AC3E}">
        <p14:creationId xmlns:p14="http://schemas.microsoft.com/office/powerpoint/2010/main" val="2341929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01B7D7F-0B4F-4B02-B33C-6B673785E339}" type="datetimeFigureOut">
              <a:rPr lang="ar-EG" smtClean="0">
                <a:solidFill>
                  <a:srgbClr val="04617B">
                    <a:shade val="90000"/>
                  </a:srgbClr>
                </a:solidFill>
              </a:rPr>
              <a:pPr/>
              <a:t>23/07/1441</a:t>
            </a:fld>
            <a:endParaRPr lang="ar-EG" dirty="0">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EG" dirty="0">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C6F6B84-93AD-4A8F-A382-1B22D3E522FB}" type="slidenum">
              <a:rPr lang="ar-EG" smtClean="0">
                <a:solidFill>
                  <a:srgbClr val="04617B">
                    <a:shade val="90000"/>
                  </a:srgbClr>
                </a:solidFill>
              </a:rPr>
              <a:pPr/>
              <a:t>‹#›</a:t>
            </a:fld>
            <a:endParaRPr lang="ar-EG" dirty="0">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grpSp>
    </p:spTree>
    <p:extLst>
      <p:ext uri="{BB962C8B-B14F-4D97-AF65-F5344CB8AC3E}">
        <p14:creationId xmlns:p14="http://schemas.microsoft.com/office/powerpoint/2010/main" val="35777277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1475656" y="836712"/>
            <a:ext cx="7175351" cy="1793167"/>
          </a:xfrm>
        </p:spPr>
        <p:txBody>
          <a:bodyPr>
            <a:normAutofit/>
          </a:bodyPr>
          <a:lstStyle/>
          <a:p>
            <a:pPr algn="ctr"/>
            <a:r>
              <a:rPr lang="ar-EG" sz="1150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سكشن</a:t>
            </a:r>
            <a:r>
              <a:rPr lang="ar-EG" sz="1150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 6</a:t>
            </a:r>
            <a:endParaRPr lang="ar-EG" sz="1150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5" name="عنوان فرعي 4"/>
          <p:cNvSpPr>
            <a:spLocks noGrp="1"/>
          </p:cNvSpPr>
          <p:nvPr>
            <p:ph type="subTitle" idx="1"/>
          </p:nvPr>
        </p:nvSpPr>
        <p:spPr>
          <a:xfrm>
            <a:off x="3506990" y="3645024"/>
            <a:ext cx="5637010" cy="2768943"/>
          </a:xfrm>
        </p:spPr>
        <p:txBody>
          <a:bodyPr>
            <a:noAutofit/>
            <a:scene3d>
              <a:camera prst="orthographicFront"/>
              <a:lightRig rig="glow" dir="tl">
                <a:rot lat="0" lon="0" rev="5400000"/>
              </a:lightRig>
            </a:scene3d>
            <a:sp3d contourW="12700">
              <a:bevelT w="25400" h="25400"/>
              <a:contourClr>
                <a:schemeClr val="accent6">
                  <a:shade val="73000"/>
                </a:schemeClr>
              </a:contourClr>
            </a:sp3d>
          </a:bodyPr>
          <a:lstStyle/>
          <a:p>
            <a:pPr algn="r"/>
            <a:r>
              <a:rPr lang="ar-EG" sz="7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اعداد:</a:t>
            </a:r>
          </a:p>
          <a:p>
            <a:r>
              <a:rPr lang="ar-EG" sz="7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احمد حسن</a:t>
            </a:r>
            <a:endParaRPr lang="ar-EG" sz="72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15604109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323528" y="631730"/>
            <a:ext cx="8589640" cy="6192688"/>
          </a:xfrm>
        </p:spPr>
        <p:txBody>
          <a:bodyPr>
            <a:noAutofit/>
          </a:bodyPr>
          <a:lstStyle/>
          <a:p>
            <a:pPr>
              <a:lnSpc>
                <a:spcPct val="150000"/>
              </a:lnSpc>
            </a:pPr>
            <a:r>
              <a:rPr lang="ar-SA" sz="4000" b="1" u="sng" dirty="0">
                <a:latin typeface="Times New Roman"/>
                <a:ea typeface="MS Mincho"/>
                <a:cs typeface="Arial"/>
              </a:rPr>
              <a:t>طريقة العمل</a:t>
            </a:r>
            <a:r>
              <a:rPr lang="en-US" sz="4000" b="1" u="sng" dirty="0">
                <a:latin typeface="Arial"/>
                <a:ea typeface="MS Mincho"/>
              </a:rPr>
              <a:t> :</a:t>
            </a:r>
            <a:endParaRPr lang="en-US" sz="4000" b="1" dirty="0">
              <a:latin typeface="Times New Roman"/>
              <a:ea typeface="Times New Roman"/>
            </a:endParaRPr>
          </a:p>
          <a:p>
            <a:pPr marL="342900" lvl="0" indent="-342900">
              <a:lnSpc>
                <a:spcPct val="150000"/>
              </a:lnSpc>
              <a:buFont typeface="Times New Roman"/>
              <a:buChar char="-"/>
            </a:pPr>
            <a:r>
              <a:rPr lang="ar-SA" sz="3200" dirty="0">
                <a:ea typeface="MS Mincho"/>
                <a:cs typeface="Arial"/>
              </a:rPr>
              <a:t>يتم وزن 66 جم دقيق</a:t>
            </a:r>
            <a:r>
              <a:rPr lang="en-US" sz="3200" dirty="0">
                <a:latin typeface="Arial"/>
                <a:ea typeface="MS Mincho"/>
              </a:rPr>
              <a:t> + </a:t>
            </a:r>
            <a:r>
              <a:rPr lang="ar-SA" sz="3200" dirty="0">
                <a:ea typeface="MS Mincho"/>
                <a:cs typeface="Arial"/>
              </a:rPr>
              <a:t> 460 مللي ماء مقطر ويتم التقليب</a:t>
            </a:r>
            <a:endParaRPr lang="en-US" sz="3200" dirty="0">
              <a:ea typeface="MS Mincho"/>
            </a:endParaRPr>
          </a:p>
          <a:p>
            <a:pPr marL="342900" lvl="0" indent="-342900">
              <a:lnSpc>
                <a:spcPct val="150000"/>
              </a:lnSpc>
              <a:buFont typeface="Times New Roman"/>
              <a:buChar char="-"/>
            </a:pPr>
            <a:r>
              <a:rPr lang="ar-SA" sz="3200" dirty="0">
                <a:ea typeface="MS Mincho"/>
                <a:cs typeface="Arial"/>
              </a:rPr>
              <a:t>ثم يوضع المعلق في الوعاء الاسطواني من الصلب الذي لا يصدأ فيدور الوعاء بسرعة 75 دورة في الدقيقة في حمام مائي يتم تسخينه كهربائيا بالهواء الساخن</a:t>
            </a:r>
            <a:endParaRPr lang="en-US" sz="3200" dirty="0">
              <a:ea typeface="MS Mincho"/>
            </a:endParaRPr>
          </a:p>
          <a:p>
            <a:pPr marL="342900" lvl="0" indent="-342900">
              <a:lnSpc>
                <a:spcPct val="150000"/>
              </a:lnSpc>
              <a:buFont typeface="Times New Roman"/>
              <a:buChar char="-"/>
            </a:pPr>
            <a:r>
              <a:rPr lang="ar-SA" sz="3200" dirty="0">
                <a:ea typeface="MS Mincho"/>
                <a:cs typeface="Arial"/>
              </a:rPr>
              <a:t>فعندما تبدأ حبيبات النشا في </a:t>
            </a:r>
            <a:r>
              <a:rPr lang="ar-SA" sz="3200" dirty="0">
                <a:ea typeface="MS Mincho"/>
                <a:cs typeface="Arial"/>
              </a:rPr>
              <a:t>التجلتن</a:t>
            </a:r>
            <a:r>
              <a:rPr lang="ar-SA" sz="3200" dirty="0">
                <a:ea typeface="MS Mincho"/>
                <a:cs typeface="Arial"/>
              </a:rPr>
              <a:t> تتفتح الحبيبات إلي أن يصل إلي عشرة اضعاف حجمها الأصلي وعند ذلك تكون اللزوجة القصوى</a:t>
            </a:r>
            <a:r>
              <a:rPr lang="en-US" sz="3200" dirty="0">
                <a:latin typeface="Arial"/>
                <a:ea typeface="MS Mincho"/>
              </a:rPr>
              <a:t> </a:t>
            </a:r>
            <a:endParaRPr lang="en-US" sz="3200" dirty="0">
              <a:ea typeface="MS Mincho"/>
            </a:endParaRPr>
          </a:p>
          <a:p>
            <a:pPr marL="71755" algn="ctr">
              <a:lnSpc>
                <a:spcPct val="150000"/>
              </a:lnSpc>
            </a:pPr>
            <a:r>
              <a:rPr lang="ar-SA" sz="2000" dirty="0">
                <a:latin typeface="Times New Roman"/>
                <a:ea typeface="MS Mincho"/>
                <a:cs typeface="Arial"/>
              </a:rPr>
              <a:t> </a:t>
            </a:r>
            <a:endParaRPr lang="en-US" sz="2000" dirty="0">
              <a:latin typeface="Times New Roman"/>
              <a:ea typeface="Times New Roman"/>
            </a:endParaRPr>
          </a:p>
          <a:p>
            <a:endParaRPr lang="ar-EG" sz="3200" dirty="0"/>
          </a:p>
        </p:txBody>
      </p:sp>
    </p:spTree>
    <p:extLst>
      <p:ext uri="{BB962C8B-B14F-4D97-AF65-F5344CB8AC3E}">
        <p14:creationId xmlns:p14="http://schemas.microsoft.com/office/powerpoint/2010/main" val="1686915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EG" dirty="0"/>
          </a:p>
        </p:txBody>
      </p:sp>
      <p:sp>
        <p:nvSpPr>
          <p:cNvPr id="3" name="عنصر نائب للمحتوى 2"/>
          <p:cNvSpPr>
            <a:spLocks noGrp="1"/>
          </p:cNvSpPr>
          <p:nvPr>
            <p:ph idx="1"/>
          </p:nvPr>
        </p:nvSpPr>
        <p:spPr/>
        <p:txBody>
          <a:bodyPr/>
          <a:lstStyle/>
          <a:p>
            <a:pPr algn="ctr">
              <a:lnSpc>
                <a:spcPct val="150000"/>
              </a:lnSpc>
            </a:pPr>
            <a:r>
              <a:rPr lang="ar-SY" sz="11500" b="1" dirty="0">
                <a:highlight>
                  <a:srgbClr val="D3D3D3"/>
                </a:highlight>
                <a:latin typeface="Times New Roman"/>
                <a:ea typeface="SimSun"/>
                <a:cs typeface="Arial"/>
              </a:rPr>
              <a:t>صناعة الخبز</a:t>
            </a:r>
            <a:endParaRPr lang="en-US" sz="9600" dirty="0">
              <a:latin typeface="Times New Roman"/>
              <a:ea typeface="Times New Roman"/>
            </a:endParaRPr>
          </a:p>
          <a:p>
            <a:endParaRPr lang="ar-EG" dirty="0"/>
          </a:p>
        </p:txBody>
      </p:sp>
    </p:spTree>
    <p:extLst>
      <p:ext uri="{BB962C8B-B14F-4D97-AF65-F5344CB8AC3E}">
        <p14:creationId xmlns:p14="http://schemas.microsoft.com/office/powerpoint/2010/main" val="3792614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EG" dirty="0"/>
          </a:p>
        </p:txBody>
      </p:sp>
      <p:sp>
        <p:nvSpPr>
          <p:cNvPr id="3" name="عنصر نائب للمحتوى 2"/>
          <p:cNvSpPr>
            <a:spLocks noGrp="1"/>
          </p:cNvSpPr>
          <p:nvPr>
            <p:ph idx="1"/>
          </p:nvPr>
        </p:nvSpPr>
        <p:spPr/>
        <p:txBody>
          <a:bodyPr/>
          <a:lstStyle/>
          <a:p>
            <a:r>
              <a:rPr lang="ar-SA" sz="2800" b="1" dirty="0">
                <a:ea typeface="SimSun"/>
                <a:cs typeface="Arial"/>
              </a:rPr>
              <a:t>أنواع الخبز </a:t>
            </a:r>
            <a:endParaRPr lang="ar-EG" sz="2800" b="1" dirty="0" smtClean="0">
              <a:ea typeface="SimSun"/>
              <a:cs typeface="Arial"/>
            </a:endParaRPr>
          </a:p>
          <a:p>
            <a:pPr marL="0" indent="0">
              <a:buNone/>
            </a:pPr>
            <a:endParaRPr lang="ar-EG" sz="2800" b="1" dirty="0" smtClean="0">
              <a:ea typeface="SimSun"/>
              <a:cs typeface="Arial"/>
            </a:endParaRPr>
          </a:p>
          <a:p>
            <a:r>
              <a:rPr lang="ar-SA" b="1" dirty="0"/>
              <a:t>الخبز البلدي التمويني : </a:t>
            </a:r>
            <a:r>
              <a:rPr lang="ar-SA" dirty="0"/>
              <a:t>يتم إنتاجه من الدقيق البلدي </a:t>
            </a:r>
            <a:r>
              <a:rPr lang="ar-SA" dirty="0"/>
              <a:t>إستخراج</a:t>
            </a:r>
            <a:r>
              <a:rPr lang="ar-SA" dirty="0"/>
              <a:t> (82 – 87.5</a:t>
            </a:r>
            <a:r>
              <a:rPr lang="ar-SA" dirty="0" smtClean="0"/>
              <a:t>%)</a:t>
            </a:r>
            <a:endParaRPr lang="ar-EG" dirty="0" smtClean="0"/>
          </a:p>
          <a:p>
            <a:pPr lvl="0"/>
            <a:r>
              <a:rPr lang="ar-SA" b="1" dirty="0"/>
              <a:t>الخبز </a:t>
            </a:r>
            <a:r>
              <a:rPr lang="ar-SA" b="1" dirty="0"/>
              <a:t>الأفرنجى</a:t>
            </a:r>
            <a:r>
              <a:rPr lang="ar-SA" b="1" dirty="0"/>
              <a:t> :</a:t>
            </a:r>
            <a:r>
              <a:rPr lang="ar-SA" dirty="0"/>
              <a:t> يتم إنتاجه من الدقيق الفاخر </a:t>
            </a:r>
            <a:r>
              <a:rPr lang="ar-SA" dirty="0"/>
              <a:t>إستخراج</a:t>
            </a:r>
            <a:r>
              <a:rPr lang="ar-SA" dirty="0"/>
              <a:t> 72% </a:t>
            </a:r>
            <a:endParaRPr lang="ar-EG" dirty="0"/>
          </a:p>
          <a:p>
            <a:r>
              <a:rPr lang="ar-SA" b="1" dirty="0"/>
              <a:t>الخبز الماوي :</a:t>
            </a:r>
            <a:r>
              <a:rPr lang="ar-EG" dirty="0"/>
              <a:t> </a:t>
            </a:r>
            <a:r>
              <a:rPr lang="ar-EG" dirty="0" smtClean="0"/>
              <a:t>لا </a:t>
            </a:r>
            <a:r>
              <a:rPr lang="ar-EG" dirty="0"/>
              <a:t>تزيد الرطوبة وهو ساخن عن 40 %, 39 % وهو بارد وقطر الرغيف 18 – 20 سم</a:t>
            </a:r>
            <a:r>
              <a:rPr lang="ar-EG" dirty="0" smtClean="0"/>
              <a:t>.</a:t>
            </a:r>
          </a:p>
          <a:p>
            <a:pPr lvl="0"/>
            <a:r>
              <a:rPr lang="ar-SA" b="1" dirty="0"/>
              <a:t>الخبز الخاص :</a:t>
            </a:r>
            <a:r>
              <a:rPr lang="ar-SA" dirty="0"/>
              <a:t> ينتج </a:t>
            </a:r>
            <a:r>
              <a:rPr lang="ar-EG" dirty="0" smtClean="0"/>
              <a:t>من</a:t>
            </a:r>
            <a:r>
              <a:rPr lang="ar-SA" dirty="0" smtClean="0"/>
              <a:t> </a:t>
            </a:r>
            <a:r>
              <a:rPr lang="ar-SA" dirty="0"/>
              <a:t>الدقيق الفاخر </a:t>
            </a:r>
            <a:r>
              <a:rPr lang="ar-SA" dirty="0"/>
              <a:t>إستخراج</a:t>
            </a:r>
            <a:r>
              <a:rPr lang="ar-SA" dirty="0"/>
              <a:t> 72% ويتميز بلونه الأبيض </a:t>
            </a:r>
            <a:endParaRPr lang="ar-EG" dirty="0"/>
          </a:p>
          <a:p>
            <a:pPr lvl="0"/>
            <a:endParaRPr lang="en-US" dirty="0"/>
          </a:p>
          <a:p>
            <a:endParaRPr lang="en-US" dirty="0"/>
          </a:p>
          <a:p>
            <a:pPr lvl="0"/>
            <a:endParaRPr lang="en-US" dirty="0"/>
          </a:p>
          <a:p>
            <a:endParaRPr lang="ar-EG" dirty="0" smtClean="0"/>
          </a:p>
          <a:p>
            <a:endParaRPr lang="ar-EG" dirty="0"/>
          </a:p>
        </p:txBody>
      </p:sp>
    </p:spTree>
    <p:extLst>
      <p:ext uri="{BB962C8B-B14F-4D97-AF65-F5344CB8AC3E}">
        <p14:creationId xmlns:p14="http://schemas.microsoft.com/office/powerpoint/2010/main" val="1455223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467544" y="908720"/>
            <a:ext cx="8229600" cy="5400600"/>
          </a:xfrm>
        </p:spPr>
        <p:txBody>
          <a:bodyPr>
            <a:noAutofit/>
          </a:bodyPr>
          <a:lstStyle/>
          <a:p>
            <a:pPr lvl="0"/>
            <a:r>
              <a:rPr lang="ar-SA" sz="3200" b="1" dirty="0"/>
              <a:t>الخبز الشامي :</a:t>
            </a:r>
            <a:r>
              <a:rPr lang="ar-SA" sz="3200" dirty="0"/>
              <a:t> </a:t>
            </a:r>
            <a:r>
              <a:rPr lang="ar-EG" sz="3200" dirty="0" smtClean="0"/>
              <a:t>يصنع من </a:t>
            </a:r>
            <a:r>
              <a:rPr lang="ar-SA" sz="3200" dirty="0" smtClean="0"/>
              <a:t>الدقيق </a:t>
            </a:r>
            <a:r>
              <a:rPr lang="ar-SA" sz="3200" dirty="0"/>
              <a:t>الفاخر </a:t>
            </a:r>
            <a:r>
              <a:rPr lang="ar-SA" sz="3200" dirty="0"/>
              <a:t>إستخلاص</a:t>
            </a:r>
            <a:r>
              <a:rPr lang="ar-SA" sz="3200" dirty="0"/>
              <a:t> 72 % أو 76 % ومنه ثلاثة أنواع حسب الحجم </a:t>
            </a:r>
            <a:endParaRPr lang="en-US" sz="3200" dirty="0"/>
          </a:p>
          <a:p>
            <a:pPr marL="0" indent="0">
              <a:buNone/>
            </a:pPr>
            <a:r>
              <a:rPr lang="ar-EG" sz="3200" dirty="0" smtClean="0"/>
              <a:t>1- الرغيف </a:t>
            </a:r>
            <a:r>
              <a:rPr lang="ar-EG" sz="3200" dirty="0"/>
              <a:t>الشامي الكبير</a:t>
            </a:r>
            <a:r>
              <a:rPr lang="ar-EG" sz="3200" dirty="0" smtClean="0"/>
              <a:t>.</a:t>
            </a:r>
            <a:r>
              <a:rPr lang="ar-EG" sz="3200" dirty="0"/>
              <a:t> </a:t>
            </a:r>
            <a:r>
              <a:rPr lang="ar-EG" sz="3200" dirty="0" smtClean="0"/>
              <a:t>               2- الرغيف </a:t>
            </a:r>
            <a:r>
              <a:rPr lang="ar-EG" sz="3200" dirty="0"/>
              <a:t>الشامي المتوسط.</a:t>
            </a:r>
            <a:endParaRPr lang="en-US" sz="3200" dirty="0"/>
          </a:p>
          <a:p>
            <a:pPr marL="0" lvl="0" indent="0">
              <a:buNone/>
            </a:pPr>
            <a:r>
              <a:rPr lang="ar-EG" sz="3200" dirty="0" smtClean="0"/>
              <a:t>3- الرغيف </a:t>
            </a:r>
            <a:r>
              <a:rPr lang="ar-EG" sz="3200" dirty="0"/>
              <a:t>الشامي الساندويتش الصغير.</a:t>
            </a:r>
            <a:endParaRPr lang="en-US" sz="3200" dirty="0"/>
          </a:p>
          <a:p>
            <a:pPr lvl="0"/>
            <a:r>
              <a:rPr lang="ar-SA" sz="3200" b="1" dirty="0"/>
              <a:t>الخبز التوست</a:t>
            </a:r>
            <a:r>
              <a:rPr lang="ar-SA" sz="3200" dirty="0"/>
              <a:t> : </a:t>
            </a:r>
            <a:r>
              <a:rPr lang="ar-SA" sz="3200" dirty="0" smtClean="0"/>
              <a:t>يصلح </a:t>
            </a:r>
            <a:r>
              <a:rPr lang="ar-SA" sz="3200" dirty="0"/>
              <a:t>لمرضي السكر ويكون الخبز مقسماً لشرائح.</a:t>
            </a:r>
            <a:endParaRPr lang="en-US" sz="3200" dirty="0"/>
          </a:p>
          <a:p>
            <a:r>
              <a:rPr lang="ar-SA" sz="3200" b="1" dirty="0"/>
              <a:t>الخبز </a:t>
            </a:r>
            <a:r>
              <a:rPr lang="ar-SA" sz="3200" b="1" dirty="0"/>
              <a:t>الكايزر</a:t>
            </a:r>
            <a:r>
              <a:rPr lang="ar-SA" sz="3200" b="1" dirty="0"/>
              <a:t> </a:t>
            </a:r>
            <a:r>
              <a:rPr lang="ar-SA" sz="3200" dirty="0"/>
              <a:t>: يصنع في المخابز وله شكل مستدير أو </a:t>
            </a:r>
            <a:r>
              <a:rPr lang="ar-SA" sz="3200" dirty="0"/>
              <a:t>إسطواني</a:t>
            </a:r>
            <a:r>
              <a:rPr lang="ar-SA" sz="3200" dirty="0"/>
              <a:t>.</a:t>
            </a:r>
            <a:endParaRPr lang="ar-EG" sz="3200" dirty="0"/>
          </a:p>
        </p:txBody>
      </p:sp>
    </p:spTree>
    <p:extLst>
      <p:ext uri="{BB962C8B-B14F-4D97-AF65-F5344CB8AC3E}">
        <p14:creationId xmlns:p14="http://schemas.microsoft.com/office/powerpoint/2010/main" val="1374635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4294967295"/>
            <p:extLst>
              <p:ext uri="{D42A27DB-BD31-4B8C-83A1-F6EECF244321}">
                <p14:modId xmlns:p14="http://schemas.microsoft.com/office/powerpoint/2010/main" val="2672941311"/>
              </p:ext>
            </p:extLst>
          </p:nvPr>
        </p:nvGraphicFramePr>
        <p:xfrm>
          <a:off x="467544" y="1340768"/>
          <a:ext cx="8064896" cy="4721243"/>
        </p:xfrm>
        <a:graphic>
          <a:graphicData uri="http://schemas.openxmlformats.org/drawingml/2006/table">
            <a:tbl>
              <a:tblPr rtl="1" firstRow="1" firstCol="1" lastRow="1" lastCol="1" bandRow="1" bandCol="1">
                <a:tableStyleId>{5C22544A-7EE6-4342-B048-85BDC9FD1C3A}</a:tableStyleId>
              </a:tblPr>
              <a:tblGrid>
                <a:gridCol w="2687590"/>
                <a:gridCol w="2688653"/>
                <a:gridCol w="2688653"/>
              </a:tblGrid>
              <a:tr h="1151781">
                <a:tc>
                  <a:txBody>
                    <a:bodyPr/>
                    <a:lstStyle/>
                    <a:p>
                      <a:pPr algn="ctr" rtl="1">
                        <a:lnSpc>
                          <a:spcPct val="150000"/>
                        </a:lnSpc>
                        <a:spcAft>
                          <a:spcPts val="0"/>
                        </a:spcAft>
                      </a:pPr>
                      <a:r>
                        <a:rPr lang="ar-SY" sz="3200" dirty="0">
                          <a:effectLst/>
                        </a:rPr>
                        <a:t>الأقماح القوية</a:t>
                      </a:r>
                      <a:endParaRPr lang="en-US" sz="3200" dirty="0">
                        <a:effectLst/>
                        <a:latin typeface="Times New Roman"/>
                        <a:ea typeface="Times New Roman"/>
                      </a:endParaRPr>
                    </a:p>
                  </a:txBody>
                  <a:tcPr marL="68580" marR="68580" marT="0" marB="0"/>
                </a:tc>
                <a:tc>
                  <a:txBody>
                    <a:bodyPr/>
                    <a:lstStyle/>
                    <a:p>
                      <a:pPr algn="ctr" rtl="1">
                        <a:lnSpc>
                          <a:spcPct val="150000"/>
                        </a:lnSpc>
                        <a:spcAft>
                          <a:spcPts val="0"/>
                        </a:spcAft>
                      </a:pPr>
                      <a:r>
                        <a:rPr lang="ar-SY" sz="3200" dirty="0">
                          <a:effectLst/>
                        </a:rPr>
                        <a:t>الأقماح المتوسطة</a:t>
                      </a:r>
                      <a:endParaRPr lang="en-US" sz="3200" dirty="0">
                        <a:effectLst/>
                        <a:latin typeface="Times New Roman"/>
                        <a:ea typeface="Times New Roman"/>
                      </a:endParaRPr>
                    </a:p>
                  </a:txBody>
                  <a:tcPr marL="68580" marR="68580" marT="0" marB="0"/>
                </a:tc>
                <a:tc>
                  <a:txBody>
                    <a:bodyPr/>
                    <a:lstStyle/>
                    <a:p>
                      <a:pPr algn="ctr" rtl="1">
                        <a:lnSpc>
                          <a:spcPct val="150000"/>
                        </a:lnSpc>
                        <a:spcAft>
                          <a:spcPts val="0"/>
                        </a:spcAft>
                      </a:pPr>
                      <a:r>
                        <a:rPr lang="ar-SY" sz="3200" dirty="0">
                          <a:effectLst/>
                        </a:rPr>
                        <a:t>الأقماح الضعيفة</a:t>
                      </a:r>
                      <a:endParaRPr lang="en-US" sz="3200" dirty="0">
                        <a:effectLst/>
                        <a:latin typeface="Times New Roman"/>
                        <a:ea typeface="Times New Roman"/>
                      </a:endParaRPr>
                    </a:p>
                  </a:txBody>
                  <a:tcPr marL="68580" marR="68580" marT="0" marB="0"/>
                </a:tc>
              </a:tr>
              <a:tr h="2923542">
                <a:tc>
                  <a:txBody>
                    <a:bodyPr/>
                    <a:lstStyle/>
                    <a:p>
                      <a:pPr algn="justLow" rtl="1">
                        <a:lnSpc>
                          <a:spcPct val="150000"/>
                        </a:lnSpc>
                        <a:spcAft>
                          <a:spcPts val="0"/>
                        </a:spcAft>
                      </a:pPr>
                      <a:r>
                        <a:rPr lang="ar-SY" sz="3200" dirty="0">
                          <a:effectLst/>
                        </a:rPr>
                        <a:t>الكندى الربيعى، الأمريكى الربيعى، الرومى.</a:t>
                      </a:r>
                      <a:endParaRPr lang="en-US" sz="3200" dirty="0">
                        <a:effectLst/>
                        <a:latin typeface="Times New Roman"/>
                        <a:ea typeface="Times New Roman"/>
                      </a:endParaRPr>
                    </a:p>
                  </a:txBody>
                  <a:tcPr marL="68580" marR="68580" marT="0" marB="0"/>
                </a:tc>
                <a:tc>
                  <a:txBody>
                    <a:bodyPr/>
                    <a:lstStyle/>
                    <a:p>
                      <a:pPr algn="justLow" rtl="1">
                        <a:lnSpc>
                          <a:spcPct val="150000"/>
                        </a:lnSpc>
                        <a:spcAft>
                          <a:spcPts val="0"/>
                        </a:spcAft>
                      </a:pPr>
                      <a:r>
                        <a:rPr lang="ar-SY" sz="3200" dirty="0">
                          <a:effectLst/>
                        </a:rPr>
                        <a:t>الأمريكى الشتوى الصلب – الأرجنتينى – الهندى – أقماح جنوب شرق أوربا.</a:t>
                      </a:r>
                      <a:endParaRPr lang="en-US" sz="3200" dirty="0">
                        <a:effectLst/>
                        <a:latin typeface="Times New Roman"/>
                        <a:ea typeface="Times New Roman"/>
                      </a:endParaRPr>
                    </a:p>
                  </a:txBody>
                  <a:tcPr marL="68580" marR="68580" marT="0" marB="0"/>
                </a:tc>
                <a:tc>
                  <a:txBody>
                    <a:bodyPr/>
                    <a:lstStyle/>
                    <a:p>
                      <a:pPr algn="justLow" rtl="1">
                        <a:lnSpc>
                          <a:spcPct val="150000"/>
                        </a:lnSpc>
                        <a:spcAft>
                          <a:spcPts val="0"/>
                        </a:spcAft>
                      </a:pPr>
                      <a:r>
                        <a:rPr lang="ar-SY" sz="3200" dirty="0">
                          <a:effectLst/>
                        </a:rPr>
                        <a:t>الأمريكى الشتوي اللين – الأسترالى – أقماح شمال غرب أوروبا.</a:t>
                      </a:r>
                      <a:endParaRPr lang="en-US" sz="32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29190882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EG" dirty="0"/>
          </a:p>
        </p:txBody>
      </p:sp>
      <p:sp>
        <p:nvSpPr>
          <p:cNvPr id="3" name="عنصر نائب للمحتوى 2"/>
          <p:cNvSpPr>
            <a:spLocks noGrp="1"/>
          </p:cNvSpPr>
          <p:nvPr>
            <p:ph idx="1"/>
          </p:nvPr>
        </p:nvSpPr>
        <p:spPr/>
        <p:txBody>
          <a:bodyPr>
            <a:normAutofit/>
          </a:bodyPr>
          <a:lstStyle/>
          <a:p>
            <a:r>
              <a:rPr lang="ar-SY" sz="3200" b="1" dirty="0"/>
              <a:t>خطوات صناعة الخبز الإفرنجي :</a:t>
            </a:r>
            <a:endParaRPr lang="en-US" sz="3200" dirty="0"/>
          </a:p>
          <a:p>
            <a:r>
              <a:rPr lang="ar-SY" sz="3200" b="1" dirty="0"/>
              <a:t>أولاً : عمل العجينة : </a:t>
            </a:r>
            <a:r>
              <a:rPr lang="ar-SY" sz="3200" dirty="0"/>
              <a:t>تتكون </a:t>
            </a:r>
            <a:r>
              <a:rPr lang="ar-SY" sz="3200" dirty="0" smtClean="0"/>
              <a:t>من </a:t>
            </a:r>
            <a:r>
              <a:rPr lang="ar-SY" sz="3200" dirty="0"/>
              <a:t>كل من :</a:t>
            </a:r>
            <a:endParaRPr lang="en-US" sz="3200" dirty="0"/>
          </a:p>
          <a:p>
            <a:r>
              <a:rPr lang="ar-SY" sz="3200" dirty="0"/>
              <a:t>الدقيق والماء والخميرة والسكر "كغذاء للخميرة" والدهن كما أن هناك بعض المواد الأخرى </a:t>
            </a:r>
            <a:r>
              <a:rPr lang="ar-SY" sz="3200" dirty="0"/>
              <a:t>التى</a:t>
            </a:r>
            <a:r>
              <a:rPr lang="ar-SY" sz="3200" dirty="0"/>
              <a:t> تستخدم </a:t>
            </a:r>
            <a:r>
              <a:rPr lang="ar-SY" sz="3200" dirty="0"/>
              <a:t>فى</a:t>
            </a:r>
            <a:r>
              <a:rPr lang="ar-SY" sz="3200" dirty="0"/>
              <a:t> الخلطات التجارية مثل : </a:t>
            </a:r>
            <a:endParaRPr lang="en-US" sz="3200" dirty="0"/>
          </a:p>
          <a:p>
            <a:pPr lvl="0"/>
            <a:r>
              <a:rPr lang="ar-SY" sz="3200" dirty="0"/>
              <a:t>مواد تحتوي على إنزيمات </a:t>
            </a:r>
            <a:r>
              <a:rPr lang="ar-SY" sz="3200" dirty="0"/>
              <a:t>الأكسيديز</a:t>
            </a:r>
            <a:r>
              <a:rPr lang="ar-SY" sz="3200" dirty="0"/>
              <a:t> </a:t>
            </a:r>
            <a:r>
              <a:rPr lang="ar-SY" sz="3200" dirty="0"/>
              <a:t>والأميليز</a:t>
            </a:r>
            <a:r>
              <a:rPr lang="ar-SY" sz="3200" dirty="0"/>
              <a:t>.</a:t>
            </a:r>
            <a:endParaRPr lang="en-US" sz="3200" dirty="0"/>
          </a:p>
          <a:p>
            <a:pPr lvl="0"/>
            <a:r>
              <a:rPr lang="ar-SY" sz="3200" dirty="0"/>
              <a:t>مواد مستحلبة.</a:t>
            </a:r>
            <a:endParaRPr lang="en-US" sz="3200" dirty="0"/>
          </a:p>
          <a:p>
            <a:pPr marL="0" indent="0">
              <a:buNone/>
            </a:pPr>
            <a:endParaRPr lang="ar-EG" sz="3200" dirty="0"/>
          </a:p>
        </p:txBody>
      </p:sp>
    </p:spTree>
    <p:extLst>
      <p:ext uri="{BB962C8B-B14F-4D97-AF65-F5344CB8AC3E}">
        <p14:creationId xmlns:p14="http://schemas.microsoft.com/office/powerpoint/2010/main" val="2866461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idx="4294967295"/>
          </p:nvPr>
        </p:nvSpPr>
        <p:spPr>
          <a:xfrm>
            <a:off x="0" y="704850"/>
            <a:ext cx="8229600" cy="1143000"/>
          </a:xfrm>
        </p:spPr>
        <p:txBody>
          <a:bodyPr/>
          <a:lstStyle/>
          <a:p>
            <a:pPr algn="r"/>
            <a:r>
              <a:rPr lang="ar-EG" dirty="0" smtClean="0"/>
              <a:t>مكونات الخلطة</a:t>
            </a:r>
            <a:endParaRPr lang="ar-EG" dirty="0"/>
          </a:p>
        </p:txBody>
      </p:sp>
      <p:graphicFrame>
        <p:nvGraphicFramePr>
          <p:cNvPr id="4" name="عنصر نائب للمحتوى 3"/>
          <p:cNvGraphicFramePr>
            <a:graphicFrameLocks noGrp="1"/>
          </p:cNvGraphicFramePr>
          <p:nvPr>
            <p:ph idx="4294967295"/>
            <p:extLst>
              <p:ext uri="{D42A27DB-BD31-4B8C-83A1-F6EECF244321}">
                <p14:modId xmlns:p14="http://schemas.microsoft.com/office/powerpoint/2010/main" val="3333061465"/>
              </p:ext>
            </p:extLst>
          </p:nvPr>
        </p:nvGraphicFramePr>
        <p:xfrm>
          <a:off x="755576" y="1988840"/>
          <a:ext cx="7920878" cy="4530252"/>
        </p:xfrm>
        <a:graphic>
          <a:graphicData uri="http://schemas.openxmlformats.org/drawingml/2006/table">
            <a:tbl>
              <a:tblPr rtl="1" firstRow="1" firstCol="1" lastRow="1" lastCol="1" bandRow="1" bandCol="1">
                <a:tableStyleId>{5C22544A-7EE6-4342-B048-85BDC9FD1C3A}</a:tableStyleId>
              </a:tblPr>
              <a:tblGrid>
                <a:gridCol w="3960439"/>
                <a:gridCol w="3960439"/>
              </a:tblGrid>
              <a:tr h="1062118">
                <a:tc>
                  <a:txBody>
                    <a:bodyPr/>
                    <a:lstStyle/>
                    <a:p>
                      <a:pPr algn="justLow" rtl="1">
                        <a:lnSpc>
                          <a:spcPct val="150000"/>
                        </a:lnSpc>
                        <a:spcAft>
                          <a:spcPts val="0"/>
                        </a:spcAft>
                      </a:pPr>
                      <a:r>
                        <a:rPr lang="ar-SY" sz="2800" dirty="0">
                          <a:effectLst/>
                        </a:rPr>
                        <a:t>100 كيلو دقيق</a:t>
                      </a:r>
                      <a:endParaRPr lang="en-US" sz="2800" dirty="0">
                        <a:effectLst/>
                        <a:latin typeface="Times New Roman"/>
                        <a:ea typeface="Times New Roman"/>
                      </a:endParaRPr>
                    </a:p>
                  </a:txBody>
                  <a:tcPr marL="68580" marR="68580" marT="0" marB="0"/>
                </a:tc>
                <a:tc>
                  <a:txBody>
                    <a:bodyPr/>
                    <a:lstStyle/>
                    <a:p>
                      <a:pPr algn="justLow" rtl="1">
                        <a:lnSpc>
                          <a:spcPct val="150000"/>
                        </a:lnSpc>
                        <a:spcAft>
                          <a:spcPts val="0"/>
                        </a:spcAft>
                      </a:pPr>
                      <a:r>
                        <a:rPr lang="ar-SY" sz="2800" dirty="0">
                          <a:effectLst/>
                        </a:rPr>
                        <a:t>65 : 70 كيلو ماء</a:t>
                      </a:r>
                      <a:endParaRPr lang="en-US" sz="2800" dirty="0">
                        <a:effectLst/>
                        <a:latin typeface="Times New Roman"/>
                        <a:ea typeface="Times New Roman"/>
                      </a:endParaRPr>
                    </a:p>
                  </a:txBody>
                  <a:tcPr marL="68580" marR="68580" marT="0" marB="0"/>
                </a:tc>
              </a:tr>
              <a:tr h="1062118">
                <a:tc gridSpan="2">
                  <a:txBody>
                    <a:bodyPr/>
                    <a:lstStyle/>
                    <a:p>
                      <a:pPr algn="justLow" rtl="1">
                        <a:lnSpc>
                          <a:spcPct val="150000"/>
                        </a:lnSpc>
                        <a:spcAft>
                          <a:spcPts val="0"/>
                        </a:spcAft>
                      </a:pPr>
                      <a:r>
                        <a:rPr lang="ar-SY" sz="2800" dirty="0">
                          <a:effectLst/>
                        </a:rPr>
                        <a:t>2 : 2.5 % خميرة مع كمية بسيطة من السكر كغذاء للخميرة لسرعة التخمر.</a:t>
                      </a:r>
                      <a:endParaRPr lang="en-US" sz="2800" dirty="0">
                        <a:effectLst/>
                        <a:latin typeface="Times New Roman"/>
                        <a:ea typeface="Times New Roman"/>
                      </a:endParaRPr>
                    </a:p>
                  </a:txBody>
                  <a:tcPr marL="68580" marR="68580" marT="0" marB="0"/>
                </a:tc>
                <a:tc hMerge="1">
                  <a:txBody>
                    <a:bodyPr/>
                    <a:lstStyle/>
                    <a:p>
                      <a:pPr rtl="1"/>
                      <a:endParaRPr lang="ar-EG"/>
                    </a:p>
                  </a:txBody>
                  <a:tcPr/>
                </a:tc>
              </a:tr>
              <a:tr h="1062118">
                <a:tc gridSpan="2">
                  <a:txBody>
                    <a:bodyPr/>
                    <a:lstStyle/>
                    <a:p>
                      <a:pPr algn="justLow" rtl="1">
                        <a:lnSpc>
                          <a:spcPct val="150000"/>
                        </a:lnSpc>
                        <a:spcAft>
                          <a:spcPts val="0"/>
                        </a:spcAft>
                      </a:pPr>
                      <a:r>
                        <a:rPr lang="ar-SY" sz="2800" dirty="0">
                          <a:effectLst/>
                        </a:rPr>
                        <a:t>2 % ملح طعام لتحسين الطعم والمساعدة على تنظيم إمتصاص الجلوتين للماء.</a:t>
                      </a:r>
                      <a:endParaRPr lang="en-US" sz="2800" dirty="0">
                        <a:effectLst/>
                        <a:latin typeface="Times New Roman"/>
                        <a:ea typeface="Times New Roman"/>
                      </a:endParaRPr>
                    </a:p>
                  </a:txBody>
                  <a:tcPr marL="68580" marR="68580" marT="0" marB="0"/>
                </a:tc>
                <a:tc hMerge="1">
                  <a:txBody>
                    <a:bodyPr/>
                    <a:lstStyle/>
                    <a:p>
                      <a:pPr rtl="1"/>
                      <a:endParaRPr lang="ar-EG"/>
                    </a:p>
                  </a:txBody>
                  <a:tcPr/>
                </a:tc>
              </a:tr>
              <a:tr h="1062118">
                <a:tc gridSpan="2">
                  <a:txBody>
                    <a:bodyPr/>
                    <a:lstStyle/>
                    <a:p>
                      <a:pPr algn="justLow" rtl="1">
                        <a:lnSpc>
                          <a:spcPct val="150000"/>
                        </a:lnSpc>
                        <a:spcAft>
                          <a:spcPts val="0"/>
                        </a:spcAft>
                      </a:pPr>
                      <a:r>
                        <a:rPr lang="ar-SY" sz="2800" dirty="0">
                          <a:effectLst/>
                        </a:rPr>
                        <a:t>2 : 4 % دهن مثل الدهن البقرى أو دهن الخنزير "خارج مصر".</a:t>
                      </a:r>
                      <a:endParaRPr lang="en-US" sz="2800" dirty="0">
                        <a:effectLst/>
                        <a:latin typeface="Times New Roman"/>
                        <a:ea typeface="Times New Roman"/>
                      </a:endParaRPr>
                    </a:p>
                  </a:txBody>
                  <a:tcPr marL="68580" marR="68580" marT="0" marB="0"/>
                </a:tc>
                <a:tc hMerge="1">
                  <a:txBody>
                    <a:bodyPr/>
                    <a:lstStyle/>
                    <a:p>
                      <a:pPr rtl="1"/>
                      <a:endParaRPr lang="ar-EG"/>
                    </a:p>
                  </a:txBody>
                  <a:tcPr/>
                </a:tc>
              </a:tr>
            </a:tbl>
          </a:graphicData>
        </a:graphic>
      </p:graphicFrame>
    </p:spTree>
    <p:extLst>
      <p:ext uri="{BB962C8B-B14F-4D97-AF65-F5344CB8AC3E}">
        <p14:creationId xmlns:p14="http://schemas.microsoft.com/office/powerpoint/2010/main" val="8968213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EG" dirty="0"/>
          </a:p>
        </p:txBody>
      </p:sp>
      <p:sp>
        <p:nvSpPr>
          <p:cNvPr id="3" name="عنصر نائب للمحتوى 2"/>
          <p:cNvSpPr>
            <a:spLocks noGrp="1"/>
          </p:cNvSpPr>
          <p:nvPr>
            <p:ph idx="1"/>
          </p:nvPr>
        </p:nvSpPr>
        <p:spPr/>
        <p:txBody>
          <a:bodyPr>
            <a:noAutofit/>
          </a:bodyPr>
          <a:lstStyle/>
          <a:p>
            <a:r>
              <a:rPr lang="ar-SY" sz="4400" b="1" dirty="0"/>
              <a:t>الهدف من عملية العجن :</a:t>
            </a:r>
            <a:endParaRPr lang="en-US" sz="4400" dirty="0"/>
          </a:p>
          <a:p>
            <a:pPr lvl="0"/>
            <a:r>
              <a:rPr lang="ar-SY" sz="4400" dirty="0"/>
              <a:t>خلط المكونات والمساعدة على </a:t>
            </a:r>
            <a:r>
              <a:rPr lang="ar-SY" sz="4400" dirty="0"/>
              <a:t>إنتشارها</a:t>
            </a:r>
            <a:r>
              <a:rPr lang="ar-SY" sz="4400" dirty="0"/>
              <a:t> بطريقة متجانسة.</a:t>
            </a:r>
            <a:endParaRPr lang="en-US" sz="4400" dirty="0"/>
          </a:p>
          <a:p>
            <a:pPr lvl="0"/>
            <a:r>
              <a:rPr lang="ar-SY" sz="4400" dirty="0"/>
              <a:t>تكوين الجلوتين والمساعدة على </a:t>
            </a:r>
            <a:r>
              <a:rPr lang="ar-SY" sz="4400" dirty="0"/>
              <a:t>إنتشارها</a:t>
            </a:r>
            <a:r>
              <a:rPr lang="ar-SY" sz="4400" dirty="0"/>
              <a:t>.</a:t>
            </a:r>
            <a:endParaRPr lang="en-US" sz="4400" dirty="0"/>
          </a:p>
          <a:p>
            <a:pPr lvl="0"/>
            <a:r>
              <a:rPr lang="ar-SY" sz="4400" dirty="0"/>
              <a:t>تكوين الجلوتين وجعله </a:t>
            </a:r>
            <a:r>
              <a:rPr lang="ar-SY" sz="4400" dirty="0"/>
              <a:t>فى</a:t>
            </a:r>
            <a:r>
              <a:rPr lang="ar-SY" sz="4400" dirty="0"/>
              <a:t> حالة منتظمة من الليونة.</a:t>
            </a:r>
            <a:endParaRPr lang="en-US" sz="4400" dirty="0"/>
          </a:p>
          <a:p>
            <a:endParaRPr lang="ar-EG" sz="4400" dirty="0"/>
          </a:p>
        </p:txBody>
      </p:sp>
    </p:spTree>
    <p:extLst>
      <p:ext uri="{BB962C8B-B14F-4D97-AF65-F5344CB8AC3E}">
        <p14:creationId xmlns:p14="http://schemas.microsoft.com/office/powerpoint/2010/main" val="1108342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EG" dirty="0"/>
          </a:p>
        </p:txBody>
      </p:sp>
      <p:sp>
        <p:nvSpPr>
          <p:cNvPr id="3" name="عنصر نائب للمحتوى 2"/>
          <p:cNvSpPr>
            <a:spLocks noGrp="1"/>
          </p:cNvSpPr>
          <p:nvPr>
            <p:ph idx="1"/>
          </p:nvPr>
        </p:nvSpPr>
        <p:spPr/>
        <p:txBody>
          <a:bodyPr>
            <a:normAutofit/>
          </a:bodyPr>
          <a:lstStyle/>
          <a:p>
            <a:pPr lvl="0"/>
            <a:r>
              <a:rPr lang="ar-SY" sz="3600" dirty="0"/>
              <a:t>إذا كان العجن أقل من اللازم نجد كتل من الدقيق </a:t>
            </a:r>
            <a:r>
              <a:rPr lang="ar-SY" sz="3600" dirty="0"/>
              <a:t>فى</a:t>
            </a:r>
            <a:r>
              <a:rPr lang="ar-SY" sz="3600" dirty="0"/>
              <a:t> العجينة </a:t>
            </a:r>
            <a:r>
              <a:rPr lang="en-US" sz="3600" dirty="0"/>
              <a:t>Lumpy</a:t>
            </a:r>
            <a:r>
              <a:rPr lang="ar-SY" sz="3600" dirty="0"/>
              <a:t> وبه صفات لزجة لعدم </a:t>
            </a:r>
            <a:r>
              <a:rPr lang="ar-SY" sz="3600" dirty="0"/>
              <a:t>إنتظام</a:t>
            </a:r>
            <a:r>
              <a:rPr lang="ar-SY" sz="3600" dirty="0"/>
              <a:t> الماء وعدم </a:t>
            </a:r>
            <a:r>
              <a:rPr lang="ar-SY" sz="3600" dirty="0"/>
              <a:t>إنتشار</a:t>
            </a:r>
            <a:r>
              <a:rPr lang="ar-SY" sz="3600" dirty="0"/>
              <a:t> المكونات </a:t>
            </a:r>
            <a:r>
              <a:rPr lang="ar-SY" sz="3600" dirty="0"/>
              <a:t>بإنتظام</a:t>
            </a:r>
            <a:r>
              <a:rPr lang="ar-SY" sz="3600" dirty="0" smtClean="0"/>
              <a:t>.</a:t>
            </a:r>
            <a:endParaRPr lang="ar-EG" sz="3600" dirty="0" smtClean="0"/>
          </a:p>
          <a:p>
            <a:pPr lvl="0"/>
            <a:endParaRPr lang="en-US" sz="3600" dirty="0"/>
          </a:p>
          <a:p>
            <a:pPr lvl="0"/>
            <a:r>
              <a:rPr lang="ar-SY" sz="3600" dirty="0"/>
              <a:t>وإذا زاد معدل العجن عن اللازم فإن العجينة الناتجة تكون </a:t>
            </a:r>
            <a:r>
              <a:rPr lang="en-US" sz="3600" dirty="0"/>
              <a:t>Runny</a:t>
            </a:r>
            <a:r>
              <a:rPr lang="ar-SY" sz="3600" dirty="0"/>
              <a:t> </a:t>
            </a:r>
            <a:r>
              <a:rPr lang="ar-SY" sz="3600" dirty="0"/>
              <a:t>أى</a:t>
            </a:r>
            <a:r>
              <a:rPr lang="ar-SY" sz="3600" dirty="0"/>
              <a:t> سريعة </a:t>
            </a:r>
            <a:r>
              <a:rPr lang="ar-SY" sz="3600" dirty="0"/>
              <a:t>الإفتراش</a:t>
            </a:r>
            <a:r>
              <a:rPr lang="ar-SY" sz="3600" dirty="0"/>
              <a:t> على المائدة ويكون من الصعب تقطيعها.</a:t>
            </a:r>
            <a:endParaRPr lang="en-US" sz="3600" dirty="0"/>
          </a:p>
        </p:txBody>
      </p:sp>
    </p:spTree>
    <p:extLst>
      <p:ext uri="{BB962C8B-B14F-4D97-AF65-F5344CB8AC3E}">
        <p14:creationId xmlns:p14="http://schemas.microsoft.com/office/powerpoint/2010/main" val="37628789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EG" dirty="0"/>
          </a:p>
        </p:txBody>
      </p:sp>
      <p:sp>
        <p:nvSpPr>
          <p:cNvPr id="3" name="عنصر نائب للمحتوى 2"/>
          <p:cNvSpPr>
            <a:spLocks noGrp="1"/>
          </p:cNvSpPr>
          <p:nvPr>
            <p:ph idx="1"/>
          </p:nvPr>
        </p:nvSpPr>
        <p:spPr/>
        <p:txBody>
          <a:bodyPr>
            <a:noAutofit/>
          </a:bodyPr>
          <a:lstStyle/>
          <a:p>
            <a:r>
              <a:rPr lang="ar-SY" sz="2800" b="1" dirty="0"/>
              <a:t>هناك طريقتان أساسيتان للخلط </a:t>
            </a:r>
            <a:r>
              <a:rPr lang="ar-SY" sz="2800" b="1" dirty="0"/>
              <a:t>فى</a:t>
            </a:r>
            <a:r>
              <a:rPr lang="ar-SY" sz="2800" b="1" dirty="0"/>
              <a:t> صناعة الخبز </a:t>
            </a:r>
            <a:r>
              <a:rPr lang="ar-SY" sz="2800" b="1" dirty="0"/>
              <a:t>الإفرنجى</a:t>
            </a:r>
            <a:r>
              <a:rPr lang="ar-SY" sz="2800" b="1" dirty="0"/>
              <a:t> هما :</a:t>
            </a:r>
            <a:endParaRPr lang="en-US" sz="2800" dirty="0"/>
          </a:p>
          <a:p>
            <a:pPr marL="0" indent="0">
              <a:buNone/>
            </a:pPr>
            <a:r>
              <a:rPr lang="ar-EG" sz="2800" b="1" dirty="0" smtClean="0"/>
              <a:t>1- </a:t>
            </a:r>
            <a:r>
              <a:rPr lang="ar-SY" sz="2800" b="1" dirty="0" smtClean="0"/>
              <a:t>الطريقة </a:t>
            </a:r>
            <a:r>
              <a:rPr lang="ar-SY" sz="2800" b="1" dirty="0"/>
              <a:t>العادية : </a:t>
            </a:r>
            <a:endParaRPr lang="en-US" sz="2800" dirty="0"/>
          </a:p>
          <a:p>
            <a:r>
              <a:rPr lang="ar-SY" sz="2800" dirty="0"/>
              <a:t>يتم عجن المكونات دفعة واحدة ويتم الخلط خلال 5 : 15 دقيقة</a:t>
            </a:r>
            <a:r>
              <a:rPr lang="ar-SY" sz="2800" dirty="0" smtClean="0"/>
              <a:t>.</a:t>
            </a:r>
            <a:endParaRPr lang="ar-EG" sz="2800" dirty="0" smtClean="0"/>
          </a:p>
          <a:p>
            <a:pPr marL="0" indent="0">
              <a:buNone/>
            </a:pPr>
            <a:endParaRPr lang="en-US" sz="2800" dirty="0"/>
          </a:p>
          <a:p>
            <a:pPr marL="0" indent="0">
              <a:buNone/>
            </a:pPr>
            <a:r>
              <a:rPr lang="ar-EG" sz="2800" b="1" dirty="0" smtClean="0"/>
              <a:t>2- </a:t>
            </a:r>
            <a:r>
              <a:rPr lang="ar-SY" sz="2800" b="1" dirty="0" smtClean="0"/>
              <a:t>الطريقة </a:t>
            </a:r>
            <a:r>
              <a:rPr lang="ar-SY" sz="2800" b="1" dirty="0"/>
              <a:t>الإسفنجية :</a:t>
            </a:r>
            <a:endParaRPr lang="en-US" sz="2800" dirty="0"/>
          </a:p>
          <a:p>
            <a:r>
              <a:rPr lang="ar-SY" sz="2800" dirty="0"/>
              <a:t>يتم خلط المكونات على دفعات وفيها يخلط جزء من الدقيق بجزء من الماء وكل الخميرة وتترك العجينة للتخمر الأولى بعض الوقت قبل إضافة الملح ويضاف باقي الدقيق ويترك المخلوط ليتخمر كله التخمر </a:t>
            </a:r>
            <a:r>
              <a:rPr lang="ar-SY" sz="2800" dirty="0"/>
              <a:t>النهائى</a:t>
            </a:r>
            <a:endParaRPr lang="ar-EG" sz="2800" dirty="0"/>
          </a:p>
        </p:txBody>
      </p:sp>
    </p:spTree>
    <p:extLst>
      <p:ext uri="{BB962C8B-B14F-4D97-AF65-F5344CB8AC3E}">
        <p14:creationId xmlns:p14="http://schemas.microsoft.com/office/powerpoint/2010/main" val="757276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idx="4294967295"/>
          </p:nvPr>
        </p:nvSpPr>
        <p:spPr>
          <a:xfrm>
            <a:off x="0" y="476250"/>
            <a:ext cx="8229600" cy="6553200"/>
          </a:xfrm>
        </p:spPr>
        <p:txBody>
          <a:bodyPr>
            <a:normAutofit fontScale="90000"/>
          </a:bodyPr>
          <a:lstStyle/>
          <a:p>
            <a:pPr algn="r"/>
            <a:r>
              <a:rPr lang="ar-EG" b="1" dirty="0" smtClean="0"/>
              <a:t>ا</a:t>
            </a:r>
            <a:br>
              <a:rPr lang="ar-EG" b="1" dirty="0" smtClean="0"/>
            </a:br>
            <a:r>
              <a:rPr lang="ar-EG" b="1" dirty="0"/>
              <a:t/>
            </a:r>
            <a:br>
              <a:rPr lang="ar-EG" b="1" dirty="0"/>
            </a:br>
            <a:r>
              <a:rPr lang="ar-EG" b="1" dirty="0" smtClean="0"/>
              <a:t/>
            </a:r>
            <a:br>
              <a:rPr lang="ar-EG" b="1" dirty="0" smtClean="0"/>
            </a:br>
            <a:r>
              <a:rPr lang="ar-EG" b="1" dirty="0"/>
              <a:t/>
            </a:r>
            <a:br>
              <a:rPr lang="ar-EG" b="1" dirty="0"/>
            </a:br>
            <a:r>
              <a:rPr lang="ar-EG" b="1" dirty="0" smtClean="0"/>
              <a:t/>
            </a:r>
            <a:br>
              <a:rPr lang="ar-EG" b="1" dirty="0" smtClean="0"/>
            </a:br>
            <a:r>
              <a:rPr lang="ar-EG" b="1" dirty="0"/>
              <a:t/>
            </a:r>
            <a:br>
              <a:rPr lang="ar-EG" b="1" dirty="0"/>
            </a:br>
            <a:r>
              <a:rPr lang="ar-EG" b="1" dirty="0" smtClean="0"/>
              <a:t/>
            </a:r>
            <a:br>
              <a:rPr lang="ar-EG" b="1" dirty="0" smtClean="0"/>
            </a:br>
            <a:r>
              <a:rPr lang="ar-EG" b="1" dirty="0"/>
              <a:t/>
            </a:r>
            <a:br>
              <a:rPr lang="ar-EG" b="1" dirty="0"/>
            </a:br>
            <a:r>
              <a:rPr lang="ar-EG" b="1" dirty="0" smtClean="0"/>
              <a:t/>
            </a:r>
            <a:br>
              <a:rPr lang="ar-EG" b="1" dirty="0" smtClean="0"/>
            </a:br>
            <a:r>
              <a:rPr lang="ar-EG" b="1" dirty="0"/>
              <a:t/>
            </a:r>
            <a:br>
              <a:rPr lang="ar-EG" b="1" dirty="0"/>
            </a:br>
            <a:r>
              <a:rPr lang="ar-EG" b="1" dirty="0" smtClean="0"/>
              <a:t/>
            </a:r>
            <a:br>
              <a:rPr lang="ar-EG" b="1" dirty="0" smtClean="0"/>
            </a:br>
            <a:r>
              <a:rPr lang="ar-EG" b="1" dirty="0"/>
              <a:t/>
            </a:r>
            <a:br>
              <a:rPr lang="ar-EG" b="1" dirty="0"/>
            </a:br>
            <a:r>
              <a:rPr lang="ar-EG" b="1" dirty="0" smtClean="0"/>
              <a:t/>
            </a:r>
            <a:br>
              <a:rPr lang="ar-EG" b="1" dirty="0" smtClean="0"/>
            </a:br>
            <a:r>
              <a:rPr lang="ar-EG" b="1" dirty="0"/>
              <a:t/>
            </a:r>
            <a:br>
              <a:rPr lang="ar-EG" b="1" dirty="0"/>
            </a:br>
            <a:r>
              <a:rPr lang="ar-EG" b="1" dirty="0" smtClean="0"/>
              <a:t/>
            </a:r>
            <a:br>
              <a:rPr lang="ar-EG" b="1" dirty="0" smtClean="0"/>
            </a:br>
            <a:r>
              <a:rPr lang="ar-EG" b="1" dirty="0"/>
              <a:t/>
            </a:r>
            <a:br>
              <a:rPr lang="ar-EG" b="1" dirty="0"/>
            </a:br>
            <a:r>
              <a:rPr lang="ar-EG" b="1" dirty="0" smtClean="0"/>
              <a:t/>
            </a:r>
            <a:br>
              <a:rPr lang="ar-EG" b="1" dirty="0" smtClean="0"/>
            </a:br>
            <a:r>
              <a:rPr lang="ar-EG" b="1" dirty="0"/>
              <a:t/>
            </a:r>
            <a:br>
              <a:rPr lang="ar-EG" b="1" dirty="0"/>
            </a:br>
            <a:r>
              <a:rPr lang="ar-EG" b="1" dirty="0" smtClean="0"/>
              <a:t/>
            </a:r>
            <a:br>
              <a:rPr lang="ar-EG" b="1" dirty="0" smtClean="0"/>
            </a:br>
            <a:r>
              <a:rPr lang="ar-EG" b="1" dirty="0"/>
              <a:t/>
            </a:r>
            <a:br>
              <a:rPr lang="ar-EG" b="1" dirty="0"/>
            </a:br>
            <a:r>
              <a:rPr lang="ar-EG" b="1" dirty="0" smtClean="0"/>
              <a:t/>
            </a:r>
            <a:br>
              <a:rPr lang="ar-EG" b="1" dirty="0" smtClean="0"/>
            </a:br>
            <a:r>
              <a:rPr lang="ar-EG" b="1" dirty="0"/>
              <a:t> </a:t>
            </a:r>
            <a:r>
              <a:rPr lang="ar-EG" b="1" dirty="0" smtClean="0"/>
              <a:t>                                                         </a:t>
            </a:r>
            <a:br>
              <a:rPr lang="ar-EG" b="1" dirty="0" smtClean="0"/>
            </a:br>
            <a:r>
              <a:rPr lang="ar-EG" b="1" dirty="0"/>
              <a:t/>
            </a:r>
            <a:br>
              <a:rPr lang="ar-EG" b="1" dirty="0"/>
            </a:br>
            <a:r>
              <a:rPr lang="ar-EG" b="1" dirty="0" smtClean="0"/>
              <a:t/>
            </a:r>
            <a:br>
              <a:rPr lang="ar-EG" b="1" dirty="0" smtClean="0"/>
            </a:br>
            <a:r>
              <a:rPr lang="en-US" dirty="0"/>
              <a:t/>
            </a:r>
            <a:br>
              <a:rPr lang="en-US" dirty="0"/>
            </a:br>
            <a:endParaRPr lang="ar-EG" dirty="0"/>
          </a:p>
        </p:txBody>
      </p:sp>
      <p:sp>
        <p:nvSpPr>
          <p:cNvPr id="3" name="عنصر نائب للمحتوى 2"/>
          <p:cNvSpPr>
            <a:spLocks noGrp="1"/>
          </p:cNvSpPr>
          <p:nvPr>
            <p:ph idx="4294967295"/>
          </p:nvPr>
        </p:nvSpPr>
        <p:spPr>
          <a:xfrm>
            <a:off x="611188" y="981075"/>
            <a:ext cx="8532812" cy="4389438"/>
          </a:xfrm>
        </p:spPr>
        <p:txBody>
          <a:bodyPr>
            <a:normAutofit/>
          </a:bodyPr>
          <a:lstStyle/>
          <a:p>
            <a:endParaRPr lang="ar-EG" sz="2400" b="1" dirty="0" smtClean="0">
              <a:ea typeface="MS Mincho"/>
              <a:cs typeface="Arial"/>
            </a:endParaRPr>
          </a:p>
          <a:p>
            <a:endParaRPr lang="ar-EG" sz="2400" b="1" dirty="0">
              <a:ea typeface="MS Mincho"/>
              <a:cs typeface="Arial"/>
            </a:endParaRPr>
          </a:p>
          <a:p>
            <a:r>
              <a:rPr lang="ar-EG"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الأكستنسوجراف</a:t>
            </a:r>
            <a:r>
              <a:rPr lang="ar-EG"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 </a:t>
            </a: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Extensograoph</a:t>
            </a:r>
            <a:endParaRPr lang="ar-EG" sz="4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MS Mincho"/>
              <a:cs typeface="Arial"/>
            </a:endParaRPr>
          </a:p>
          <a:p>
            <a:endParaRPr lang="ar-EG" sz="2400" b="1" dirty="0">
              <a:ea typeface="MS Mincho"/>
              <a:cs typeface="Arial"/>
            </a:endParaRPr>
          </a:p>
          <a:p>
            <a:pPr algn="ctr"/>
            <a:r>
              <a:rPr lang="ar-SA" sz="3600" b="1" dirty="0" smtClean="0">
                <a:ea typeface="MS Mincho"/>
                <a:cs typeface="Arial"/>
              </a:rPr>
              <a:t>يستخدم لقياس </a:t>
            </a:r>
            <a:r>
              <a:rPr lang="ar-SA" sz="3600" b="1" dirty="0">
                <a:ea typeface="MS Mincho"/>
                <a:cs typeface="Arial"/>
              </a:rPr>
              <a:t>مرونة ومطاطية العجين.</a:t>
            </a:r>
            <a:endParaRPr lang="ar-EG" sz="3600" b="1" dirty="0"/>
          </a:p>
        </p:txBody>
      </p:sp>
    </p:spTree>
    <p:extLst>
      <p:ext uri="{BB962C8B-B14F-4D97-AF65-F5344CB8AC3E}">
        <p14:creationId xmlns:p14="http://schemas.microsoft.com/office/powerpoint/2010/main" val="18294029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4294967295"/>
            <p:extLst>
              <p:ext uri="{D42A27DB-BD31-4B8C-83A1-F6EECF244321}">
                <p14:modId xmlns:p14="http://schemas.microsoft.com/office/powerpoint/2010/main" val="2228445936"/>
              </p:ext>
            </p:extLst>
          </p:nvPr>
        </p:nvGraphicFramePr>
        <p:xfrm>
          <a:off x="0" y="1125538"/>
          <a:ext cx="8569325" cy="6389687"/>
        </p:xfrm>
        <a:graphic>
          <a:graphicData uri="http://schemas.openxmlformats.org/drawingml/2006/table">
            <a:tbl>
              <a:tblPr rtl="1" firstRow="1" firstCol="1" lastRow="1" lastCol="1" bandRow="1" bandCol="1">
                <a:tableStyleId>{5C22544A-7EE6-4342-B048-85BDC9FD1C3A}</a:tableStyleId>
              </a:tblPr>
              <a:tblGrid>
                <a:gridCol w="2082183"/>
                <a:gridCol w="3709759"/>
                <a:gridCol w="2777010"/>
              </a:tblGrid>
              <a:tr h="615925">
                <a:tc rowSpan="4">
                  <a:txBody>
                    <a:bodyPr/>
                    <a:lstStyle/>
                    <a:p>
                      <a:pPr algn="ctr" rtl="1">
                        <a:lnSpc>
                          <a:spcPct val="150000"/>
                        </a:lnSpc>
                        <a:spcAft>
                          <a:spcPts val="0"/>
                        </a:spcAft>
                      </a:pPr>
                      <a:r>
                        <a:rPr lang="ar-SY" sz="2400" dirty="0">
                          <a:effectLst/>
                        </a:rPr>
                        <a:t>الطريقة العادية</a:t>
                      </a:r>
                      <a:endParaRPr lang="en-US" sz="2400" dirty="0">
                        <a:effectLst/>
                        <a:latin typeface="Times New Roman"/>
                        <a:ea typeface="Times New Roman"/>
                      </a:endParaRPr>
                    </a:p>
                  </a:txBody>
                  <a:tcPr marL="68580" marR="68580" marT="0" marB="0"/>
                </a:tc>
                <a:tc>
                  <a:txBody>
                    <a:bodyPr/>
                    <a:lstStyle/>
                    <a:p>
                      <a:pPr algn="ctr" rtl="1">
                        <a:lnSpc>
                          <a:spcPct val="150000"/>
                        </a:lnSpc>
                        <a:spcAft>
                          <a:spcPts val="0"/>
                        </a:spcAft>
                      </a:pPr>
                      <a:r>
                        <a:rPr lang="ar-SY" sz="2400" dirty="0">
                          <a:effectLst/>
                        </a:rPr>
                        <a:t>مميزاتها</a:t>
                      </a:r>
                      <a:endParaRPr lang="en-US" sz="2400" dirty="0">
                        <a:effectLst/>
                        <a:latin typeface="Times New Roman"/>
                        <a:ea typeface="Times New Roman"/>
                      </a:endParaRPr>
                    </a:p>
                  </a:txBody>
                  <a:tcPr marL="68580" marR="68580" marT="0" marB="0"/>
                </a:tc>
                <a:tc>
                  <a:txBody>
                    <a:bodyPr/>
                    <a:lstStyle/>
                    <a:p>
                      <a:pPr algn="ctr" rtl="1">
                        <a:lnSpc>
                          <a:spcPct val="150000"/>
                        </a:lnSpc>
                        <a:spcAft>
                          <a:spcPts val="0"/>
                        </a:spcAft>
                      </a:pPr>
                      <a:r>
                        <a:rPr lang="ar-SY" sz="2400" dirty="0">
                          <a:effectLst/>
                        </a:rPr>
                        <a:t>عيوبها</a:t>
                      </a:r>
                      <a:endParaRPr lang="en-US" sz="2400" dirty="0">
                        <a:effectLst/>
                        <a:latin typeface="Times New Roman"/>
                        <a:ea typeface="Times New Roman"/>
                      </a:endParaRPr>
                    </a:p>
                  </a:txBody>
                  <a:tcPr marL="68580" marR="68580" marT="0" marB="0"/>
                </a:tc>
              </a:tr>
              <a:tr h="624863">
                <a:tc vMerge="1">
                  <a:txBody>
                    <a:bodyPr/>
                    <a:lstStyle/>
                    <a:p>
                      <a:pPr rtl="1"/>
                      <a:endParaRPr lang="ar-EG"/>
                    </a:p>
                  </a:txBody>
                  <a:tcPr/>
                </a:tc>
                <a:tc>
                  <a:txBody>
                    <a:bodyPr/>
                    <a:lstStyle/>
                    <a:p>
                      <a:pPr algn="justLow" rtl="1">
                        <a:lnSpc>
                          <a:spcPct val="150000"/>
                        </a:lnSpc>
                        <a:spcAft>
                          <a:spcPts val="0"/>
                        </a:spcAft>
                      </a:pPr>
                      <a:r>
                        <a:rPr lang="ar-SY" sz="2400" dirty="0">
                          <a:effectLst/>
                        </a:rPr>
                        <a:t>تقليل الأيدى العاملة</a:t>
                      </a:r>
                      <a:endParaRPr lang="en-US" sz="2400" dirty="0">
                        <a:effectLst/>
                        <a:latin typeface="Times New Roman"/>
                        <a:ea typeface="Times New Roman"/>
                      </a:endParaRPr>
                    </a:p>
                  </a:txBody>
                  <a:tcPr marL="68580" marR="68580" marT="0" marB="0"/>
                </a:tc>
                <a:tc>
                  <a:txBody>
                    <a:bodyPr/>
                    <a:lstStyle/>
                    <a:p>
                      <a:pPr algn="justLow" rtl="1">
                        <a:lnSpc>
                          <a:spcPct val="150000"/>
                        </a:lnSpc>
                        <a:spcAft>
                          <a:spcPts val="0"/>
                        </a:spcAft>
                      </a:pPr>
                      <a:r>
                        <a:rPr lang="ar-SY" sz="2400" dirty="0">
                          <a:effectLst/>
                        </a:rPr>
                        <a:t>يجب خبز العجين بمجرد تخميره</a:t>
                      </a:r>
                      <a:endParaRPr lang="en-US" sz="2400" dirty="0">
                        <a:effectLst/>
                        <a:latin typeface="Times New Roman"/>
                        <a:ea typeface="Times New Roman"/>
                      </a:endParaRPr>
                    </a:p>
                  </a:txBody>
                  <a:tcPr marL="68580" marR="68580" marT="0" marB="0"/>
                </a:tc>
              </a:tr>
              <a:tr h="624863">
                <a:tc vMerge="1">
                  <a:txBody>
                    <a:bodyPr/>
                    <a:lstStyle/>
                    <a:p>
                      <a:pPr rtl="1"/>
                      <a:endParaRPr lang="ar-EG"/>
                    </a:p>
                  </a:txBody>
                  <a:tcPr/>
                </a:tc>
                <a:tc>
                  <a:txBody>
                    <a:bodyPr/>
                    <a:lstStyle/>
                    <a:p>
                      <a:pPr algn="justLow" rtl="1">
                        <a:lnSpc>
                          <a:spcPct val="150000"/>
                        </a:lnSpc>
                        <a:spcAft>
                          <a:spcPts val="0"/>
                        </a:spcAft>
                      </a:pPr>
                      <a:r>
                        <a:rPr lang="ar-SY" sz="2400" dirty="0">
                          <a:effectLst/>
                        </a:rPr>
                        <a:t>تحسين الخواص وصفات العجين</a:t>
                      </a:r>
                      <a:endParaRPr lang="en-US" sz="2400" dirty="0">
                        <a:effectLst/>
                        <a:latin typeface="Times New Roman"/>
                        <a:ea typeface="Times New Roman"/>
                      </a:endParaRPr>
                    </a:p>
                  </a:txBody>
                  <a:tcPr marL="68580" marR="68580" marT="0" marB="0"/>
                </a:tc>
                <a:tc rowSpan="2">
                  <a:txBody>
                    <a:bodyPr/>
                    <a:lstStyle/>
                    <a:p>
                      <a:pPr algn="justLow" rtl="1">
                        <a:lnSpc>
                          <a:spcPct val="150000"/>
                        </a:lnSpc>
                        <a:spcAft>
                          <a:spcPts val="0"/>
                        </a:spcAft>
                      </a:pPr>
                      <a:r>
                        <a:rPr lang="ar-SY" sz="2400" dirty="0">
                          <a:effectLst/>
                        </a:rPr>
                        <a:t>إذا حدث فى العجين أى تلف لا يمكن إصلاحه</a:t>
                      </a:r>
                      <a:endParaRPr lang="en-US" sz="2400" dirty="0">
                        <a:effectLst/>
                        <a:latin typeface="Times New Roman"/>
                        <a:ea typeface="Times New Roman"/>
                      </a:endParaRPr>
                    </a:p>
                  </a:txBody>
                  <a:tcPr marL="68580" marR="68580" marT="0" marB="0"/>
                </a:tc>
              </a:tr>
              <a:tr h="624863">
                <a:tc vMerge="1">
                  <a:txBody>
                    <a:bodyPr/>
                    <a:lstStyle/>
                    <a:p>
                      <a:pPr rtl="1"/>
                      <a:endParaRPr lang="ar-EG"/>
                    </a:p>
                  </a:txBody>
                  <a:tcPr/>
                </a:tc>
                <a:tc>
                  <a:txBody>
                    <a:bodyPr/>
                    <a:lstStyle/>
                    <a:p>
                      <a:pPr algn="justLow" rtl="1">
                        <a:lnSpc>
                          <a:spcPct val="150000"/>
                        </a:lnSpc>
                        <a:spcAft>
                          <a:spcPts val="0"/>
                        </a:spcAft>
                      </a:pPr>
                      <a:r>
                        <a:rPr lang="ar-SY" sz="2400" dirty="0">
                          <a:effectLst/>
                        </a:rPr>
                        <a:t>قصر وقت التخمر</a:t>
                      </a:r>
                      <a:endParaRPr lang="en-US" sz="2400" dirty="0">
                        <a:effectLst/>
                        <a:latin typeface="Times New Roman"/>
                        <a:ea typeface="Times New Roman"/>
                      </a:endParaRPr>
                    </a:p>
                  </a:txBody>
                  <a:tcPr marL="68580" marR="68580" marT="0" marB="0"/>
                </a:tc>
                <a:tc vMerge="1">
                  <a:txBody>
                    <a:bodyPr/>
                    <a:lstStyle/>
                    <a:p>
                      <a:pPr rtl="1"/>
                      <a:endParaRPr lang="ar-EG"/>
                    </a:p>
                  </a:txBody>
                  <a:tcPr/>
                </a:tc>
              </a:tr>
              <a:tr h="624863">
                <a:tc rowSpan="3">
                  <a:txBody>
                    <a:bodyPr/>
                    <a:lstStyle/>
                    <a:p>
                      <a:pPr algn="ctr" rtl="1">
                        <a:lnSpc>
                          <a:spcPct val="150000"/>
                        </a:lnSpc>
                        <a:spcAft>
                          <a:spcPts val="0"/>
                        </a:spcAft>
                      </a:pPr>
                      <a:r>
                        <a:rPr lang="ar-SY" sz="2400" dirty="0">
                          <a:effectLst/>
                        </a:rPr>
                        <a:t>الطريقة الإسفنجية</a:t>
                      </a:r>
                      <a:endParaRPr lang="en-US" sz="2400" dirty="0">
                        <a:effectLst/>
                        <a:latin typeface="Times New Roman"/>
                        <a:ea typeface="Times New Roman"/>
                      </a:endParaRPr>
                    </a:p>
                  </a:txBody>
                  <a:tcPr marL="68580" marR="68580" marT="0" marB="0"/>
                </a:tc>
                <a:tc>
                  <a:txBody>
                    <a:bodyPr/>
                    <a:lstStyle/>
                    <a:p>
                      <a:pPr algn="justLow" rtl="1">
                        <a:lnSpc>
                          <a:spcPct val="150000"/>
                        </a:lnSpc>
                        <a:spcAft>
                          <a:spcPts val="0"/>
                        </a:spcAft>
                      </a:pPr>
                      <a:r>
                        <a:rPr lang="ar-SY" sz="2400" dirty="0">
                          <a:effectLst/>
                        </a:rPr>
                        <a:t>توفير كميات من الخميرة المستخدمة</a:t>
                      </a:r>
                      <a:endParaRPr lang="en-US" sz="2400" dirty="0">
                        <a:effectLst/>
                        <a:latin typeface="Times New Roman"/>
                        <a:ea typeface="Times New Roman"/>
                      </a:endParaRPr>
                    </a:p>
                  </a:txBody>
                  <a:tcPr marL="68580" marR="68580" marT="0" marB="0"/>
                </a:tc>
                <a:tc>
                  <a:txBody>
                    <a:bodyPr/>
                    <a:lstStyle/>
                    <a:p>
                      <a:pPr algn="justLow" rtl="1">
                        <a:lnSpc>
                          <a:spcPct val="150000"/>
                        </a:lnSpc>
                        <a:spcAft>
                          <a:spcPts val="0"/>
                        </a:spcAft>
                      </a:pPr>
                      <a:r>
                        <a:rPr lang="ar-SY" sz="2400" dirty="0">
                          <a:effectLst/>
                        </a:rPr>
                        <a:t>الأيدى العاملة كثيرة</a:t>
                      </a:r>
                      <a:endParaRPr lang="en-US" sz="2400" dirty="0">
                        <a:effectLst/>
                        <a:latin typeface="Times New Roman"/>
                        <a:ea typeface="Times New Roman"/>
                      </a:endParaRPr>
                    </a:p>
                  </a:txBody>
                  <a:tcPr marL="68580" marR="68580" marT="0" marB="0"/>
                </a:tc>
              </a:tr>
              <a:tr h="624863">
                <a:tc vMerge="1">
                  <a:txBody>
                    <a:bodyPr/>
                    <a:lstStyle/>
                    <a:p>
                      <a:pPr rtl="1"/>
                      <a:endParaRPr lang="ar-EG"/>
                    </a:p>
                  </a:txBody>
                  <a:tcPr/>
                </a:tc>
                <a:tc>
                  <a:txBody>
                    <a:bodyPr/>
                    <a:lstStyle/>
                    <a:p>
                      <a:pPr algn="justLow" rtl="1">
                        <a:lnSpc>
                          <a:spcPct val="150000"/>
                        </a:lnSpc>
                        <a:spcAft>
                          <a:spcPts val="0"/>
                        </a:spcAft>
                      </a:pPr>
                      <a:r>
                        <a:rPr lang="ar-SY" sz="2400" dirty="0">
                          <a:effectLst/>
                        </a:rPr>
                        <a:t>إنتاج رغيف أكبر حجماً وأنعم لُبابة</a:t>
                      </a:r>
                      <a:endParaRPr lang="en-US" sz="2400" dirty="0">
                        <a:effectLst/>
                        <a:latin typeface="Times New Roman"/>
                        <a:ea typeface="Times New Roman"/>
                      </a:endParaRPr>
                    </a:p>
                  </a:txBody>
                  <a:tcPr marL="68580" marR="68580" marT="0" marB="0"/>
                </a:tc>
                <a:tc>
                  <a:txBody>
                    <a:bodyPr/>
                    <a:lstStyle/>
                    <a:p>
                      <a:pPr algn="justLow" rtl="1">
                        <a:lnSpc>
                          <a:spcPct val="150000"/>
                        </a:lnSpc>
                        <a:spcAft>
                          <a:spcPts val="0"/>
                        </a:spcAft>
                      </a:pPr>
                      <a:r>
                        <a:rPr lang="ar-SY" sz="2400" dirty="0">
                          <a:effectLst/>
                        </a:rPr>
                        <a:t>طول وقت التخمر</a:t>
                      </a:r>
                      <a:endParaRPr lang="en-US" sz="2400" dirty="0">
                        <a:effectLst/>
                        <a:latin typeface="Times New Roman"/>
                        <a:ea typeface="Times New Roman"/>
                      </a:endParaRPr>
                    </a:p>
                  </a:txBody>
                  <a:tcPr marL="68580" marR="68580" marT="0" marB="0"/>
                </a:tc>
              </a:tr>
              <a:tr h="624863">
                <a:tc vMerge="1">
                  <a:txBody>
                    <a:bodyPr/>
                    <a:lstStyle/>
                    <a:p>
                      <a:pPr rtl="1"/>
                      <a:endParaRPr lang="ar-EG"/>
                    </a:p>
                  </a:txBody>
                  <a:tcPr/>
                </a:tc>
                <a:tc>
                  <a:txBody>
                    <a:bodyPr/>
                    <a:lstStyle/>
                    <a:p>
                      <a:pPr algn="justLow" rtl="1">
                        <a:lnSpc>
                          <a:spcPct val="150000"/>
                        </a:lnSpc>
                        <a:spcAft>
                          <a:spcPts val="0"/>
                        </a:spcAft>
                      </a:pPr>
                      <a:r>
                        <a:rPr lang="ar-SY" sz="2400" dirty="0">
                          <a:effectLst/>
                        </a:rPr>
                        <a:t>طريقة مرنة فإذا حدث أي خطأ يمكن إصلاحه</a:t>
                      </a:r>
                      <a:endParaRPr lang="en-US" sz="2400" dirty="0">
                        <a:effectLst/>
                        <a:latin typeface="Times New Roman"/>
                        <a:ea typeface="Times New Roman"/>
                      </a:endParaRPr>
                    </a:p>
                  </a:txBody>
                  <a:tcPr marL="68580" marR="68580" marT="0" marB="0"/>
                </a:tc>
                <a:tc>
                  <a:txBody>
                    <a:bodyPr/>
                    <a:lstStyle/>
                    <a:p>
                      <a:pPr algn="justLow" rtl="1">
                        <a:lnSpc>
                          <a:spcPct val="150000"/>
                        </a:lnSpc>
                        <a:spcAft>
                          <a:spcPts val="0"/>
                        </a:spcAft>
                      </a:pPr>
                      <a:r>
                        <a:rPr lang="ar-SY" sz="2400" dirty="0">
                          <a:effectLst/>
                        </a:rPr>
                        <a:t> </a:t>
                      </a:r>
                      <a:endParaRPr lang="en-US" sz="24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41766038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EG" dirty="0"/>
          </a:p>
        </p:txBody>
      </p:sp>
      <p:sp>
        <p:nvSpPr>
          <p:cNvPr id="3" name="عنصر نائب للمحتوى 2"/>
          <p:cNvSpPr>
            <a:spLocks noGrp="1"/>
          </p:cNvSpPr>
          <p:nvPr>
            <p:ph idx="1"/>
          </p:nvPr>
        </p:nvSpPr>
        <p:spPr/>
        <p:txBody>
          <a:bodyPr>
            <a:normAutofit/>
          </a:bodyPr>
          <a:lstStyle/>
          <a:p>
            <a:r>
              <a:rPr lang="ar-SY" sz="2800" b="1" dirty="0"/>
              <a:t>ثانياً : عملية التخمير </a:t>
            </a:r>
            <a:r>
              <a:rPr lang="ar-SY" sz="2800" b="1" dirty="0" smtClean="0"/>
              <a:t>:</a:t>
            </a:r>
            <a:endParaRPr lang="ar-EG" sz="2800" b="1" dirty="0" smtClean="0"/>
          </a:p>
          <a:p>
            <a:endParaRPr lang="en-US" sz="2800" dirty="0"/>
          </a:p>
          <a:p>
            <a:r>
              <a:rPr lang="ar-SY" sz="2800" dirty="0"/>
              <a:t>الغرض منها هو إنتاج كمية كافية من الغاز لتهيئة ظروف جيدة لتكوين الشبكة </a:t>
            </a:r>
            <a:r>
              <a:rPr lang="ar-SY" sz="2800" dirty="0"/>
              <a:t>الجلوتينية</a:t>
            </a:r>
            <a:r>
              <a:rPr lang="ar-SY" sz="2800" dirty="0"/>
              <a:t> وذلك </a:t>
            </a:r>
            <a:r>
              <a:rPr lang="ar-SY" sz="2800" dirty="0"/>
              <a:t>للإحتفاظ</a:t>
            </a:r>
            <a:r>
              <a:rPr lang="ar-SY" sz="2800" dirty="0"/>
              <a:t> بالكمية الملائمة من الغاز داخل العجين.</a:t>
            </a:r>
            <a:endParaRPr lang="en-US" sz="2800" dirty="0"/>
          </a:p>
          <a:p>
            <a:r>
              <a:rPr lang="ar-SY" sz="2800" dirty="0"/>
              <a:t>يتم في هذه المرحلة تخمر السكروز وكذلك المالتوز الناتج من فعل </a:t>
            </a:r>
            <a:r>
              <a:rPr lang="ar-SY" sz="2800" dirty="0"/>
              <a:t>الأميليز</a:t>
            </a:r>
            <a:r>
              <a:rPr lang="ar-SY" sz="2800" dirty="0"/>
              <a:t> على النشا بواسطة الخميرة المضافة محولاً إياها لـ  </a:t>
            </a:r>
            <a:r>
              <a:rPr lang="en-US" sz="2800" dirty="0"/>
              <a:t>CO</a:t>
            </a:r>
            <a:r>
              <a:rPr lang="en-US" sz="2800" baseline="-25000" dirty="0"/>
              <a:t>2</a:t>
            </a:r>
            <a:r>
              <a:rPr lang="ar-SY" sz="2800" dirty="0"/>
              <a:t> وكحول حيث يعمل الغاز الناتج علي </a:t>
            </a:r>
            <a:r>
              <a:rPr lang="ar-SY" sz="2800" dirty="0"/>
              <a:t>إنتفاخ</a:t>
            </a:r>
            <a:r>
              <a:rPr lang="ar-SY" sz="2800" dirty="0"/>
              <a:t> العجينة </a:t>
            </a:r>
            <a:r>
              <a:rPr lang="ar-SY" sz="2800" dirty="0"/>
              <a:t>وبالتالى</a:t>
            </a:r>
            <a:r>
              <a:rPr lang="ar-SY" sz="2800" dirty="0"/>
              <a:t> إعطاء الرغيف القوام </a:t>
            </a:r>
            <a:r>
              <a:rPr lang="ar-SY" sz="2800" dirty="0"/>
              <a:t>الإسفنجى</a:t>
            </a:r>
            <a:r>
              <a:rPr lang="ar-SY" sz="2800" dirty="0"/>
              <a:t> والحجم الكبير </a:t>
            </a:r>
            <a:endParaRPr lang="en-US" sz="2800" dirty="0"/>
          </a:p>
          <a:p>
            <a:endParaRPr lang="ar-EG" sz="2800" dirty="0"/>
          </a:p>
        </p:txBody>
      </p:sp>
    </p:spTree>
    <p:extLst>
      <p:ext uri="{BB962C8B-B14F-4D97-AF65-F5344CB8AC3E}">
        <p14:creationId xmlns:p14="http://schemas.microsoft.com/office/powerpoint/2010/main" val="20516046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EG" dirty="0"/>
          </a:p>
        </p:txBody>
      </p:sp>
      <p:sp>
        <p:nvSpPr>
          <p:cNvPr id="3" name="عنصر نائب للمحتوى 2"/>
          <p:cNvSpPr>
            <a:spLocks noGrp="1"/>
          </p:cNvSpPr>
          <p:nvPr>
            <p:ph idx="1"/>
          </p:nvPr>
        </p:nvSpPr>
        <p:spPr/>
        <p:txBody>
          <a:bodyPr>
            <a:normAutofit/>
          </a:bodyPr>
          <a:lstStyle/>
          <a:p>
            <a:r>
              <a:rPr lang="ar-SY" sz="2800" b="1" dirty="0"/>
              <a:t>ثالثاً : عملية التقطيع للعجين </a:t>
            </a:r>
            <a:r>
              <a:rPr lang="ar-SY" sz="2800" b="1" dirty="0" smtClean="0"/>
              <a:t>:</a:t>
            </a:r>
            <a:endParaRPr lang="ar-EG" sz="2800" b="1" dirty="0" smtClean="0"/>
          </a:p>
          <a:p>
            <a:endParaRPr lang="en-US" sz="2800" dirty="0"/>
          </a:p>
          <a:p>
            <a:r>
              <a:rPr lang="ar-SY" sz="2800" dirty="0"/>
              <a:t>بعد </a:t>
            </a:r>
            <a:r>
              <a:rPr lang="ar-SY" sz="2800" dirty="0"/>
              <a:t>إنتهاء</a:t>
            </a:r>
            <a:r>
              <a:rPr lang="ar-SY" sz="2800" dirty="0"/>
              <a:t> فترة التخمير تُجزأ العجينة لقطع صغيرة تعادل وزن الرغيف المطلوب مع مراعاة أن يكون وزن القطعة أكبر من وزن الرغيف بعد خبزه لعمل حساب الفقد الذى يحدث خلال الخبيز ويلاحظ ان التبخير يظل مستمراً أثناء فترة تجزئة العجينة لذا فإن طول فترة التقطيع يؤدى إلى تفاوت الصفات بين القطع الأولى والقطع الأخيرة من العجينة وقد تجرى عملية التقطيع يدوياً أو آلياً</a:t>
            </a:r>
            <a:endParaRPr lang="ar-EG" sz="2800" dirty="0"/>
          </a:p>
        </p:txBody>
      </p:sp>
    </p:spTree>
    <p:extLst>
      <p:ext uri="{BB962C8B-B14F-4D97-AF65-F5344CB8AC3E}">
        <p14:creationId xmlns:p14="http://schemas.microsoft.com/office/powerpoint/2010/main" val="42055113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EG" dirty="0"/>
          </a:p>
        </p:txBody>
      </p:sp>
      <p:sp>
        <p:nvSpPr>
          <p:cNvPr id="3" name="عنصر نائب للمحتوى 2"/>
          <p:cNvSpPr>
            <a:spLocks noGrp="1"/>
          </p:cNvSpPr>
          <p:nvPr>
            <p:ph idx="1"/>
          </p:nvPr>
        </p:nvSpPr>
        <p:spPr/>
        <p:txBody>
          <a:bodyPr>
            <a:normAutofit/>
          </a:bodyPr>
          <a:lstStyle/>
          <a:p>
            <a:r>
              <a:rPr lang="ar-SY" sz="2800" b="1" dirty="0"/>
              <a:t>رابعاً : عملية تكوير العجينة </a:t>
            </a:r>
            <a:r>
              <a:rPr lang="ar-SY" sz="2800" b="1" dirty="0" smtClean="0"/>
              <a:t>:</a:t>
            </a:r>
            <a:endParaRPr lang="ar-EG" sz="2800" b="1" dirty="0" smtClean="0"/>
          </a:p>
          <a:p>
            <a:pPr marL="0" indent="0">
              <a:buNone/>
            </a:pPr>
            <a:endParaRPr lang="en-US" sz="2800" dirty="0"/>
          </a:p>
          <a:p>
            <a:r>
              <a:rPr lang="ar-SY" sz="2800" dirty="0"/>
              <a:t>عملية التقطيع السابقة تؤدى إلى تسرب جزء من العجينة وتجعلها </a:t>
            </a:r>
            <a:r>
              <a:rPr lang="ar-SY" sz="2800" dirty="0"/>
              <a:t>فى</a:t>
            </a:r>
            <a:r>
              <a:rPr lang="ar-SY" sz="2800" dirty="0"/>
              <a:t> صورة غير منتظمة الشكل لا يسهل تشكيلها على هيئة رغيف لذلك يتم تكوير العجينة لسد الجزء المقطوع </a:t>
            </a:r>
            <a:r>
              <a:rPr lang="ar-SY" sz="2800" dirty="0"/>
              <a:t>فى</a:t>
            </a:r>
            <a:r>
              <a:rPr lang="ar-SY" sz="2800" dirty="0"/>
              <a:t> العجين وذلك لترك العجينة لتستعيد جزءاً من الغاز الذى فقدته وعلى ذلك </a:t>
            </a:r>
            <a:r>
              <a:rPr lang="ar-SY" sz="2800" b="1" dirty="0"/>
              <a:t>فالغرض من التكوير</a:t>
            </a:r>
            <a:r>
              <a:rPr lang="ar-SY" sz="2800" dirty="0"/>
              <a:t> هو إكساب قطعة العجين شكل غلاف يمنع تسرب الغاز المتولد وتجرى عملية التكوير إما يدوياً أو آلياً.</a:t>
            </a:r>
            <a:endParaRPr lang="en-US" sz="2800" dirty="0"/>
          </a:p>
          <a:p>
            <a:pPr marL="0" indent="0">
              <a:buNone/>
            </a:pPr>
            <a:endParaRPr lang="ar-EG" sz="2800" dirty="0"/>
          </a:p>
        </p:txBody>
      </p:sp>
    </p:spTree>
    <p:extLst>
      <p:ext uri="{BB962C8B-B14F-4D97-AF65-F5344CB8AC3E}">
        <p14:creationId xmlns:p14="http://schemas.microsoft.com/office/powerpoint/2010/main" val="4146780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EG" dirty="0"/>
          </a:p>
        </p:txBody>
      </p:sp>
      <p:sp>
        <p:nvSpPr>
          <p:cNvPr id="3" name="عنصر نائب للمحتوى 2"/>
          <p:cNvSpPr>
            <a:spLocks noGrp="1"/>
          </p:cNvSpPr>
          <p:nvPr>
            <p:ph idx="1"/>
          </p:nvPr>
        </p:nvSpPr>
        <p:spPr/>
        <p:txBody>
          <a:bodyPr>
            <a:normAutofit lnSpcReduction="10000"/>
          </a:bodyPr>
          <a:lstStyle/>
          <a:p>
            <a:r>
              <a:rPr lang="ar-SY" sz="2800" b="1" dirty="0"/>
              <a:t>خامساً : عملية التخمير </a:t>
            </a:r>
            <a:r>
              <a:rPr lang="ar-SY" sz="2800" b="1" dirty="0"/>
              <a:t>الثانوى</a:t>
            </a:r>
            <a:r>
              <a:rPr lang="ar-SY" sz="2800" b="1" dirty="0"/>
              <a:t> </a:t>
            </a:r>
            <a:r>
              <a:rPr lang="ar-SY" sz="2800" b="1" dirty="0" smtClean="0"/>
              <a:t>:</a:t>
            </a:r>
            <a:endParaRPr lang="ar-EG" sz="2800" b="1" dirty="0" smtClean="0"/>
          </a:p>
          <a:p>
            <a:endParaRPr lang="en-US" sz="2800" dirty="0"/>
          </a:p>
          <a:p>
            <a:r>
              <a:rPr lang="ar-SY" sz="2800" dirty="0"/>
              <a:t>لا يمكن تشكيل قطع العجينة بعد تقطيعها وتكويرها مباشرة لأن ذلك يؤدى إلى خفض درجة مطاطية العجين </a:t>
            </a:r>
            <a:r>
              <a:rPr lang="ar-SY" sz="2800" dirty="0"/>
              <a:t>وبالتالى</a:t>
            </a:r>
            <a:r>
              <a:rPr lang="ar-SY" sz="2800" dirty="0"/>
              <a:t> سرعة تمزقها ولذلك يتم ترك كور العجين من 5 - 15 دقيقة حيث توضع </a:t>
            </a:r>
            <a:r>
              <a:rPr lang="ar-SY" sz="2800" dirty="0"/>
              <a:t>فى</a:t>
            </a:r>
            <a:r>
              <a:rPr lang="ar-SY" sz="2800" dirty="0"/>
              <a:t> كابينة خاصة تسمى </a:t>
            </a:r>
            <a:r>
              <a:rPr lang="ar-SY" sz="2800" b="1" dirty="0"/>
              <a:t>"كابينة الراحة"</a:t>
            </a:r>
            <a:r>
              <a:rPr lang="ar-SY" sz="2800" dirty="0"/>
              <a:t> رطوبتها النسبية 70 – 75 % منعاً لجفاف سطح العجينة ولا يجب زيادة الرطوبة عن ذلك حتى لا تمتص العجينة رطوبة من الجو مما يسبب زيادة لزوجه العجينة وتضبط درجة الحرارة </a:t>
            </a:r>
            <a:r>
              <a:rPr lang="ar-SY" sz="2800" dirty="0"/>
              <a:t>فى</a:t>
            </a:r>
            <a:r>
              <a:rPr lang="ar-SY" sz="2800" dirty="0"/>
              <a:t> الكابينة علي 26.6 – 29.44 ْم وبذلك تصبح العجينة جاهزة للتشكيل.</a:t>
            </a:r>
            <a:endParaRPr lang="en-US" sz="2800" dirty="0"/>
          </a:p>
          <a:p>
            <a:endParaRPr lang="ar-EG" sz="2800" dirty="0"/>
          </a:p>
        </p:txBody>
      </p:sp>
    </p:spTree>
    <p:extLst>
      <p:ext uri="{BB962C8B-B14F-4D97-AF65-F5344CB8AC3E}">
        <p14:creationId xmlns:p14="http://schemas.microsoft.com/office/powerpoint/2010/main" val="6672075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EG" dirty="0"/>
          </a:p>
        </p:txBody>
      </p:sp>
      <p:sp>
        <p:nvSpPr>
          <p:cNvPr id="3" name="عنصر نائب للمحتوى 2"/>
          <p:cNvSpPr>
            <a:spLocks noGrp="1"/>
          </p:cNvSpPr>
          <p:nvPr>
            <p:ph idx="1"/>
          </p:nvPr>
        </p:nvSpPr>
        <p:spPr/>
        <p:txBody>
          <a:bodyPr>
            <a:normAutofit/>
          </a:bodyPr>
          <a:lstStyle/>
          <a:p>
            <a:r>
              <a:rPr lang="ar-SY" sz="2800" b="1" dirty="0"/>
              <a:t>سادساً : تشكيل العجينة </a:t>
            </a:r>
            <a:r>
              <a:rPr lang="ar-SY" sz="2800" b="1" dirty="0" smtClean="0"/>
              <a:t>:</a:t>
            </a:r>
            <a:endParaRPr lang="ar-EG" sz="2800" b="1" dirty="0" smtClean="0"/>
          </a:p>
          <a:p>
            <a:pPr marL="0" indent="0">
              <a:buNone/>
            </a:pPr>
            <a:endParaRPr lang="en-US" sz="2800" dirty="0"/>
          </a:p>
          <a:p>
            <a:r>
              <a:rPr lang="ar-SY" sz="2800" dirty="0"/>
              <a:t>بعد </a:t>
            </a:r>
            <a:r>
              <a:rPr lang="ar-SY" sz="2800" dirty="0"/>
              <a:t>إنتهاء</a:t>
            </a:r>
            <a:r>
              <a:rPr lang="ar-SY" sz="2800" dirty="0"/>
              <a:t> فترة التخمير </a:t>
            </a:r>
            <a:r>
              <a:rPr lang="ar-SY" sz="2800" dirty="0"/>
              <a:t>الثانوى</a:t>
            </a:r>
            <a:r>
              <a:rPr lang="ar-SY" sz="2800" dirty="0"/>
              <a:t> تشكل قطع العجينة على هيئة أرغفة إفرنجي يدوياً أو آلياً </a:t>
            </a:r>
            <a:r>
              <a:rPr lang="ar-SY" sz="2800" dirty="0" smtClean="0"/>
              <a:t>وأنسب </a:t>
            </a:r>
            <a:r>
              <a:rPr lang="ar-SY" sz="2800" dirty="0"/>
              <a:t>نسبة من الزيت </a:t>
            </a:r>
            <a:r>
              <a:rPr lang="ar-SY" sz="2800" dirty="0"/>
              <a:t>هى</a:t>
            </a:r>
            <a:r>
              <a:rPr lang="ar-SY" sz="2800" dirty="0"/>
              <a:t> 0.1 – 0.2 % من وزن العجينة وقد يستعاض عن ذلك بطلاء السطح </a:t>
            </a:r>
            <a:r>
              <a:rPr lang="ar-SY" sz="2800" dirty="0"/>
              <a:t>الداخلى</a:t>
            </a:r>
            <a:r>
              <a:rPr lang="ar-SY" sz="2800" dirty="0"/>
              <a:t> للقوالب بمادة من السليكون مقاومة للحرارة وخاملة وغير موصلة للكهرباء ومانعة </a:t>
            </a:r>
            <a:r>
              <a:rPr lang="ar-SY" sz="2800" dirty="0"/>
              <a:t>للإلتصاق</a:t>
            </a:r>
            <a:r>
              <a:rPr lang="ar-SY" sz="2800" dirty="0"/>
              <a:t> ثم تبرد القوالب وتستغرق هذه العملية حوالى ساعتين يتم من خلالها تبريد العجينة </a:t>
            </a:r>
            <a:r>
              <a:rPr lang="ar-SY" sz="2800" dirty="0"/>
              <a:t>فى</a:t>
            </a:r>
            <a:r>
              <a:rPr lang="ar-SY" sz="2800" dirty="0"/>
              <a:t> جو المخبز أو آلياً إلى درجة 15.5 ْم خلال 5 دقائق</a:t>
            </a:r>
            <a:endParaRPr lang="ar-EG" sz="2800" dirty="0"/>
          </a:p>
        </p:txBody>
      </p:sp>
    </p:spTree>
    <p:extLst>
      <p:ext uri="{BB962C8B-B14F-4D97-AF65-F5344CB8AC3E}">
        <p14:creationId xmlns:p14="http://schemas.microsoft.com/office/powerpoint/2010/main" val="27259086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EG" dirty="0"/>
          </a:p>
        </p:txBody>
      </p:sp>
      <p:sp>
        <p:nvSpPr>
          <p:cNvPr id="3" name="عنصر نائب للمحتوى 2"/>
          <p:cNvSpPr>
            <a:spLocks noGrp="1"/>
          </p:cNvSpPr>
          <p:nvPr>
            <p:ph idx="1"/>
          </p:nvPr>
        </p:nvSpPr>
        <p:spPr/>
        <p:txBody>
          <a:bodyPr>
            <a:normAutofit/>
          </a:bodyPr>
          <a:lstStyle/>
          <a:p>
            <a:r>
              <a:rPr lang="ar-SY" sz="2800" b="1" dirty="0"/>
              <a:t>سابعاً : عملية النضج الأخيرة للعجينة </a:t>
            </a:r>
            <a:r>
              <a:rPr lang="ar-SY" sz="2800" b="1" dirty="0" smtClean="0"/>
              <a:t>:</a:t>
            </a:r>
            <a:endParaRPr lang="ar-EG" sz="2800" b="1" dirty="0" smtClean="0"/>
          </a:p>
          <a:p>
            <a:endParaRPr lang="en-US" sz="2800" dirty="0"/>
          </a:p>
          <a:p>
            <a:r>
              <a:rPr lang="ar-SY" sz="2800" dirty="0"/>
              <a:t>يحدث فقد للغازات خلال العمليات السابقة لذا فإنه بعد تشكيل العجينة يلزم تركها بعض الوقت لتستعيد تهويتها </a:t>
            </a:r>
            <a:r>
              <a:rPr lang="ar-SY" sz="2800" dirty="0"/>
              <a:t>وإنتفاخها</a:t>
            </a:r>
            <a:r>
              <a:rPr lang="ar-SY" sz="2800" dirty="0"/>
              <a:t> </a:t>
            </a:r>
            <a:r>
              <a:rPr lang="ar-SY" sz="2800" dirty="0"/>
              <a:t>ومطاطيتها</a:t>
            </a:r>
            <a:r>
              <a:rPr lang="ar-SY" sz="2800" dirty="0"/>
              <a:t> وتحتاج هذه العجينة إلى عناية فائقة إذ أن </a:t>
            </a:r>
            <a:r>
              <a:rPr lang="ar-SY" sz="2800" dirty="0"/>
              <a:t>أى</a:t>
            </a:r>
            <a:r>
              <a:rPr lang="ar-SY" sz="2800" dirty="0"/>
              <a:t> خطأ بها يسبب ظهور كثير من العيوب مثل تصلب القشرة وصغر الحجم وخشونة القوام وضعف النهكة وبهتان اللون, وتجرى هذه العملية بوضع قوالب العجين داخل صناديق التسوية على حرارة 35 – 36.6 ْم ورطوبة نسبية 80 - 85 % لمدة 40 - 60 دقيقة.</a:t>
            </a:r>
            <a:endParaRPr lang="en-US" sz="2800" dirty="0"/>
          </a:p>
          <a:p>
            <a:endParaRPr lang="ar-EG" sz="2800" dirty="0"/>
          </a:p>
        </p:txBody>
      </p:sp>
    </p:spTree>
    <p:extLst>
      <p:ext uri="{BB962C8B-B14F-4D97-AF65-F5344CB8AC3E}">
        <p14:creationId xmlns:p14="http://schemas.microsoft.com/office/powerpoint/2010/main" val="17473822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EG" dirty="0"/>
          </a:p>
        </p:txBody>
      </p:sp>
      <p:sp>
        <p:nvSpPr>
          <p:cNvPr id="3" name="عنصر نائب للمحتوى 2"/>
          <p:cNvSpPr>
            <a:spLocks noGrp="1"/>
          </p:cNvSpPr>
          <p:nvPr>
            <p:ph idx="1"/>
          </p:nvPr>
        </p:nvSpPr>
        <p:spPr/>
        <p:txBody>
          <a:bodyPr>
            <a:normAutofit fontScale="92500" lnSpcReduction="20000"/>
          </a:bodyPr>
          <a:lstStyle/>
          <a:p>
            <a:r>
              <a:rPr lang="ar-SY" sz="3200" b="1" u="sng" dirty="0"/>
              <a:t>ثامناً : عملية الخبيز </a:t>
            </a:r>
            <a:r>
              <a:rPr lang="ar-SY" sz="3200" b="1" u="sng" dirty="0" smtClean="0"/>
              <a:t>:</a:t>
            </a:r>
            <a:endParaRPr lang="ar-EG" sz="3200" b="1" u="sng" dirty="0" smtClean="0"/>
          </a:p>
          <a:p>
            <a:endParaRPr lang="en-US" sz="3200" dirty="0"/>
          </a:p>
          <a:p>
            <a:r>
              <a:rPr lang="ar-SY" sz="3200" dirty="0"/>
              <a:t>تتحول العجينة خلال عملية الخبيز إلى مادة مسواة ذات طعم ورائحة جذابة وتتوقف جميع التفاعلات الحيوية وتهلك جميع الأحياء الدقيقة وتتكون بعض المواد الجديدة كالسكريات </a:t>
            </a:r>
            <a:r>
              <a:rPr lang="ar-SY" sz="3200" dirty="0"/>
              <a:t>المتكرملة</a:t>
            </a:r>
            <a:r>
              <a:rPr lang="ar-SY" sz="3200" dirty="0"/>
              <a:t> </a:t>
            </a:r>
            <a:r>
              <a:rPr lang="ar-SY" sz="3200" dirty="0"/>
              <a:t>والبيرودكسترينات</a:t>
            </a:r>
            <a:r>
              <a:rPr lang="ar-SY" sz="3200" dirty="0"/>
              <a:t> </a:t>
            </a:r>
            <a:r>
              <a:rPr lang="ar-SY" sz="3200" dirty="0"/>
              <a:t>والميلانودينات</a:t>
            </a:r>
            <a:r>
              <a:rPr lang="ar-SY" sz="3200" dirty="0"/>
              <a:t>.</a:t>
            </a:r>
            <a:endParaRPr lang="en-US" sz="3200" dirty="0"/>
          </a:p>
          <a:p>
            <a:endParaRPr lang="ar-EG" sz="3200" dirty="0"/>
          </a:p>
        </p:txBody>
      </p:sp>
    </p:spTree>
    <p:extLst>
      <p:ext uri="{BB962C8B-B14F-4D97-AF65-F5344CB8AC3E}">
        <p14:creationId xmlns:p14="http://schemas.microsoft.com/office/powerpoint/2010/main" val="28025956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EG" dirty="0"/>
          </a:p>
        </p:txBody>
      </p:sp>
      <p:sp>
        <p:nvSpPr>
          <p:cNvPr id="3" name="عنصر نائب للمحتوى 2"/>
          <p:cNvSpPr>
            <a:spLocks noGrp="1"/>
          </p:cNvSpPr>
          <p:nvPr>
            <p:ph idx="1"/>
          </p:nvPr>
        </p:nvSpPr>
        <p:spPr/>
        <p:txBody>
          <a:bodyPr>
            <a:noAutofit/>
          </a:bodyPr>
          <a:lstStyle/>
          <a:p>
            <a:r>
              <a:rPr lang="ar-SY" sz="2800" b="1" dirty="0"/>
              <a:t>وأهم التغيرات </a:t>
            </a:r>
            <a:r>
              <a:rPr lang="ar-SY" sz="2800" b="1" dirty="0"/>
              <a:t>التى</a:t>
            </a:r>
            <a:r>
              <a:rPr lang="ar-SY" sz="2800" b="1" dirty="0"/>
              <a:t> تطرأ على العجينة </a:t>
            </a:r>
            <a:r>
              <a:rPr lang="ar-SY" sz="2800" b="1" dirty="0"/>
              <a:t>فى</a:t>
            </a:r>
            <a:r>
              <a:rPr lang="ar-SY" sz="2800" b="1" dirty="0"/>
              <a:t> الفرن </a:t>
            </a:r>
            <a:r>
              <a:rPr lang="ar-SY" sz="2800" b="1" dirty="0"/>
              <a:t>هى</a:t>
            </a:r>
            <a:r>
              <a:rPr lang="ar-SY" sz="2800" b="1" dirty="0"/>
              <a:t> </a:t>
            </a:r>
            <a:r>
              <a:rPr lang="ar-SY" sz="2800" b="1" dirty="0" smtClean="0"/>
              <a:t>:</a:t>
            </a:r>
            <a:endParaRPr lang="ar-EG" sz="2800" b="1" dirty="0" smtClean="0"/>
          </a:p>
          <a:p>
            <a:pPr marL="0" indent="0">
              <a:buNone/>
            </a:pPr>
            <a:endParaRPr lang="en-US" sz="2800" dirty="0"/>
          </a:p>
          <a:p>
            <a:pPr lvl="0"/>
            <a:r>
              <a:rPr lang="ar-SY" sz="2800" dirty="0"/>
              <a:t>تكون شبه غشاء حولها وهو غشاء مطاط يسمح </a:t>
            </a:r>
            <a:r>
              <a:rPr lang="ar-SY" sz="2800" dirty="0"/>
              <a:t>بإنتفاخ</a:t>
            </a:r>
            <a:r>
              <a:rPr lang="ar-SY" sz="2800" dirty="0"/>
              <a:t> العجينة.</a:t>
            </a:r>
            <a:endParaRPr lang="en-US" sz="2800" dirty="0"/>
          </a:p>
          <a:p>
            <a:pPr lvl="0"/>
            <a:r>
              <a:rPr lang="ar-SY" sz="2800" dirty="0"/>
              <a:t>يحدث </a:t>
            </a:r>
            <a:r>
              <a:rPr lang="ar-SY" sz="2800" dirty="0"/>
              <a:t>إنتفاخ</a:t>
            </a:r>
            <a:r>
              <a:rPr lang="ar-SY" sz="2800" dirty="0"/>
              <a:t> للعجينة بما يوازى نصف حجمها </a:t>
            </a:r>
            <a:r>
              <a:rPr lang="ar-SY" sz="2800" dirty="0"/>
              <a:t>الأصلى</a:t>
            </a:r>
            <a:r>
              <a:rPr lang="ar-SY" sz="2800" dirty="0"/>
              <a:t> وذلك بتأثير حرارة الفرن على الغاز داخل العجينة.</a:t>
            </a:r>
            <a:endParaRPr lang="en-US" sz="2800" dirty="0"/>
          </a:p>
          <a:p>
            <a:pPr lvl="0"/>
            <a:r>
              <a:rPr lang="ar-SY" sz="2800" dirty="0"/>
              <a:t>هروب ثاني أكسيد الكربون </a:t>
            </a:r>
            <a:r>
              <a:rPr lang="ar-SY" sz="2800" dirty="0"/>
              <a:t>وإنطلاقه</a:t>
            </a:r>
            <a:r>
              <a:rPr lang="ar-SY" sz="2800" dirty="0"/>
              <a:t> على درجة  48.88 ْم.</a:t>
            </a:r>
            <a:endParaRPr lang="en-US" sz="2800" dirty="0"/>
          </a:p>
          <a:p>
            <a:pPr lvl="0"/>
            <a:r>
              <a:rPr lang="ar-SY" sz="2800" dirty="0"/>
              <a:t>تبخر المواد الطيارة مثل الكحول والأحماض على درجة 79.44 ْم.</a:t>
            </a:r>
            <a:endParaRPr lang="en-US" sz="2800" dirty="0"/>
          </a:p>
          <a:p>
            <a:pPr marL="0" lvl="0" indent="0">
              <a:buNone/>
            </a:pPr>
            <a:endParaRPr lang="en-US" sz="2800" dirty="0"/>
          </a:p>
          <a:p>
            <a:endParaRPr lang="ar-EG" sz="2800" dirty="0"/>
          </a:p>
        </p:txBody>
      </p:sp>
    </p:spTree>
    <p:extLst>
      <p:ext uri="{BB962C8B-B14F-4D97-AF65-F5344CB8AC3E}">
        <p14:creationId xmlns:p14="http://schemas.microsoft.com/office/powerpoint/2010/main" val="33407355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EG" dirty="0"/>
          </a:p>
        </p:txBody>
      </p:sp>
      <p:sp>
        <p:nvSpPr>
          <p:cNvPr id="3" name="عنصر نائب للمحتوى 2"/>
          <p:cNvSpPr>
            <a:spLocks noGrp="1"/>
          </p:cNvSpPr>
          <p:nvPr>
            <p:ph idx="1"/>
          </p:nvPr>
        </p:nvSpPr>
        <p:spPr/>
        <p:txBody>
          <a:bodyPr>
            <a:noAutofit/>
          </a:bodyPr>
          <a:lstStyle/>
          <a:p>
            <a:pPr lvl="0"/>
            <a:r>
              <a:rPr lang="ar-SY" sz="2800" dirty="0"/>
              <a:t>يسبب </a:t>
            </a:r>
            <a:r>
              <a:rPr lang="ar-SY" sz="2800" dirty="0"/>
              <a:t>إرتفاع</a:t>
            </a:r>
            <a:r>
              <a:rPr lang="ar-SY" sz="2800" dirty="0"/>
              <a:t> الحرارة زيادة التخمر فتزداد كمية الغاز المتصاعدة ويساعد ذلك على </a:t>
            </a:r>
            <a:r>
              <a:rPr lang="ar-SY" sz="2800" dirty="0"/>
              <a:t>إنتفاخ</a:t>
            </a:r>
            <a:r>
              <a:rPr lang="ar-SY" sz="2800" dirty="0"/>
              <a:t> العجينة </a:t>
            </a:r>
            <a:r>
              <a:rPr lang="ar-SY" sz="2800" dirty="0"/>
              <a:t>فى</a:t>
            </a:r>
            <a:r>
              <a:rPr lang="ar-SY" sz="2800" dirty="0"/>
              <a:t> بداية الخبيز ولكن بوصول الحرارة إلى 54.44 ْم ينتفخ النشا </a:t>
            </a:r>
            <a:r>
              <a:rPr lang="ar-SY" sz="2800" dirty="0"/>
              <a:t>لإمتصاصه</a:t>
            </a:r>
            <a:r>
              <a:rPr lang="ar-SY" sz="2800" dirty="0"/>
              <a:t> بعض الماء الموجود </a:t>
            </a:r>
            <a:r>
              <a:rPr lang="ar-SY" sz="2800" dirty="0"/>
              <a:t>فى</a:t>
            </a:r>
            <a:r>
              <a:rPr lang="ar-SY" sz="2800" dirty="0"/>
              <a:t> المكونات الأخرى.</a:t>
            </a:r>
            <a:endParaRPr lang="en-US" sz="2800" dirty="0"/>
          </a:p>
          <a:p>
            <a:pPr lvl="0"/>
            <a:r>
              <a:rPr lang="ar-SY" sz="2800" dirty="0"/>
              <a:t>تستمر عملية التخمر إلى أن تموت خلايا الخميرة عند 60 ْم.</a:t>
            </a:r>
            <a:endParaRPr lang="en-US" sz="2800" dirty="0"/>
          </a:p>
          <a:p>
            <a:pPr lvl="0"/>
            <a:r>
              <a:rPr lang="ar-SY" sz="2800" dirty="0"/>
              <a:t>بوصول الحرارة إلى 73.88 ْم يبدأ تجميع الجلوتين ويزداد هذا التجمع خلال باقي فترة الخبيز.</a:t>
            </a:r>
            <a:endParaRPr lang="en-US" sz="2800" dirty="0"/>
          </a:p>
          <a:p>
            <a:pPr lvl="0"/>
            <a:r>
              <a:rPr lang="ar-SY" sz="2800" dirty="0"/>
              <a:t>يحدث بخر على درجات الحرارة العالية ويرجع ذلك إلى تكرمل المواد الكربوهيدراتية  وعموماً تتراوح درجة حرارة الخبيز من 190.55 – 204.44 ْم لمدة 25 - 35 دقيقة</a:t>
            </a:r>
            <a:endParaRPr lang="ar-EG" sz="2800" dirty="0"/>
          </a:p>
        </p:txBody>
      </p:sp>
    </p:spTree>
    <p:extLst>
      <p:ext uri="{BB962C8B-B14F-4D97-AF65-F5344CB8AC3E}">
        <p14:creationId xmlns:p14="http://schemas.microsoft.com/office/powerpoint/2010/main" val="415465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914400" y="836613"/>
            <a:ext cx="8229600" cy="5832475"/>
          </a:xfrm>
        </p:spPr>
        <p:txBody>
          <a:bodyPr>
            <a:normAutofit/>
          </a:bodyPr>
          <a:lstStyle/>
          <a:p>
            <a:pPr>
              <a:lnSpc>
                <a:spcPct val="150000"/>
              </a:lnSpc>
            </a:pPr>
            <a:r>
              <a:rPr lang="ar-SA" b="1" u="sng" dirty="0">
                <a:ea typeface="MS Mincho"/>
                <a:cs typeface="Arial"/>
              </a:rPr>
              <a:t>طريقة العمل</a:t>
            </a:r>
            <a:r>
              <a:rPr lang="ar-EG" b="1" u="sng" dirty="0">
                <a:ea typeface="MS Mincho"/>
                <a:cs typeface="Arial"/>
              </a:rPr>
              <a:t> :-</a:t>
            </a:r>
            <a:endParaRPr lang="en-US" dirty="0"/>
          </a:p>
          <a:p>
            <a:pPr marL="342900" lvl="0" indent="-342900">
              <a:lnSpc>
                <a:spcPct val="150000"/>
              </a:lnSpc>
              <a:buFont typeface="Wingdings"/>
              <a:buChar char=""/>
            </a:pPr>
            <a:r>
              <a:rPr lang="ar-SA" dirty="0">
                <a:ea typeface="MS Mincho"/>
                <a:cs typeface="Arial"/>
              </a:rPr>
              <a:t>يوضع 300 جم دقيق فى عجان </a:t>
            </a:r>
            <a:r>
              <a:rPr lang="ar-SA" dirty="0">
                <a:ea typeface="MS Mincho"/>
                <a:cs typeface="Arial"/>
              </a:rPr>
              <a:t>الفارينو</a:t>
            </a:r>
            <a:r>
              <a:rPr lang="ar-SA" dirty="0">
                <a:ea typeface="MS Mincho"/>
                <a:cs typeface="Arial"/>
              </a:rPr>
              <a:t> جراف</a:t>
            </a:r>
            <a:endParaRPr lang="en-US" dirty="0"/>
          </a:p>
          <a:p>
            <a:pPr marL="342900" lvl="0" indent="-342900">
              <a:lnSpc>
                <a:spcPct val="150000"/>
              </a:lnSpc>
              <a:buFont typeface="Wingdings"/>
              <a:buChar char=""/>
            </a:pPr>
            <a:r>
              <a:rPr lang="ar-SA" dirty="0">
                <a:ea typeface="MS Mincho"/>
                <a:cs typeface="Arial"/>
              </a:rPr>
              <a:t>يضاف محلول ملحى</a:t>
            </a:r>
            <a:r>
              <a:rPr lang="en-US" dirty="0">
                <a:latin typeface="Arial"/>
                <a:ea typeface="MS Mincho"/>
              </a:rPr>
              <a:t> ) </a:t>
            </a:r>
            <a:r>
              <a:rPr lang="ar-SA" dirty="0">
                <a:ea typeface="MS Mincho"/>
                <a:cs typeface="Arial"/>
              </a:rPr>
              <a:t>6جم ملح طعام 135</a:t>
            </a:r>
            <a:r>
              <a:rPr lang="en-US" dirty="0">
                <a:latin typeface="Arial"/>
                <a:ea typeface="MS Mincho"/>
              </a:rPr>
              <a:t>. </a:t>
            </a:r>
            <a:r>
              <a:rPr lang="ar-SA" dirty="0">
                <a:ea typeface="MS Mincho"/>
                <a:cs typeface="Arial"/>
              </a:rPr>
              <a:t>سم ماء مقطر على درجة حرارة 30 م دفعة واحدة ثم تضاف من السحاحة كمية</a:t>
            </a:r>
            <a:r>
              <a:rPr lang="en-US" dirty="0">
                <a:latin typeface="Arial"/>
                <a:ea typeface="MS Mincho"/>
              </a:rPr>
              <a:t> (</a:t>
            </a:r>
            <a:r>
              <a:rPr lang="ar-SA" dirty="0">
                <a:ea typeface="MS Mincho"/>
                <a:cs typeface="Arial"/>
              </a:rPr>
              <a:t>أخرى من الماء تكفى لوصول قوام العجينة الى خط 500 وحدة </a:t>
            </a:r>
            <a:r>
              <a:rPr lang="ar-SA" dirty="0">
                <a:ea typeface="MS Mincho"/>
                <a:cs typeface="Arial"/>
              </a:rPr>
              <a:t>برابندر</a:t>
            </a:r>
            <a:r>
              <a:rPr lang="ar-SA" dirty="0">
                <a:ea typeface="MS Mincho"/>
                <a:cs typeface="Arial"/>
              </a:rPr>
              <a:t> خلال دقيقة واحدة </a:t>
            </a:r>
            <a:endParaRPr lang="en-US" dirty="0"/>
          </a:p>
          <a:p>
            <a:r>
              <a:rPr lang="ar-SA" sz="2800" dirty="0">
                <a:ea typeface="MS Mincho"/>
                <a:cs typeface="Arial"/>
              </a:rPr>
              <a:t>تترك العجينة بالعجان لمدة</a:t>
            </a:r>
            <a:r>
              <a:rPr lang="en-US" sz="2800" dirty="0">
                <a:latin typeface="Arial"/>
                <a:ea typeface="MS Mincho"/>
              </a:rPr>
              <a:t> ) </a:t>
            </a:r>
            <a:r>
              <a:rPr lang="ar-SA" sz="2800" dirty="0">
                <a:latin typeface="Arial"/>
                <a:ea typeface="MS Mincho"/>
              </a:rPr>
              <a:t>5</a:t>
            </a:r>
            <a:r>
              <a:rPr lang="en-US" sz="2800" dirty="0">
                <a:latin typeface="Arial"/>
                <a:ea typeface="MS Mincho"/>
              </a:rPr>
              <a:t>( </a:t>
            </a:r>
            <a:r>
              <a:rPr lang="ar-SA" sz="2800" dirty="0">
                <a:latin typeface="Arial"/>
                <a:ea typeface="MS Mincho"/>
              </a:rPr>
              <a:t>دقائق ثم يكرر العجن لمدة دقيقتين مع الحفاظ على قوام العجينه على خط 500 </a:t>
            </a:r>
            <a:r>
              <a:rPr lang="ar-SA" sz="2800" dirty="0">
                <a:latin typeface="Arial"/>
                <a:ea typeface="MS Mincho"/>
              </a:rPr>
              <a:t>برابندر</a:t>
            </a:r>
            <a:r>
              <a:rPr lang="ar-SA" sz="2800" dirty="0">
                <a:latin typeface="Arial"/>
                <a:ea typeface="MS Mincho"/>
              </a:rPr>
              <a:t> و إذا أستدعى</a:t>
            </a:r>
            <a:r>
              <a:rPr lang="en-US" sz="2800" dirty="0">
                <a:latin typeface="Arial"/>
                <a:ea typeface="MS Mincho"/>
              </a:rPr>
              <a:t> (</a:t>
            </a:r>
            <a:r>
              <a:rPr lang="ar-SA" sz="2800" dirty="0">
                <a:latin typeface="Arial"/>
                <a:ea typeface="MS Mincho"/>
              </a:rPr>
              <a:t>ذلك إضافة قطرات من ماء السحاحة </a:t>
            </a:r>
            <a:endParaRPr lang="ar-EG" dirty="0"/>
          </a:p>
        </p:txBody>
      </p:sp>
    </p:spTree>
    <p:extLst>
      <p:ext uri="{BB962C8B-B14F-4D97-AF65-F5344CB8AC3E}">
        <p14:creationId xmlns:p14="http://schemas.microsoft.com/office/powerpoint/2010/main" val="31021719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EG" dirty="0"/>
          </a:p>
        </p:txBody>
      </p:sp>
      <p:sp>
        <p:nvSpPr>
          <p:cNvPr id="3" name="عنصر نائب للمحتوى 2"/>
          <p:cNvSpPr>
            <a:spLocks noGrp="1"/>
          </p:cNvSpPr>
          <p:nvPr>
            <p:ph idx="1"/>
          </p:nvPr>
        </p:nvSpPr>
        <p:spPr/>
        <p:txBody>
          <a:bodyPr>
            <a:normAutofit fontScale="77500" lnSpcReduction="20000"/>
          </a:bodyPr>
          <a:lstStyle/>
          <a:p>
            <a:r>
              <a:rPr lang="ar-SY" sz="3200" b="1" dirty="0"/>
              <a:t>الأخطاء الشائعة أثناء عملية الخبيز </a:t>
            </a:r>
            <a:r>
              <a:rPr lang="ar-SY" sz="3200" b="1" dirty="0" smtClean="0"/>
              <a:t>:</a:t>
            </a:r>
            <a:endParaRPr lang="ar-EG" sz="3200" b="1" dirty="0" smtClean="0"/>
          </a:p>
          <a:p>
            <a:pPr marL="484632" indent="-457200"/>
            <a:r>
              <a:rPr lang="ar-SY" sz="2800" dirty="0" smtClean="0"/>
              <a:t>إنخفاض</a:t>
            </a:r>
            <a:r>
              <a:rPr lang="ar-SY" sz="2800" dirty="0" smtClean="0"/>
              <a:t> </a:t>
            </a:r>
            <a:r>
              <a:rPr lang="ar-SY" sz="2800" dirty="0"/>
              <a:t>درجة حرارة الفرن تسبب كبر حجم الخبيز عن اللازم وخشونة وسمك </a:t>
            </a:r>
            <a:r>
              <a:rPr lang="ar-SY" sz="2800" dirty="0"/>
              <a:t>اللبابة</a:t>
            </a:r>
            <a:r>
              <a:rPr lang="ar-SY" sz="2800" dirty="0"/>
              <a:t>, بهتان لون القصرة، </a:t>
            </a:r>
            <a:r>
              <a:rPr lang="ar-SY" sz="2800" dirty="0"/>
              <a:t>وإرتفاع</a:t>
            </a:r>
            <a:r>
              <a:rPr lang="ar-SY" sz="2800" dirty="0"/>
              <a:t> نسبة الفاقد </a:t>
            </a:r>
            <a:r>
              <a:rPr lang="ar-SY" sz="2800" dirty="0"/>
              <a:t>فى</a:t>
            </a:r>
            <a:r>
              <a:rPr lang="ar-SY" sz="2800" dirty="0"/>
              <a:t> الخبيز.</a:t>
            </a:r>
            <a:endParaRPr lang="en-US" sz="2800" dirty="0"/>
          </a:p>
          <a:p>
            <a:r>
              <a:rPr lang="ar-SY" sz="3200" dirty="0"/>
              <a:t>إرتفاع</a:t>
            </a:r>
            <a:r>
              <a:rPr lang="ar-SY" sz="3200" dirty="0"/>
              <a:t> درجة حرارة الفرن ينشأ عنها صغر حجم الخبيز، دكانة لون القصرة، </a:t>
            </a:r>
            <a:r>
              <a:rPr lang="ar-SY" sz="3200" dirty="0" smtClean="0"/>
              <a:t>عدم </a:t>
            </a:r>
            <a:r>
              <a:rPr lang="ar-SY" sz="3200" dirty="0"/>
              <a:t>تسوية جوانب الخبز</a:t>
            </a:r>
            <a:r>
              <a:rPr lang="ar-SY" sz="3200" dirty="0" smtClean="0"/>
              <a:t>.</a:t>
            </a:r>
            <a:endParaRPr lang="ar-EG" sz="3200" dirty="0" smtClean="0"/>
          </a:p>
          <a:p>
            <a:pPr marL="274320" lvl="2" indent="-274320">
              <a:buClr>
                <a:schemeClr val="accent3"/>
              </a:buClr>
              <a:buSzPct val="95000"/>
            </a:pPr>
            <a:r>
              <a:rPr lang="ar-SY" sz="2800" dirty="0"/>
              <a:t>الإسراع </a:t>
            </a:r>
            <a:r>
              <a:rPr lang="ar-SY" sz="2800" dirty="0"/>
              <a:t>فى</a:t>
            </a:r>
            <a:r>
              <a:rPr lang="ar-SY" sz="2800" dirty="0"/>
              <a:t> التسخين </a:t>
            </a:r>
            <a:r>
              <a:rPr lang="ar-SY" sz="2800" dirty="0"/>
              <a:t>فى</a:t>
            </a:r>
            <a:r>
              <a:rPr lang="ar-SY" sz="2800" dirty="0"/>
              <a:t> البداية يسبب سرعة تلون القصرة قبل أن يكتمل </a:t>
            </a:r>
            <a:r>
              <a:rPr lang="ar-SY" sz="2800" dirty="0"/>
              <a:t>إستواء</a:t>
            </a:r>
            <a:r>
              <a:rPr lang="ar-SY" sz="2800" dirty="0"/>
              <a:t> اللباب.</a:t>
            </a:r>
            <a:endParaRPr lang="en-US" sz="2800" dirty="0"/>
          </a:p>
          <a:p>
            <a:endParaRPr lang="ar-EG" sz="2800" dirty="0"/>
          </a:p>
        </p:txBody>
      </p:sp>
    </p:spTree>
    <p:extLst>
      <p:ext uri="{BB962C8B-B14F-4D97-AF65-F5344CB8AC3E}">
        <p14:creationId xmlns:p14="http://schemas.microsoft.com/office/powerpoint/2010/main" val="37307445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EG" dirty="0"/>
          </a:p>
        </p:txBody>
      </p:sp>
      <p:sp>
        <p:nvSpPr>
          <p:cNvPr id="3" name="عنصر نائب للمحتوى 2"/>
          <p:cNvSpPr>
            <a:spLocks noGrp="1"/>
          </p:cNvSpPr>
          <p:nvPr>
            <p:ph idx="1"/>
          </p:nvPr>
        </p:nvSpPr>
        <p:spPr/>
        <p:txBody>
          <a:bodyPr>
            <a:normAutofit/>
          </a:bodyPr>
          <a:lstStyle/>
          <a:p>
            <a:r>
              <a:rPr lang="ar-SY" sz="2900" dirty="0"/>
              <a:t>تشبع الفرن بالبخار </a:t>
            </a:r>
            <a:r>
              <a:rPr lang="ar-SY" sz="2900" dirty="0"/>
              <a:t>فى</a:t>
            </a:r>
            <a:r>
              <a:rPr lang="ar-SY" sz="2900" dirty="0"/>
              <a:t> بداية عملية الخبيز يسبب سمك وصلابة قصرة الخبز لذلك يظهر أثر جفاف الفرن بظهور بقع جافة على سطح الخبز.</a:t>
            </a:r>
            <a:endParaRPr lang="en-US" sz="2900" dirty="0"/>
          </a:p>
          <a:p>
            <a:r>
              <a:rPr lang="ar-SY" sz="2900" dirty="0"/>
              <a:t>عدم </a:t>
            </a:r>
            <a:r>
              <a:rPr lang="ar-SY" sz="2900" dirty="0"/>
              <a:t>إنتظام</a:t>
            </a:r>
            <a:r>
              <a:rPr lang="ar-SY" sz="2900" dirty="0"/>
              <a:t> توزيع الحرارة داخل الفرن يعطى خبز </a:t>
            </a:r>
            <a:r>
              <a:rPr lang="ar-SY" sz="2900" dirty="0"/>
              <a:t>قاعدتة</a:t>
            </a:r>
            <a:r>
              <a:rPr lang="ar-SY" sz="2900" dirty="0"/>
              <a:t> </a:t>
            </a:r>
            <a:r>
              <a:rPr lang="ar-SY" sz="2900" dirty="0"/>
              <a:t>وجوانبة</a:t>
            </a:r>
            <a:r>
              <a:rPr lang="ar-SY" sz="2900" dirty="0"/>
              <a:t> غير تامة التسوية وتميل الجوانب </a:t>
            </a:r>
            <a:r>
              <a:rPr lang="ar-SY" sz="2900" dirty="0"/>
              <a:t>للتقصر</a:t>
            </a:r>
            <a:r>
              <a:rPr lang="ar-SY" sz="2900" dirty="0"/>
              <a:t> للداخل.</a:t>
            </a:r>
            <a:endParaRPr lang="en-US" sz="2900" dirty="0"/>
          </a:p>
          <a:p>
            <a:r>
              <a:rPr lang="ar-SY" b="1" dirty="0"/>
              <a:t>تاسعاً : عملية التبريد :</a:t>
            </a:r>
            <a:endParaRPr lang="en-US" dirty="0"/>
          </a:p>
          <a:p>
            <a:r>
              <a:rPr lang="ar-SY" dirty="0"/>
              <a:t>يبرد الخبز </a:t>
            </a:r>
            <a:r>
              <a:rPr lang="ar-SY" dirty="0"/>
              <a:t>الإفرنجى</a:t>
            </a:r>
            <a:r>
              <a:rPr lang="ar-SY" dirty="0"/>
              <a:t> إلى درجة (32.22 ْم داخل </a:t>
            </a:r>
            <a:r>
              <a:rPr lang="ar-SY" dirty="0"/>
              <a:t>اللبابة</a:t>
            </a:r>
            <a:r>
              <a:rPr lang="ar-SY" dirty="0"/>
              <a:t>) وذلك قبل تغليفه ويلاحظ أن التبريد مباشرة للخبز ضروري لإيقاف سريان الرطوبة السريع </a:t>
            </a:r>
            <a:r>
              <a:rPr lang="ar-SY" dirty="0"/>
              <a:t>وبالتالى</a:t>
            </a:r>
            <a:r>
              <a:rPr lang="ar-SY" dirty="0"/>
              <a:t> المحافظة على قوام القصرة.</a:t>
            </a:r>
            <a:endParaRPr lang="en-US" dirty="0"/>
          </a:p>
          <a:p>
            <a:pPr marL="0" indent="0">
              <a:buNone/>
            </a:pPr>
            <a:endParaRPr lang="ar-EG" dirty="0"/>
          </a:p>
        </p:txBody>
      </p:sp>
    </p:spTree>
    <p:extLst>
      <p:ext uri="{BB962C8B-B14F-4D97-AF65-F5344CB8AC3E}">
        <p14:creationId xmlns:p14="http://schemas.microsoft.com/office/powerpoint/2010/main" val="3337542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914400" y="836613"/>
            <a:ext cx="8229600" cy="5253037"/>
          </a:xfrm>
        </p:spPr>
        <p:txBody>
          <a:bodyPr>
            <a:normAutofit/>
          </a:bodyPr>
          <a:lstStyle/>
          <a:p>
            <a:pPr marL="342900" lvl="0" indent="-342900">
              <a:lnSpc>
                <a:spcPct val="150000"/>
              </a:lnSpc>
              <a:buFont typeface="Wingdings"/>
              <a:buChar char=""/>
            </a:pPr>
            <a:r>
              <a:rPr lang="ar-SA" sz="2800" b="1" dirty="0">
                <a:ea typeface="MS Mincho"/>
                <a:cs typeface="Arial"/>
              </a:rPr>
              <a:t>تقطع العجينه الى تجزئين وزن كل منها 150</a:t>
            </a:r>
            <a:r>
              <a:rPr lang="en-US" sz="2800" b="1" dirty="0">
                <a:latin typeface="Arial"/>
                <a:ea typeface="MS Mincho"/>
              </a:rPr>
              <a:t> . </a:t>
            </a:r>
            <a:r>
              <a:rPr lang="ar-SA" sz="2800" b="1" dirty="0">
                <a:ea typeface="MS Mincho"/>
                <a:cs typeface="Arial"/>
              </a:rPr>
              <a:t>جم ويشكل كل جزء فى وحدة التكوير ثم وحده الاستطالة بجهاز </a:t>
            </a:r>
            <a:r>
              <a:rPr lang="ar-SA" sz="2800" b="1" dirty="0">
                <a:ea typeface="MS Mincho"/>
                <a:cs typeface="Arial"/>
              </a:rPr>
              <a:t>الاكستنوجراف</a:t>
            </a:r>
            <a:r>
              <a:rPr lang="en-US" sz="2800" b="1" dirty="0">
                <a:latin typeface="Arial"/>
                <a:ea typeface="MS Mincho"/>
              </a:rPr>
              <a:t>  (</a:t>
            </a:r>
            <a:endParaRPr lang="en-US" sz="2800" b="1" dirty="0"/>
          </a:p>
          <a:p>
            <a:pPr marL="342900" lvl="0" indent="-342900">
              <a:lnSpc>
                <a:spcPct val="150000"/>
              </a:lnSpc>
              <a:buFont typeface="Wingdings"/>
              <a:buChar char=""/>
            </a:pPr>
            <a:r>
              <a:rPr lang="ar-SA" sz="2800" b="1" dirty="0">
                <a:ea typeface="MS Mincho"/>
                <a:cs typeface="Arial"/>
              </a:rPr>
              <a:t>توضع العجينه الاسطوانية على الحامل الخاص بها ثم توضع فى غرفة التخمير بأسفل الجهاز لمدة 45 دقيقة</a:t>
            </a:r>
            <a:r>
              <a:rPr lang="en-US" sz="2800" b="1" dirty="0">
                <a:latin typeface="Arial"/>
                <a:ea typeface="MS Mincho"/>
              </a:rPr>
              <a:t>  (</a:t>
            </a:r>
            <a:endParaRPr lang="en-US" sz="2800" b="1" dirty="0"/>
          </a:p>
          <a:p>
            <a:pPr marL="342900" lvl="0" indent="-342900">
              <a:lnSpc>
                <a:spcPct val="150000"/>
              </a:lnSpc>
              <a:buFont typeface="Wingdings"/>
              <a:buChar char=""/>
            </a:pPr>
            <a:r>
              <a:rPr lang="ar-SA" sz="2800" b="1" dirty="0">
                <a:ea typeface="MS Mincho"/>
                <a:cs typeface="Arial"/>
              </a:rPr>
              <a:t>بعد انتهاء ال 45 دقيقة توضع العجينه بحاملها أسفل خطاف الجهاز ويشغل موتور الخطاف حتى تنقطع العجينه ثم يجرى نفس</a:t>
            </a:r>
            <a:r>
              <a:rPr lang="en-US" sz="2800" b="1" dirty="0">
                <a:latin typeface="Arial"/>
                <a:ea typeface="MS Mincho"/>
              </a:rPr>
              <a:t> – (</a:t>
            </a:r>
            <a:r>
              <a:rPr lang="ar-SA" sz="2800" b="1" dirty="0">
                <a:ea typeface="MS Mincho"/>
                <a:cs typeface="Arial"/>
              </a:rPr>
              <a:t>الاختبار على النصف الثانى وترسم الريشة منحنى لكل نصف</a:t>
            </a:r>
            <a:endParaRPr lang="en-US" sz="2800" b="1" dirty="0"/>
          </a:p>
          <a:p>
            <a:endParaRPr lang="ar-EG" sz="2800" b="1" dirty="0"/>
          </a:p>
        </p:txBody>
      </p:sp>
    </p:spTree>
    <p:extLst>
      <p:ext uri="{BB962C8B-B14F-4D97-AF65-F5344CB8AC3E}">
        <p14:creationId xmlns:p14="http://schemas.microsoft.com/office/powerpoint/2010/main" val="1139611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914400" y="981075"/>
            <a:ext cx="8229600" cy="5253038"/>
          </a:xfrm>
        </p:spPr>
        <p:txBody>
          <a:bodyPr>
            <a:normAutofit/>
          </a:bodyPr>
          <a:lstStyle/>
          <a:p>
            <a:pPr marL="342900" indent="-342900">
              <a:lnSpc>
                <a:spcPct val="150000"/>
              </a:lnSpc>
              <a:buFont typeface="Wingdings"/>
              <a:buChar char=""/>
            </a:pPr>
            <a:r>
              <a:rPr lang="ar-SA" sz="3200" dirty="0">
                <a:ea typeface="MS Mincho"/>
                <a:cs typeface="Arial"/>
              </a:rPr>
              <a:t>يعاد تكوير واستطالة كل جزء مرة ثانية وتوضع فى حجرة التخمير مرة ثانية لمدة 45 دقيقة أخرى وتوضع تحت الخطاف فترسم الريشة</a:t>
            </a:r>
            <a:r>
              <a:rPr lang="en-US" sz="3200" dirty="0">
                <a:latin typeface="Arial"/>
                <a:ea typeface="MS Mincho"/>
              </a:rPr>
              <a:t> (</a:t>
            </a:r>
            <a:r>
              <a:rPr lang="ar-SA" sz="3200" dirty="0">
                <a:ea typeface="MS Mincho"/>
                <a:cs typeface="Arial"/>
              </a:rPr>
              <a:t>منحنيان آخران </a:t>
            </a:r>
            <a:endParaRPr lang="ar-EG" sz="3200" dirty="0">
              <a:ea typeface="MS Mincho"/>
              <a:cs typeface="Arial"/>
            </a:endParaRPr>
          </a:p>
          <a:p>
            <a:pPr marL="342900" lvl="0" indent="-342900">
              <a:lnSpc>
                <a:spcPct val="150000"/>
              </a:lnSpc>
              <a:buFont typeface="Wingdings"/>
              <a:buChar char=""/>
            </a:pPr>
            <a:r>
              <a:rPr lang="ar-SA" sz="3200" dirty="0" smtClean="0">
                <a:ea typeface="MS Mincho"/>
                <a:cs typeface="Arial"/>
              </a:rPr>
              <a:t>تكرر </a:t>
            </a:r>
            <a:r>
              <a:rPr lang="ar-SA" sz="3200" dirty="0">
                <a:ea typeface="MS Mincho"/>
                <a:cs typeface="Arial"/>
              </a:rPr>
              <a:t>عمليات التكوير والاستطالة والتخمر لمدة 45 دقيقة ثالثة ويرسم المنحنيات أى بعد 135</a:t>
            </a:r>
            <a:r>
              <a:rPr lang="en-US" sz="3200" dirty="0">
                <a:latin typeface="Arial"/>
                <a:ea typeface="MS Mincho"/>
              </a:rPr>
              <a:t> . </a:t>
            </a:r>
            <a:r>
              <a:rPr lang="ar-SA" sz="3200" dirty="0">
                <a:ea typeface="MS Mincho"/>
                <a:cs typeface="Arial"/>
              </a:rPr>
              <a:t>دقيقة</a:t>
            </a:r>
            <a:r>
              <a:rPr lang="en-US" sz="3200" dirty="0">
                <a:latin typeface="Arial"/>
                <a:ea typeface="MS Mincho"/>
              </a:rPr>
              <a:t>  (</a:t>
            </a:r>
            <a:endParaRPr lang="en-US" sz="3200" dirty="0"/>
          </a:p>
          <a:p>
            <a:r>
              <a:rPr lang="ar-SA" sz="3200" dirty="0">
                <a:ea typeface="MS Mincho"/>
                <a:cs typeface="Arial"/>
              </a:rPr>
              <a:t>ينظف الجهاز وتستخرج البيانات من الرسم البيانى</a:t>
            </a:r>
            <a:endParaRPr lang="ar-EG" sz="3200" dirty="0">
              <a:ea typeface="MS Mincho"/>
              <a:cs typeface="Arial"/>
            </a:endParaRPr>
          </a:p>
        </p:txBody>
      </p:sp>
    </p:spTree>
    <p:extLst>
      <p:ext uri="{BB962C8B-B14F-4D97-AF65-F5344CB8AC3E}">
        <p14:creationId xmlns:p14="http://schemas.microsoft.com/office/powerpoint/2010/main" val="4163084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914400" y="765175"/>
            <a:ext cx="8229600" cy="5468938"/>
          </a:xfrm>
        </p:spPr>
        <p:txBody>
          <a:bodyPr>
            <a:normAutofit fontScale="92500" lnSpcReduction="10000"/>
          </a:bodyPr>
          <a:lstStyle/>
          <a:p>
            <a:pPr marL="342900" lvl="0" indent="-342900">
              <a:lnSpc>
                <a:spcPct val="150000"/>
              </a:lnSpc>
              <a:buFont typeface="Wingdings"/>
              <a:buChar char=""/>
            </a:pPr>
            <a:r>
              <a:rPr lang="ar-SA" b="1" dirty="0">
                <a:ea typeface="MS Mincho"/>
                <a:cs typeface="Arial"/>
              </a:rPr>
              <a:t>المطاطية</a:t>
            </a:r>
            <a:r>
              <a:rPr lang="en-US" b="1" dirty="0">
                <a:latin typeface="Arial"/>
                <a:ea typeface="MS Mincho"/>
              </a:rPr>
              <a:t> : - Extensibility</a:t>
            </a:r>
            <a:endParaRPr lang="en-US" dirty="0"/>
          </a:p>
          <a:p>
            <a:pPr marL="144145">
              <a:lnSpc>
                <a:spcPct val="150000"/>
              </a:lnSpc>
            </a:pPr>
            <a:r>
              <a:rPr lang="ar-SA" sz="2800" b="1" dirty="0">
                <a:latin typeface="Times New Roman"/>
                <a:ea typeface="MS Mincho"/>
                <a:cs typeface="Arial"/>
              </a:rPr>
              <a:t>    </a:t>
            </a:r>
            <a:r>
              <a:rPr lang="ar-SA" sz="2800" dirty="0">
                <a:latin typeface="Times New Roman"/>
                <a:ea typeface="MS Mincho"/>
                <a:cs typeface="Arial"/>
              </a:rPr>
              <a:t>وهى عبارة عن طول قاعدة المنحنى بالمللميتر</a:t>
            </a:r>
            <a:endParaRPr lang="en-US" sz="2800" dirty="0">
              <a:latin typeface="Times New Roman"/>
              <a:ea typeface="Times New Roman"/>
            </a:endParaRPr>
          </a:p>
          <a:p>
            <a:pPr marL="342900" lvl="0" indent="-342900">
              <a:lnSpc>
                <a:spcPct val="150000"/>
              </a:lnSpc>
              <a:buFont typeface="Wingdings"/>
              <a:buChar char=""/>
            </a:pPr>
            <a:r>
              <a:rPr lang="ar-SA" b="1" dirty="0">
                <a:ea typeface="MS Mincho"/>
                <a:cs typeface="Arial"/>
              </a:rPr>
              <a:t>المرونة</a:t>
            </a:r>
            <a:r>
              <a:rPr lang="en-US" b="1" dirty="0">
                <a:latin typeface="Arial"/>
                <a:ea typeface="MS Mincho"/>
              </a:rPr>
              <a:t> : - ( Resistance to Extension</a:t>
            </a:r>
            <a:endParaRPr lang="en-US" dirty="0"/>
          </a:p>
          <a:p>
            <a:pPr>
              <a:lnSpc>
                <a:spcPct val="150000"/>
              </a:lnSpc>
            </a:pPr>
            <a:r>
              <a:rPr lang="ar-SA" sz="2800" b="1" dirty="0">
                <a:latin typeface="Times New Roman"/>
                <a:ea typeface="MS Mincho"/>
                <a:cs typeface="Arial"/>
              </a:rPr>
              <a:t>   </a:t>
            </a:r>
            <a:r>
              <a:rPr lang="ar-SA" sz="2800" dirty="0">
                <a:latin typeface="Times New Roman"/>
                <a:ea typeface="MS Mincho"/>
                <a:cs typeface="Arial"/>
              </a:rPr>
              <a:t>وهى عبارة عن ارتفاع المنحنى بعد 5 سم من البداية ويعبر عنها بوحدات الأكستنوجرام</a:t>
            </a:r>
            <a:endParaRPr lang="en-US" sz="2800" dirty="0">
              <a:latin typeface="Times New Roman"/>
              <a:ea typeface="Times New Roman"/>
            </a:endParaRPr>
          </a:p>
          <a:p>
            <a:pPr marL="342900" lvl="0" indent="-342900">
              <a:lnSpc>
                <a:spcPct val="150000"/>
              </a:lnSpc>
              <a:buFont typeface="Wingdings"/>
              <a:buChar char=""/>
            </a:pPr>
            <a:r>
              <a:rPr lang="ar-SA" b="1" dirty="0">
                <a:ea typeface="MS Mincho"/>
                <a:cs typeface="Arial"/>
              </a:rPr>
              <a:t>الطاقة</a:t>
            </a:r>
            <a:r>
              <a:rPr lang="en-US" b="1" dirty="0">
                <a:latin typeface="Arial"/>
                <a:ea typeface="MS Mincho"/>
              </a:rPr>
              <a:t> : - ( Energy</a:t>
            </a:r>
            <a:endParaRPr lang="en-US" dirty="0"/>
          </a:p>
          <a:p>
            <a:pPr marL="144145">
              <a:lnSpc>
                <a:spcPct val="150000"/>
              </a:lnSpc>
            </a:pPr>
            <a:r>
              <a:rPr lang="ar-SA" sz="2800" b="1" dirty="0">
                <a:latin typeface="Times New Roman"/>
                <a:ea typeface="MS Mincho"/>
                <a:cs typeface="Arial"/>
              </a:rPr>
              <a:t>  </a:t>
            </a:r>
            <a:r>
              <a:rPr lang="ar-SA" sz="2800" dirty="0">
                <a:latin typeface="Times New Roman"/>
                <a:ea typeface="MS Mincho"/>
                <a:cs typeface="Arial"/>
              </a:rPr>
              <a:t>وهى المساحة تحت المنحنى بالسنتيمتر المربع وتقاس بالبلانيميتر</a:t>
            </a:r>
            <a:endParaRPr lang="en-US" sz="2800" dirty="0">
              <a:latin typeface="Times New Roman"/>
              <a:ea typeface="Times New Roman"/>
            </a:endParaRPr>
          </a:p>
          <a:p>
            <a:pPr marL="342900" lvl="0" indent="-342900">
              <a:lnSpc>
                <a:spcPct val="150000"/>
              </a:lnSpc>
              <a:buFont typeface="Wingdings"/>
              <a:buChar char=""/>
            </a:pPr>
            <a:r>
              <a:rPr lang="ar-SA" b="1" dirty="0">
                <a:ea typeface="MS Mincho"/>
                <a:cs typeface="Arial"/>
              </a:rPr>
              <a:t>الرقم النسبى</a:t>
            </a:r>
            <a:r>
              <a:rPr lang="en-US" b="1" dirty="0">
                <a:latin typeface="Arial"/>
                <a:ea typeface="MS Mincho"/>
              </a:rPr>
              <a:t> : - ( Proportional Number</a:t>
            </a:r>
            <a:endParaRPr lang="en-US" dirty="0"/>
          </a:p>
          <a:p>
            <a:pPr>
              <a:lnSpc>
                <a:spcPct val="150000"/>
              </a:lnSpc>
            </a:pPr>
            <a:r>
              <a:rPr lang="ar-SA" sz="2800" dirty="0">
                <a:latin typeface="Times New Roman"/>
                <a:ea typeface="MS Mincho"/>
                <a:cs typeface="Arial"/>
              </a:rPr>
              <a:t> وهو عبارة عن النسبة بين المرونة</a:t>
            </a:r>
            <a:r>
              <a:rPr lang="en-US" sz="2800" dirty="0">
                <a:latin typeface="Arial"/>
                <a:ea typeface="MS Mincho"/>
              </a:rPr>
              <a:t> / </a:t>
            </a:r>
            <a:r>
              <a:rPr lang="ar-SA" sz="2800" dirty="0">
                <a:latin typeface="Times New Roman"/>
                <a:ea typeface="MS Mincho"/>
                <a:cs typeface="Arial"/>
              </a:rPr>
              <a:t>المطاطية</a:t>
            </a:r>
            <a:endParaRPr lang="en-US" sz="2800" dirty="0">
              <a:latin typeface="Times New Roman"/>
              <a:ea typeface="Times New Roman"/>
            </a:endParaRPr>
          </a:p>
          <a:p>
            <a:endParaRPr lang="ar-EG" dirty="0"/>
          </a:p>
        </p:txBody>
      </p:sp>
    </p:spTree>
    <p:extLst>
      <p:ext uri="{BB962C8B-B14F-4D97-AF65-F5344CB8AC3E}">
        <p14:creationId xmlns:p14="http://schemas.microsoft.com/office/powerpoint/2010/main" val="2268069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914400" y="908050"/>
            <a:ext cx="8229600" cy="5614988"/>
          </a:xfrm>
        </p:spPr>
        <p:txBody>
          <a:bodyPr>
            <a:normAutofit/>
          </a:bodyPr>
          <a:lstStyle/>
          <a:p>
            <a:pPr>
              <a:lnSpc>
                <a:spcPct val="150000"/>
              </a:lnSpc>
            </a:pPr>
            <a:r>
              <a:rPr lang="ar-SA" sz="3200" b="1" dirty="0">
                <a:latin typeface="Times New Roman"/>
                <a:ea typeface="MS Mincho"/>
                <a:cs typeface="Arial"/>
              </a:rPr>
              <a:t>ملاحظات</a:t>
            </a:r>
            <a:r>
              <a:rPr lang="en-US" sz="3200" b="1" dirty="0">
                <a:latin typeface="Arial"/>
                <a:ea typeface="MS Mincho"/>
              </a:rPr>
              <a:t> : -</a:t>
            </a:r>
            <a:endParaRPr lang="en-US" sz="3200" dirty="0">
              <a:latin typeface="Times New Roman"/>
              <a:ea typeface="Times New Roman"/>
            </a:endParaRPr>
          </a:p>
          <a:p>
            <a:pPr>
              <a:lnSpc>
                <a:spcPct val="150000"/>
              </a:lnSpc>
            </a:pPr>
            <a:r>
              <a:rPr lang="ar-SA" sz="3200" dirty="0">
                <a:latin typeface="Times New Roman"/>
                <a:ea typeface="MS Mincho"/>
                <a:cs typeface="Arial"/>
              </a:rPr>
              <a:t>ينتج منحنين لقطعتى العجين تحت الاختبار وتؤخذ القراءات من</a:t>
            </a:r>
            <a:r>
              <a:rPr lang="en-US" sz="3200" dirty="0">
                <a:latin typeface="Arial"/>
                <a:ea typeface="MS Mincho"/>
              </a:rPr>
              <a:t> – </a:t>
            </a:r>
            <a:r>
              <a:rPr lang="ar-SA" sz="3200" dirty="0">
                <a:latin typeface="Times New Roman"/>
                <a:ea typeface="MS Mincho"/>
                <a:cs typeface="Arial"/>
              </a:rPr>
              <a:t>متوسط المنحنين الناتجين بعد</a:t>
            </a:r>
            <a:r>
              <a:rPr lang="en-US" sz="3200" dirty="0">
                <a:latin typeface="Arial"/>
                <a:ea typeface="MS Mincho"/>
              </a:rPr>
              <a:t> ) </a:t>
            </a:r>
            <a:r>
              <a:rPr lang="ar-SA" sz="3200" dirty="0">
                <a:latin typeface="Times New Roman"/>
                <a:ea typeface="MS Mincho"/>
                <a:cs typeface="Arial"/>
              </a:rPr>
              <a:t>135</a:t>
            </a:r>
            <a:r>
              <a:rPr lang="en-US" sz="3200" dirty="0">
                <a:latin typeface="Arial"/>
                <a:ea typeface="MS Mincho"/>
              </a:rPr>
              <a:t> . </a:t>
            </a:r>
            <a:r>
              <a:rPr lang="ar-SA" sz="3200" dirty="0">
                <a:latin typeface="Times New Roman"/>
                <a:ea typeface="MS Mincho"/>
                <a:cs typeface="Arial"/>
              </a:rPr>
              <a:t>دقيقة</a:t>
            </a:r>
            <a:r>
              <a:rPr lang="en-US" sz="3200" dirty="0">
                <a:latin typeface="Arial"/>
                <a:ea typeface="MS Mincho"/>
              </a:rPr>
              <a:t> ( </a:t>
            </a:r>
            <a:endParaRPr lang="en-US" sz="3200" dirty="0">
              <a:latin typeface="Times New Roman"/>
              <a:ea typeface="Times New Roman"/>
            </a:endParaRPr>
          </a:p>
          <a:p>
            <a:pPr>
              <a:lnSpc>
                <a:spcPct val="150000"/>
              </a:lnSpc>
            </a:pPr>
            <a:r>
              <a:rPr lang="ar-SA" sz="3200" dirty="0">
                <a:latin typeface="Times New Roman"/>
                <a:ea typeface="MS Mincho"/>
                <a:cs typeface="Arial"/>
              </a:rPr>
              <a:t>يستعان فى عملية التكوير والاستطالة بدقيق الأرز حتى </a:t>
            </a:r>
            <a:r>
              <a:rPr lang="en-US" sz="3200" dirty="0">
                <a:latin typeface="Arial"/>
                <a:ea typeface="MS Mincho"/>
              </a:rPr>
              <a:t> (</a:t>
            </a:r>
            <a:r>
              <a:rPr lang="ar-SA" sz="3200" dirty="0">
                <a:latin typeface="Times New Roman"/>
                <a:ea typeface="MS Mincho"/>
                <a:cs typeface="Arial"/>
              </a:rPr>
              <a:t>لاتلتصق العجينة بالجهاز ولأن دقيق الأرز خالى من الجلوتين فلا يؤثر على القراءات المأخوذة.</a:t>
            </a:r>
            <a:endParaRPr lang="en-US" sz="3200" dirty="0">
              <a:latin typeface="Times New Roman"/>
              <a:ea typeface="Times New Roman"/>
            </a:endParaRPr>
          </a:p>
          <a:p>
            <a:endParaRPr lang="ar-EG" sz="2800" dirty="0"/>
          </a:p>
        </p:txBody>
      </p:sp>
    </p:spTree>
    <p:extLst>
      <p:ext uri="{BB962C8B-B14F-4D97-AF65-F5344CB8AC3E}">
        <p14:creationId xmlns:p14="http://schemas.microsoft.com/office/powerpoint/2010/main" val="1596413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914400" y="765175"/>
            <a:ext cx="8229600" cy="5903913"/>
          </a:xfrm>
        </p:spPr>
        <p:txBody>
          <a:bodyPr>
            <a:noAutofit/>
          </a:bodyPr>
          <a:lstStyle/>
          <a:p>
            <a:pPr>
              <a:lnSpc>
                <a:spcPct val="150000"/>
              </a:lnSpc>
            </a:pPr>
            <a:r>
              <a:rPr lang="ar-SA" sz="3200" b="1" u="sng" dirty="0">
                <a:latin typeface="Times New Roman"/>
                <a:ea typeface="MS Mincho"/>
                <a:cs typeface="Arial"/>
              </a:rPr>
              <a:t>الأميلوجراف</a:t>
            </a:r>
            <a:r>
              <a:rPr lang="en-US" sz="3200" b="1" u="sng" dirty="0">
                <a:latin typeface="Arial"/>
                <a:ea typeface="MS Mincho"/>
              </a:rPr>
              <a:t> ) </a:t>
            </a:r>
            <a:r>
              <a:rPr lang="ar-SA" sz="3200" b="1" u="sng" dirty="0">
                <a:latin typeface="Times New Roman"/>
                <a:ea typeface="MS Mincho"/>
                <a:cs typeface="Arial"/>
              </a:rPr>
              <a:t>الفسكوجراف</a:t>
            </a:r>
            <a:r>
              <a:rPr lang="en-US" sz="3200" b="1" dirty="0">
                <a:latin typeface="Arial"/>
                <a:ea typeface="MS Mincho"/>
              </a:rPr>
              <a:t> (</a:t>
            </a:r>
            <a:r>
              <a:rPr lang="en-US" sz="3200" b="1" u="sng" dirty="0">
                <a:latin typeface="Arial"/>
                <a:ea typeface="MS Mincho"/>
              </a:rPr>
              <a:t>Viscograph </a:t>
            </a:r>
            <a:endParaRPr lang="en-US" sz="3200" b="1" dirty="0">
              <a:latin typeface="Times New Roman"/>
              <a:ea typeface="Times New Roman"/>
            </a:endParaRPr>
          </a:p>
          <a:p>
            <a:pPr>
              <a:lnSpc>
                <a:spcPct val="150000"/>
              </a:lnSpc>
            </a:pPr>
            <a:r>
              <a:rPr lang="ar-SA" sz="2800" b="1" dirty="0">
                <a:latin typeface="Times New Roman"/>
                <a:ea typeface="MS Mincho"/>
                <a:cs typeface="Arial"/>
              </a:rPr>
              <a:t>يستعمل فى تسجيل التغير الحادث فى لزوجة معلق مكون من الدقيق المراد اختباره والماء المقطر أثناء تسخينه بانتظام </a:t>
            </a:r>
            <a:endParaRPr lang="ar-EG" sz="2800" b="1" dirty="0" smtClean="0">
              <a:latin typeface="Times New Roman"/>
              <a:ea typeface="MS Mincho"/>
              <a:cs typeface="Arial"/>
            </a:endParaRPr>
          </a:p>
          <a:p>
            <a:pPr>
              <a:lnSpc>
                <a:spcPct val="150000"/>
              </a:lnSpc>
            </a:pPr>
            <a:r>
              <a:rPr lang="ar-SA" sz="3200" b="1" u="sng" dirty="0">
                <a:latin typeface="Times New Roman"/>
                <a:ea typeface="MS Mincho"/>
                <a:cs typeface="Arial"/>
              </a:rPr>
              <a:t>الأساس العلمي</a:t>
            </a:r>
            <a:r>
              <a:rPr lang="en-US" sz="3200" b="1" u="sng" dirty="0">
                <a:latin typeface="Arial"/>
                <a:ea typeface="MS Mincho"/>
              </a:rPr>
              <a:t> :</a:t>
            </a:r>
            <a:endParaRPr lang="en-US" sz="3200" dirty="0">
              <a:latin typeface="Times New Roman"/>
              <a:ea typeface="Times New Roman"/>
            </a:endParaRPr>
          </a:p>
          <a:p>
            <a:pPr>
              <a:lnSpc>
                <a:spcPct val="150000"/>
              </a:lnSpc>
            </a:pPr>
            <a:r>
              <a:rPr lang="ar-SA" sz="3200" dirty="0">
                <a:latin typeface="Times New Roman"/>
                <a:ea typeface="MS Mincho"/>
                <a:cs typeface="Arial"/>
              </a:rPr>
              <a:t>بزيادة درجة الحرارة بمعدل 1.5 درجة لكل دقيقة فأن النشا يبدأ في الجلتنة التي تزيد اللزوجة ولكي هذه اللزوجة تقابل أنزيم الألفا أميليز الذي يهاجم النشا ويقلل اللزوجة وأقصي لزوجة متحصل عليها تتوقف علي كمية الأنزيم</a:t>
            </a:r>
            <a:r>
              <a:rPr lang="en-US" sz="3200" dirty="0">
                <a:latin typeface="Arial"/>
                <a:ea typeface="MS Mincho"/>
              </a:rPr>
              <a:t> </a:t>
            </a:r>
            <a:endParaRPr lang="en-US" sz="3200" dirty="0">
              <a:latin typeface="Times New Roman"/>
              <a:ea typeface="Times New Roman"/>
            </a:endParaRPr>
          </a:p>
          <a:p>
            <a:pPr>
              <a:lnSpc>
                <a:spcPct val="150000"/>
              </a:lnSpc>
            </a:pPr>
            <a:endParaRPr lang="en-US" sz="3200" b="1" dirty="0">
              <a:latin typeface="Times New Roman"/>
              <a:ea typeface="Times New Roman"/>
            </a:endParaRPr>
          </a:p>
        </p:txBody>
      </p:sp>
    </p:spTree>
    <p:extLst>
      <p:ext uri="{BB962C8B-B14F-4D97-AF65-F5344CB8AC3E}">
        <p14:creationId xmlns:p14="http://schemas.microsoft.com/office/powerpoint/2010/main" val="2431143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EG" dirty="0"/>
          </a:p>
        </p:txBody>
      </p:sp>
      <p:sp>
        <p:nvSpPr>
          <p:cNvPr id="3" name="عنصر نائب للمحتوى 2"/>
          <p:cNvSpPr>
            <a:spLocks noGrp="1"/>
          </p:cNvSpPr>
          <p:nvPr>
            <p:ph idx="1"/>
          </p:nvPr>
        </p:nvSpPr>
        <p:spPr/>
        <p:txBody>
          <a:bodyPr/>
          <a:lstStyle/>
          <a:p>
            <a:pPr>
              <a:lnSpc>
                <a:spcPct val="150000"/>
              </a:lnSpc>
            </a:pPr>
            <a:r>
              <a:rPr lang="ar-SA" sz="1800" b="1" u="sng" dirty="0">
                <a:latin typeface="Times New Roman"/>
                <a:ea typeface="MS Mincho"/>
                <a:cs typeface="Arial"/>
              </a:rPr>
              <a:t>القراءات المتحصل عليها من الجهاز</a:t>
            </a:r>
            <a:r>
              <a:rPr lang="en-US" sz="1800" b="1" u="sng" dirty="0">
                <a:latin typeface="Arial"/>
                <a:ea typeface="MS Mincho"/>
              </a:rPr>
              <a:t>:</a:t>
            </a:r>
            <a:endParaRPr lang="en-US" sz="1800" dirty="0">
              <a:latin typeface="Times New Roman"/>
              <a:ea typeface="Times New Roman"/>
            </a:endParaRPr>
          </a:p>
          <a:p>
            <a:pPr marL="342900" lvl="0" indent="-342900">
              <a:lnSpc>
                <a:spcPct val="150000"/>
              </a:lnSpc>
              <a:buFont typeface="Times New Roman"/>
              <a:buChar char="-"/>
              <a:tabLst>
                <a:tab pos="457200" algn="l"/>
              </a:tabLst>
            </a:pPr>
            <a:r>
              <a:rPr lang="en-US" dirty="0">
                <a:latin typeface="Arial"/>
                <a:ea typeface="MS Mincho"/>
              </a:rPr>
              <a:t>. </a:t>
            </a:r>
            <a:r>
              <a:rPr lang="ar-SA" dirty="0">
                <a:ea typeface="MS Mincho"/>
                <a:cs typeface="Arial"/>
              </a:rPr>
              <a:t>درجة حرارة التحول</a:t>
            </a:r>
            <a:r>
              <a:rPr lang="en-US" dirty="0">
                <a:latin typeface="Arial"/>
                <a:ea typeface="MS Mincho"/>
              </a:rPr>
              <a:t> - Heat of Tramsitiom)</a:t>
            </a:r>
            <a:endParaRPr lang="en-US" dirty="0">
              <a:ea typeface="MS Mincho"/>
            </a:endParaRPr>
          </a:p>
          <a:p>
            <a:pPr marL="342900" lvl="0" indent="-342900">
              <a:lnSpc>
                <a:spcPct val="150000"/>
              </a:lnSpc>
              <a:buFont typeface="Times New Roman"/>
              <a:buChar char="-"/>
              <a:tabLst>
                <a:tab pos="457200" algn="l"/>
              </a:tabLst>
            </a:pPr>
            <a:r>
              <a:rPr lang="ar-SA" dirty="0">
                <a:ea typeface="MS Mincho"/>
                <a:cs typeface="Arial"/>
              </a:rPr>
              <a:t>اللزوجة القصوى</a:t>
            </a:r>
            <a:r>
              <a:rPr lang="en-US" dirty="0">
                <a:latin typeface="Arial"/>
                <a:ea typeface="MS Mincho"/>
              </a:rPr>
              <a:t> - Maximum Viscosity </a:t>
            </a:r>
            <a:endParaRPr lang="en-US" dirty="0">
              <a:ea typeface="MS Mincho"/>
            </a:endParaRPr>
          </a:p>
          <a:p>
            <a:pPr marL="342900" lvl="0" indent="-342900">
              <a:lnSpc>
                <a:spcPct val="150000"/>
              </a:lnSpc>
              <a:buFont typeface="Times New Roman"/>
              <a:buChar char="-"/>
              <a:tabLst>
                <a:tab pos="457200" algn="l"/>
              </a:tabLst>
            </a:pPr>
            <a:r>
              <a:rPr lang="ar-SA" dirty="0">
                <a:ea typeface="MS Mincho"/>
                <a:cs typeface="Arial"/>
              </a:rPr>
              <a:t>درجة حرارة اللزوجة </a:t>
            </a:r>
            <a:r>
              <a:rPr lang="ar-SA" dirty="0">
                <a:ea typeface="MS Mincho"/>
                <a:cs typeface="Arial"/>
              </a:rPr>
              <a:t>القصوي</a:t>
            </a:r>
            <a:endParaRPr lang="en-US" dirty="0">
              <a:ea typeface="MS Mincho"/>
            </a:endParaRPr>
          </a:p>
          <a:p>
            <a:endParaRPr lang="ar-EG" dirty="0"/>
          </a:p>
        </p:txBody>
      </p:sp>
    </p:spTree>
    <p:extLst>
      <p:ext uri="{BB962C8B-B14F-4D97-AF65-F5344CB8AC3E}">
        <p14:creationId xmlns:p14="http://schemas.microsoft.com/office/powerpoint/2010/main" val="8631452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2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TotalTime>
  <Words>1699</Words>
  <Application>Microsoft Office PowerPoint</Application>
  <PresentationFormat>عرض على الشاشة (3:4)‏</PresentationFormat>
  <Paragraphs>143</Paragraphs>
  <Slides>31</Slides>
  <Notes>0</Notes>
  <HiddenSlides>0</HiddenSlides>
  <MMClips>0</MMClips>
  <ScaleCrop>false</ScaleCrop>
  <HeadingPairs>
    <vt:vector size="4" baseType="variant">
      <vt:variant>
        <vt:lpstr>نسق</vt:lpstr>
      </vt:variant>
      <vt:variant>
        <vt:i4>1</vt:i4>
      </vt:variant>
      <vt:variant>
        <vt:lpstr>عناوين الشرائح</vt:lpstr>
      </vt:variant>
      <vt:variant>
        <vt:i4>31</vt:i4>
      </vt:variant>
    </vt:vector>
  </HeadingPairs>
  <TitlesOfParts>
    <vt:vector size="32" baseType="lpstr">
      <vt:lpstr>2_تدفق</vt:lpstr>
      <vt:lpstr>سكشن 6</vt:lpstr>
      <vt:lpstr>ا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مكونات الخلطة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سكشن 6</dc:title>
  <dc:creator>Windows 7</dc:creator>
  <cp:lastModifiedBy>Windows 7</cp:lastModifiedBy>
  <cp:revision>3</cp:revision>
  <dcterms:created xsi:type="dcterms:W3CDTF">2020-03-17T11:02:59Z</dcterms:created>
  <dcterms:modified xsi:type="dcterms:W3CDTF">2020-03-17T11:25:26Z</dcterms:modified>
</cp:coreProperties>
</file>