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96" r:id="rId3"/>
    <p:sldId id="325" r:id="rId4"/>
    <p:sldId id="326" r:id="rId5"/>
    <p:sldId id="327" r:id="rId6"/>
    <p:sldId id="328" r:id="rId7"/>
    <p:sldId id="329" r:id="rId8"/>
    <p:sldId id="330" r:id="rId9"/>
    <p:sldId id="331" r:id="rId10"/>
    <p:sldId id="332" r:id="rId11"/>
    <p:sldId id="324" r:id="rId12"/>
    <p:sldId id="333" r:id="rId13"/>
    <p:sldId id="334" r:id="rId14"/>
    <p:sldId id="335" r:id="rId15"/>
    <p:sldId id="336" r:id="rId16"/>
    <p:sldId id="295" r:id="rId1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r" defTabSz="914400" rtl="1" eaLnBrk="1" latinLnBrk="0" hangingPunct="1">
      <a:defRPr b="1" kern="1200">
        <a:solidFill>
          <a:schemeClr val="tx1"/>
        </a:solidFill>
        <a:latin typeface="Arial" charset="0"/>
        <a:ea typeface="+mn-ea"/>
        <a:cs typeface="+mn-cs"/>
      </a:defRPr>
    </a:lvl6pPr>
    <a:lvl7pPr marL="2743200" algn="r" defTabSz="914400" rtl="1" eaLnBrk="1" latinLnBrk="0" hangingPunct="1">
      <a:defRPr b="1" kern="1200">
        <a:solidFill>
          <a:schemeClr val="tx1"/>
        </a:solidFill>
        <a:latin typeface="Arial" charset="0"/>
        <a:ea typeface="+mn-ea"/>
        <a:cs typeface="+mn-cs"/>
      </a:defRPr>
    </a:lvl7pPr>
    <a:lvl8pPr marL="3200400" algn="r" defTabSz="914400" rtl="1" eaLnBrk="1" latinLnBrk="0" hangingPunct="1">
      <a:defRPr b="1" kern="1200">
        <a:solidFill>
          <a:schemeClr val="tx1"/>
        </a:solidFill>
        <a:latin typeface="Arial" charset="0"/>
        <a:ea typeface="+mn-ea"/>
        <a:cs typeface="+mn-cs"/>
      </a:defRPr>
    </a:lvl8pPr>
    <a:lvl9pPr marL="3657600" algn="r" defTabSz="914400" rtl="1"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B2B2B2"/>
    <a:srgbClr val="EAEAEA"/>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p:scale>
          <a:sx n="77" d="100"/>
          <a:sy n="77" d="100"/>
        </p:scale>
        <p:origin x="-1164" y="-42"/>
      </p:cViewPr>
      <p:guideLst>
        <p:guide orient="horz" pos="2160"/>
        <p:guide pos="2880"/>
      </p:guideLst>
    </p:cSldViewPr>
  </p:slideViewPr>
  <p:outlineViewPr>
    <p:cViewPr>
      <p:scale>
        <a:sx n="33" d="100"/>
        <a:sy n="33" d="100"/>
      </p:scale>
      <p:origin x="0" y="904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7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6DECC9F-7CAE-4879-AC5D-76355558EDB1}" type="datetimeFigureOut">
              <a:rPr lang="ar-EG" smtClean="0"/>
              <a:pPr/>
              <a:t>22/07/1441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BABD53-09F2-4A82-95BD-F0709918DF6F}" type="slidenum">
              <a:rPr lang="ar-EG" smtClean="0"/>
              <a:pPr/>
              <a:t>‹#›</a:t>
            </a:fld>
            <a:endParaRPr lang="ar-EG"/>
          </a:p>
        </p:txBody>
      </p:sp>
    </p:spTree>
    <p:extLst>
      <p:ext uri="{BB962C8B-B14F-4D97-AF65-F5344CB8AC3E}">
        <p14:creationId xmlns:p14="http://schemas.microsoft.com/office/powerpoint/2010/main" val="32341707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10" name="Oval 38"/>
          <p:cNvSpPr>
            <a:spLocks noChangeArrowheads="1"/>
          </p:cNvSpPr>
          <p:nvPr/>
        </p:nvSpPr>
        <p:spPr bwMode="gray">
          <a:xfrm>
            <a:off x="684213"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w="9525">
            <a:noFill/>
            <a:round/>
            <a:headEnd/>
            <a:tailEnd/>
          </a:ln>
          <a:effectLst/>
        </p:spPr>
        <p:txBody>
          <a:bodyPr wrap="none" anchor="ctr"/>
          <a:lstStyle/>
          <a:p>
            <a:endParaRPr lang="ar-EG"/>
          </a:p>
        </p:txBody>
      </p:sp>
      <p:sp>
        <p:nvSpPr>
          <p:cNvPr id="3111" name="Rectangle 39"/>
          <p:cNvSpPr>
            <a:spLocks noChangeArrowheads="1"/>
          </p:cNvSpPr>
          <p:nvPr/>
        </p:nvSpPr>
        <p:spPr bwMode="ltGray">
          <a:xfrm>
            <a:off x="0" y="4437063"/>
            <a:ext cx="9144000" cy="1728787"/>
          </a:xfrm>
          <a:prstGeom prst="rect">
            <a:avLst/>
          </a:prstGeom>
          <a:solidFill>
            <a:schemeClr val="accent1"/>
          </a:solidFill>
          <a:ln w="9525">
            <a:noFill/>
            <a:miter lim="800000"/>
            <a:headEnd/>
            <a:tailEnd/>
          </a:ln>
          <a:effectLst/>
        </p:spPr>
        <p:txBody>
          <a:bodyPr wrap="none" anchor="ctr"/>
          <a:lstStyle/>
          <a:p>
            <a:endParaRPr lang="ar-EG"/>
          </a:p>
        </p:txBody>
      </p:sp>
      <p:sp>
        <p:nvSpPr>
          <p:cNvPr id="3112" name="Oval 40"/>
          <p:cNvSpPr>
            <a:spLocks noChangeArrowheads="1"/>
          </p:cNvSpPr>
          <p:nvPr/>
        </p:nvSpPr>
        <p:spPr bwMode="gray">
          <a:xfrm>
            <a:off x="971550" y="1628775"/>
            <a:ext cx="3529013" cy="3671888"/>
          </a:xfrm>
          <a:prstGeom prst="ellipse">
            <a:avLst/>
          </a:prstGeom>
          <a:solidFill>
            <a:schemeClr val="accent2"/>
          </a:solid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ar-EG"/>
          </a:p>
        </p:txBody>
      </p:sp>
      <p:sp>
        <p:nvSpPr>
          <p:cNvPr id="3114" name="Oval 42"/>
          <p:cNvSpPr>
            <a:spLocks noChangeArrowheads="1"/>
          </p:cNvSpPr>
          <p:nvPr/>
        </p:nvSpPr>
        <p:spPr bwMode="gray">
          <a:xfrm>
            <a:off x="1258888" y="260350"/>
            <a:ext cx="935037" cy="936625"/>
          </a:xfrm>
          <a:prstGeom prst="ellipse">
            <a:avLst/>
          </a:prstGeom>
          <a:solidFill>
            <a:schemeClr val="tx2"/>
          </a:solid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ar-EG"/>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w="9525">
            <a:noFill/>
            <a:round/>
            <a:headEnd/>
            <a:tailEnd/>
          </a:ln>
          <a:effectLst/>
        </p:spPr>
        <p:txBody>
          <a:bodyPr wrap="none" anchor="ctr"/>
          <a:lstStyle/>
          <a:p>
            <a:endParaRPr lang="ar-EG"/>
          </a:p>
        </p:txBody>
      </p:sp>
      <p:sp>
        <p:nvSpPr>
          <p:cNvPr id="3076" name="Rectangle 4"/>
          <p:cNvSpPr>
            <a:spLocks noGrp="1" noChangeArrowheads="1"/>
          </p:cNvSpPr>
          <p:nvPr>
            <p:ph type="dt" sz="half" idx="2"/>
          </p:nvPr>
        </p:nvSpPr>
        <p:spPr>
          <a:xfrm>
            <a:off x="3581400" y="6400800"/>
            <a:ext cx="2209800" cy="244475"/>
          </a:xfrm>
        </p:spPr>
        <p:txBody>
          <a:bodyPr/>
          <a:lstStyle>
            <a:lvl1pPr algn="ctr">
              <a:defRPr sz="1200"/>
            </a:lvl1pPr>
          </a:lstStyle>
          <a:p>
            <a:endParaRPr lang="en-US"/>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en-US"/>
              <a:t>www.themegallery.com</a:t>
            </a:r>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09010AA2-49D5-4D2E-9434-6AD5F4A1BEAD}" type="slidenum">
              <a:rPr lang="en-US"/>
              <a:pPr/>
              <a:t>‹#›</a:t>
            </a:fld>
            <a:endParaRPr lang="en-US"/>
          </a:p>
        </p:txBody>
      </p:sp>
      <p:sp>
        <p:nvSpPr>
          <p:cNvPr id="3074" name="Rectangle 2"/>
          <p:cNvSpPr>
            <a:spLocks noGrp="1" noChangeArrowheads="1"/>
          </p:cNvSpPr>
          <p:nvPr>
            <p:ph type="ctrTitle"/>
          </p:nvPr>
        </p:nvSpPr>
        <p:spPr>
          <a:xfrm>
            <a:off x="4267200" y="1219200"/>
            <a:ext cx="4495800" cy="1752600"/>
          </a:xfrm>
        </p:spPr>
        <p:txBody>
          <a:bodyPr/>
          <a:lstStyle>
            <a:lvl1pPr algn="r">
              <a:defRPr sz="48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5486400"/>
            <a:ext cx="7620000" cy="304800"/>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US"/>
          </a:p>
        </p:txBody>
      </p:sp>
      <p:sp>
        <p:nvSpPr>
          <p:cNvPr id="3121" name="Oval 49"/>
          <p:cNvSpPr>
            <a:spLocks noChangeArrowheads="1"/>
          </p:cNvSpPr>
          <p:nvPr/>
        </p:nvSpPr>
        <p:spPr bwMode="gray">
          <a:xfrm>
            <a:off x="993775" y="1651000"/>
            <a:ext cx="3490913" cy="3629025"/>
          </a:xfrm>
          <a:prstGeom prst="ellipse">
            <a:avLst/>
          </a:prstGeom>
          <a:blipFill dpi="0" rotWithShape="1">
            <a:blip r:embed="rId2"/>
            <a:srcRect/>
            <a:stretch>
              <a:fillRect/>
            </a:stretch>
          </a:blipFill>
          <a:ln w="9525">
            <a:noFill/>
            <a:round/>
            <a:headEnd/>
            <a:tailEnd/>
          </a:ln>
          <a:effectLst/>
        </p:spPr>
        <p:txBody>
          <a:bodyPr wrap="none" anchor="ctr"/>
          <a:lstStyle/>
          <a:p>
            <a:endParaRPr lang="ar-EG"/>
          </a:p>
        </p:txBody>
      </p:sp>
      <p:sp>
        <p:nvSpPr>
          <p:cNvPr id="3122" name="Oval 50"/>
          <p:cNvSpPr>
            <a:spLocks noChangeArrowheads="1"/>
          </p:cNvSpPr>
          <p:nvPr/>
        </p:nvSpPr>
        <p:spPr bwMode="gray">
          <a:xfrm>
            <a:off x="1276350" y="277813"/>
            <a:ext cx="900113" cy="900112"/>
          </a:xfrm>
          <a:prstGeom prst="ellipse">
            <a:avLst/>
          </a:prstGeom>
          <a:blipFill dpi="0" rotWithShape="1">
            <a:blip r:embed="rId3"/>
            <a:srcRect/>
            <a:stretch>
              <a:fillRect/>
            </a:stretch>
          </a:blipFill>
          <a:ln w="9525">
            <a:noFill/>
            <a:round/>
            <a:headEnd/>
            <a:tailEnd/>
          </a:ln>
          <a:effectLst/>
        </p:spPr>
        <p:txBody>
          <a:bodyPr wrap="none" anchor="ctr"/>
          <a:lstStyle/>
          <a:p>
            <a:endParaRPr lang="ar-EG"/>
          </a:p>
        </p:txBody>
      </p:sp>
      <p:sp>
        <p:nvSpPr>
          <p:cNvPr id="3116" name="Oval 44"/>
          <p:cNvSpPr>
            <a:spLocks noChangeArrowheads="1"/>
          </p:cNvSpPr>
          <p:nvPr/>
        </p:nvSpPr>
        <p:spPr bwMode="gray">
          <a:xfrm>
            <a:off x="3856038" y="3500438"/>
            <a:ext cx="1582737" cy="1582737"/>
          </a:xfrm>
          <a:prstGeom prst="ellipse">
            <a:avLst/>
          </a:prstGeom>
          <a:solidFill>
            <a:schemeClr val="folHlink"/>
          </a:solidFill>
          <a:ln w="38100">
            <a:solidFill>
              <a:schemeClr val="bg1"/>
            </a:solidFill>
            <a:round/>
            <a:headEnd/>
            <a:tailEnd/>
          </a:ln>
          <a:effectLst>
            <a:outerShdw dist="89803" dir="2700000" algn="ctr" rotWithShape="0">
              <a:srgbClr val="000000">
                <a:alpha val="19000"/>
              </a:srgbClr>
            </a:outerShdw>
          </a:effectLst>
        </p:spPr>
        <p:txBody>
          <a:bodyPr wrap="none" anchor="ctr"/>
          <a:lstStyle/>
          <a:p>
            <a:pPr algn="ctr"/>
            <a:endParaRPr lang="ar-EG"/>
          </a:p>
        </p:txBody>
      </p:sp>
      <p:sp>
        <p:nvSpPr>
          <p:cNvPr id="3123" name="Oval 51"/>
          <p:cNvSpPr>
            <a:spLocks noChangeArrowheads="1"/>
          </p:cNvSpPr>
          <p:nvPr/>
        </p:nvSpPr>
        <p:spPr bwMode="gray">
          <a:xfrm>
            <a:off x="3881438" y="3521075"/>
            <a:ext cx="1533525" cy="1543050"/>
          </a:xfrm>
          <a:prstGeom prst="ellipse">
            <a:avLst/>
          </a:prstGeom>
          <a:blipFill dpi="0" rotWithShape="1">
            <a:blip r:embed="rId4"/>
            <a:srcRect/>
            <a:stretch>
              <a:fillRect/>
            </a:stretch>
          </a:blipFill>
          <a:ln w="9525">
            <a:noFill/>
            <a:round/>
            <a:headEnd/>
            <a:tailEnd/>
          </a:ln>
          <a:effectLst/>
        </p:spPr>
        <p:txBody>
          <a:bodyPr wrap="none" anchor="ctr"/>
          <a:lstStyle/>
          <a:p>
            <a:endParaRPr lang="ar-EG"/>
          </a:p>
        </p:txBody>
      </p:sp>
      <p:sp>
        <p:nvSpPr>
          <p:cNvPr id="3113" name="Oval 41"/>
          <p:cNvSpPr>
            <a:spLocks noChangeArrowheads="1"/>
          </p:cNvSpPr>
          <p:nvPr/>
        </p:nvSpPr>
        <p:spPr bwMode="gray">
          <a:xfrm>
            <a:off x="323850" y="1268413"/>
            <a:ext cx="1438275" cy="1511300"/>
          </a:xfrm>
          <a:prstGeom prst="ellipse">
            <a:avLst/>
          </a:prstGeom>
          <a:solidFill>
            <a:schemeClr val="folHlink"/>
          </a:solid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ar-EG"/>
          </a:p>
        </p:txBody>
      </p:sp>
      <p:sp>
        <p:nvSpPr>
          <p:cNvPr id="3124" name="Oval 52"/>
          <p:cNvSpPr>
            <a:spLocks noChangeArrowheads="1"/>
          </p:cNvSpPr>
          <p:nvPr/>
        </p:nvSpPr>
        <p:spPr bwMode="gray">
          <a:xfrm>
            <a:off x="330200" y="1287463"/>
            <a:ext cx="1419225" cy="1462087"/>
          </a:xfrm>
          <a:prstGeom prst="ellipse">
            <a:avLst/>
          </a:prstGeom>
          <a:blipFill dpi="0" rotWithShape="1">
            <a:blip r:embed="rId5"/>
            <a:srcRect/>
            <a:stretch>
              <a:fillRect/>
            </a:stretch>
          </a:blipFill>
          <a:ln w="9525">
            <a:noFill/>
            <a:round/>
            <a:headEnd/>
            <a:tailEnd/>
          </a:ln>
          <a:effectLst/>
        </p:spPr>
        <p:txBody>
          <a:bodyPr wrap="none" anchor="ctr"/>
          <a:lstStyle/>
          <a:p>
            <a:endParaRPr lang="ar-EG"/>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7AC05B51-F072-460C-A2C9-949A986ECE61}"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609600"/>
            <a:ext cx="2066925" cy="57150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609600"/>
            <a:ext cx="604837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8A4EB7E9-9607-4122-A1DE-433D89EC4CC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6FB2A6B8-E46D-4E0C-85F0-9A5BE6B8019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66C7FBD5-70AD-4CB9-89AF-919A99B7950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0497DB6D-5162-490C-AC7D-5A3314F4205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Footer Placeholder 6"/>
          <p:cNvSpPr>
            <a:spLocks noGrp="1"/>
          </p:cNvSpPr>
          <p:nvPr>
            <p:ph type="ftr" sz="quarter" idx="10"/>
          </p:nvPr>
        </p:nvSpPr>
        <p:spPr/>
        <p:txBody>
          <a:bodyPr/>
          <a:lstStyle>
            <a:lvl1pPr>
              <a:defRPr/>
            </a:lvl1pPr>
          </a:lstStyle>
          <a:p>
            <a:r>
              <a:rPr lang="en-US"/>
              <a:t>www.themegallery.com</a:t>
            </a:r>
          </a:p>
        </p:txBody>
      </p:sp>
      <p:sp>
        <p:nvSpPr>
          <p:cNvPr id="8" name="Slide Number Placeholder 7"/>
          <p:cNvSpPr>
            <a:spLocks noGrp="1"/>
          </p:cNvSpPr>
          <p:nvPr>
            <p:ph type="sldNum" sz="quarter" idx="11"/>
          </p:nvPr>
        </p:nvSpPr>
        <p:spPr/>
        <p:txBody>
          <a:bodyPr/>
          <a:lstStyle>
            <a:lvl1pPr>
              <a:defRPr/>
            </a:lvl1pPr>
          </a:lstStyle>
          <a:p>
            <a:fld id="{5E4F65CD-DE86-41A6-AE84-CF9B409D77C7}"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Footer Placeholder 2"/>
          <p:cNvSpPr>
            <a:spLocks noGrp="1"/>
          </p:cNvSpPr>
          <p:nvPr>
            <p:ph type="ftr" sz="quarter" idx="10"/>
          </p:nvPr>
        </p:nvSpPr>
        <p:spPr/>
        <p:txBody>
          <a:bodyPr/>
          <a:lstStyle>
            <a:lvl1pPr>
              <a:defRPr/>
            </a:lvl1pPr>
          </a:lstStyle>
          <a:p>
            <a:r>
              <a:rPr lang="en-US"/>
              <a:t>www.themegallery.com</a:t>
            </a:r>
          </a:p>
        </p:txBody>
      </p:sp>
      <p:sp>
        <p:nvSpPr>
          <p:cNvPr id="4" name="Slide Number Placeholder 3"/>
          <p:cNvSpPr>
            <a:spLocks noGrp="1"/>
          </p:cNvSpPr>
          <p:nvPr>
            <p:ph type="sldNum" sz="quarter" idx="11"/>
          </p:nvPr>
        </p:nvSpPr>
        <p:spPr/>
        <p:txBody>
          <a:bodyPr/>
          <a:lstStyle>
            <a:lvl1pPr>
              <a:defRPr/>
            </a:lvl1pPr>
          </a:lstStyle>
          <a:p>
            <a:fld id="{90C8EBFD-598C-403D-B059-1B0FFECA67C4}"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www.themegallery.com</a:t>
            </a:r>
          </a:p>
        </p:txBody>
      </p:sp>
      <p:sp>
        <p:nvSpPr>
          <p:cNvPr id="3" name="Slide Number Placeholder 2"/>
          <p:cNvSpPr>
            <a:spLocks noGrp="1"/>
          </p:cNvSpPr>
          <p:nvPr>
            <p:ph type="sldNum" sz="quarter" idx="11"/>
          </p:nvPr>
        </p:nvSpPr>
        <p:spPr/>
        <p:txBody>
          <a:bodyPr/>
          <a:lstStyle>
            <a:lvl1pPr>
              <a:defRPr/>
            </a:lvl1pPr>
          </a:lstStyle>
          <a:p>
            <a:fld id="{ADA6C448-59F9-4BFE-8A21-B8E3B84EF122}"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CFCB1136-6C98-4DE8-B829-B6E373565731}"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ED4F9D72-6ADC-44F8-801D-E21A9FAE6DB5}"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179388" y="0"/>
            <a:ext cx="6804025" cy="6858000"/>
          </a:xfrm>
          <a:prstGeom prst="ellipse">
            <a:avLst/>
          </a:prstGeom>
          <a:gradFill rotWithShape="1">
            <a:gsLst>
              <a:gs pos="0">
                <a:schemeClr val="bg2">
                  <a:alpha val="44000"/>
                </a:schemeClr>
              </a:gs>
              <a:gs pos="100000">
                <a:schemeClr val="bg2">
                  <a:gamma/>
                  <a:tint val="0"/>
                  <a:invGamma/>
                  <a:alpha val="0"/>
                </a:schemeClr>
              </a:gs>
            </a:gsLst>
            <a:lin ang="0" scaled="1"/>
          </a:gradFill>
          <a:ln w="9525">
            <a:noFill/>
            <a:round/>
            <a:headEnd/>
            <a:tailEnd/>
          </a:ln>
          <a:effectLst/>
        </p:spPr>
        <p:txBody>
          <a:bodyPr wrap="none" anchor="ctr"/>
          <a:lstStyle/>
          <a:p>
            <a:endParaRPr lang="ar-EG"/>
          </a:p>
        </p:txBody>
      </p:sp>
      <p:sp>
        <p:nvSpPr>
          <p:cNvPr id="1130" name="Rectangle 106"/>
          <p:cNvSpPr>
            <a:spLocks noChangeArrowheads="1"/>
          </p:cNvSpPr>
          <p:nvPr/>
        </p:nvSpPr>
        <p:spPr bwMode="gray">
          <a:xfrm>
            <a:off x="0" y="549275"/>
            <a:ext cx="9144000" cy="647700"/>
          </a:xfrm>
          <a:prstGeom prst="rect">
            <a:avLst/>
          </a:prstGeom>
          <a:solidFill>
            <a:schemeClr val="accent1"/>
          </a:solidFill>
          <a:ln w="9525">
            <a:noFill/>
            <a:miter lim="800000"/>
            <a:headEnd/>
            <a:tailEnd/>
          </a:ln>
          <a:effectLst/>
        </p:spPr>
        <p:txBody>
          <a:bodyPr wrap="none" anchor="ctr"/>
          <a:lstStyle/>
          <a:p>
            <a:endParaRPr lang="ar-EG"/>
          </a:p>
        </p:txBody>
      </p:sp>
      <p:sp>
        <p:nvSpPr>
          <p:cNvPr id="1131" name="Oval 107"/>
          <p:cNvSpPr>
            <a:spLocks noChangeArrowheads="1"/>
          </p:cNvSpPr>
          <p:nvPr/>
        </p:nvSpPr>
        <p:spPr bwMode="gray">
          <a:xfrm>
            <a:off x="1116013" y="58738"/>
            <a:ext cx="865187" cy="892175"/>
          </a:xfrm>
          <a:prstGeom prst="ellipse">
            <a:avLst/>
          </a:prstGeom>
          <a:solidFill>
            <a:schemeClr val="accent2"/>
          </a:solid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ar-EG"/>
          </a:p>
        </p:txBody>
      </p:sp>
      <p:sp>
        <p:nvSpPr>
          <p:cNvPr id="1132" name="Oval 108"/>
          <p:cNvSpPr>
            <a:spLocks noChangeArrowheads="1"/>
          </p:cNvSpPr>
          <p:nvPr/>
        </p:nvSpPr>
        <p:spPr bwMode="gray">
          <a:xfrm>
            <a:off x="8101013" y="106363"/>
            <a:ext cx="790575" cy="830262"/>
          </a:xfrm>
          <a:prstGeom prst="ellipse">
            <a:avLst/>
          </a:prstGeom>
          <a:solidFill>
            <a:schemeClr val="tx2"/>
          </a:solid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ar-EG"/>
          </a:p>
        </p:txBody>
      </p:sp>
      <p:sp>
        <p:nvSpPr>
          <p:cNvPr id="1027" name="Rectangle 3"/>
          <p:cNvSpPr>
            <a:spLocks noGrp="1" noChangeArrowheads="1"/>
          </p:cNvSpPr>
          <p:nvPr>
            <p:ph type="body" idx="1"/>
          </p:nvPr>
        </p:nvSpPr>
        <p:spPr bwMode="gray">
          <a:xfrm>
            <a:off x="457200" y="1676400"/>
            <a:ext cx="82677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vl1pPr>
          </a:lstStyle>
          <a:p>
            <a:r>
              <a:rPr lang="en-US"/>
              <a:t>www.themegallery.com</a:t>
            </a:r>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vl1pPr>
          </a:lstStyle>
          <a:p>
            <a:fld id="{E3B4926D-B4EB-4393-AE9C-93FBDA85636B}" type="slidenum">
              <a:rPr lang="en-US"/>
              <a:pPr/>
              <a:t>‹#›</a:t>
            </a:fld>
            <a:endParaRPr lang="en-US"/>
          </a:p>
        </p:txBody>
      </p:sp>
      <p:sp>
        <p:nvSpPr>
          <p:cNvPr id="1026" name="Rectangle 2"/>
          <p:cNvSpPr>
            <a:spLocks noGrp="1" noChangeArrowheads="1"/>
          </p:cNvSpPr>
          <p:nvPr>
            <p:ph type="title"/>
          </p:nvPr>
        </p:nvSpPr>
        <p:spPr bwMode="gray">
          <a:xfrm>
            <a:off x="2057400" y="609600"/>
            <a:ext cx="60198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gray">
          <a:xfrm>
            <a:off x="381000" y="653415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vl1pPr>
          </a:lstStyle>
          <a:p>
            <a:endParaRPr lang="en-US"/>
          </a:p>
        </p:txBody>
      </p:sp>
      <p:sp>
        <p:nvSpPr>
          <p:cNvPr id="1135" name="Oval 111"/>
          <p:cNvSpPr>
            <a:spLocks noChangeArrowheads="1"/>
          </p:cNvSpPr>
          <p:nvPr/>
        </p:nvSpPr>
        <p:spPr bwMode="gray">
          <a:xfrm>
            <a:off x="1133475" y="76200"/>
            <a:ext cx="828675" cy="857250"/>
          </a:xfrm>
          <a:prstGeom prst="ellipse">
            <a:avLst/>
          </a:prstGeom>
          <a:blipFill dpi="0" rotWithShape="1">
            <a:blip r:embed="rId13" cstate="print"/>
            <a:srcRect/>
            <a:stretch>
              <a:fillRect/>
            </a:stretch>
          </a:blipFill>
          <a:ln w="9525">
            <a:noFill/>
            <a:round/>
            <a:headEnd/>
            <a:tailEnd/>
          </a:ln>
          <a:effectLst/>
        </p:spPr>
        <p:txBody>
          <a:bodyPr wrap="none" anchor="ctr"/>
          <a:lstStyle/>
          <a:p>
            <a:endParaRPr lang="ar-EG"/>
          </a:p>
        </p:txBody>
      </p:sp>
      <p:sp>
        <p:nvSpPr>
          <p:cNvPr id="1133" name="Oval 109"/>
          <p:cNvSpPr>
            <a:spLocks noChangeArrowheads="1"/>
          </p:cNvSpPr>
          <p:nvPr/>
        </p:nvSpPr>
        <p:spPr bwMode="gray">
          <a:xfrm>
            <a:off x="179388" y="333375"/>
            <a:ext cx="1152525" cy="1223963"/>
          </a:xfrm>
          <a:prstGeom prst="ellipse">
            <a:avLst/>
          </a:prstGeom>
          <a:solidFill>
            <a:schemeClr val="folHlink"/>
          </a:solid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ar-EG"/>
          </a:p>
        </p:txBody>
      </p:sp>
      <p:sp>
        <p:nvSpPr>
          <p:cNvPr id="1134" name="Oval 110"/>
          <p:cNvSpPr>
            <a:spLocks noChangeArrowheads="1"/>
          </p:cNvSpPr>
          <p:nvPr/>
        </p:nvSpPr>
        <p:spPr bwMode="gray">
          <a:xfrm>
            <a:off x="190500" y="352425"/>
            <a:ext cx="1128713" cy="1185863"/>
          </a:xfrm>
          <a:prstGeom prst="ellipse">
            <a:avLst/>
          </a:prstGeom>
          <a:blipFill dpi="0" rotWithShape="1">
            <a:blip r:embed="rId14"/>
            <a:srcRect/>
            <a:stretch>
              <a:fillRect/>
            </a:stretch>
          </a:blipFill>
          <a:ln w="9525">
            <a:noFill/>
            <a:round/>
            <a:headEnd/>
            <a:tailEnd/>
          </a:ln>
          <a:effectLst/>
        </p:spPr>
        <p:txBody>
          <a:bodyPr wrap="none" anchor="ctr"/>
          <a:lstStyle/>
          <a:p>
            <a:endParaRPr lang="ar-EG"/>
          </a:p>
        </p:txBody>
      </p:sp>
      <p:sp>
        <p:nvSpPr>
          <p:cNvPr id="1136" name="Oval 112"/>
          <p:cNvSpPr>
            <a:spLocks noChangeArrowheads="1"/>
          </p:cNvSpPr>
          <p:nvPr/>
        </p:nvSpPr>
        <p:spPr bwMode="gray">
          <a:xfrm>
            <a:off x="8120063" y="123825"/>
            <a:ext cx="757237" cy="795338"/>
          </a:xfrm>
          <a:prstGeom prst="ellipse">
            <a:avLst/>
          </a:prstGeom>
          <a:blipFill dpi="0" rotWithShape="1">
            <a:blip r:embed="rId15"/>
            <a:srcRect/>
            <a:stretch>
              <a:fillRect/>
            </a:stretch>
          </a:blipFill>
          <a:ln w="9525">
            <a:noFill/>
            <a:round/>
            <a:headEnd/>
            <a:tailEnd/>
          </a:ln>
          <a:effectLst/>
        </p:spPr>
        <p:txBody>
          <a:bodyPr wrap="none" anchor="ctr"/>
          <a:lstStyle/>
          <a:p>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rtl="1" eaLnBrk="1" fontAlgn="base" hangingPunct="1">
        <a:spcBef>
          <a:spcPct val="0"/>
        </a:spcBef>
        <a:spcAft>
          <a:spcPct val="0"/>
        </a:spcAft>
        <a:defRPr sz="3200" b="1">
          <a:solidFill>
            <a:schemeClr val="bg1"/>
          </a:solidFill>
          <a:latin typeface="+mj-lt"/>
          <a:ea typeface="+mj-ea"/>
          <a:cs typeface="+mj-cs"/>
        </a:defRPr>
      </a:lvl1pPr>
      <a:lvl2pPr algn="ctr" rtl="1" eaLnBrk="1" fontAlgn="base" hangingPunct="1">
        <a:spcBef>
          <a:spcPct val="0"/>
        </a:spcBef>
        <a:spcAft>
          <a:spcPct val="0"/>
        </a:spcAft>
        <a:defRPr sz="3200" b="1">
          <a:solidFill>
            <a:schemeClr val="bg1"/>
          </a:solidFill>
          <a:latin typeface="Arial" charset="0"/>
        </a:defRPr>
      </a:lvl2pPr>
      <a:lvl3pPr algn="ctr" rtl="1" eaLnBrk="1" fontAlgn="base" hangingPunct="1">
        <a:spcBef>
          <a:spcPct val="0"/>
        </a:spcBef>
        <a:spcAft>
          <a:spcPct val="0"/>
        </a:spcAft>
        <a:defRPr sz="3200" b="1">
          <a:solidFill>
            <a:schemeClr val="bg1"/>
          </a:solidFill>
          <a:latin typeface="Arial" charset="0"/>
        </a:defRPr>
      </a:lvl3pPr>
      <a:lvl4pPr algn="ctr" rtl="1" eaLnBrk="1" fontAlgn="base" hangingPunct="1">
        <a:spcBef>
          <a:spcPct val="0"/>
        </a:spcBef>
        <a:spcAft>
          <a:spcPct val="0"/>
        </a:spcAft>
        <a:defRPr sz="3200" b="1">
          <a:solidFill>
            <a:schemeClr val="bg1"/>
          </a:solidFill>
          <a:latin typeface="Arial" charset="0"/>
        </a:defRPr>
      </a:lvl4pPr>
      <a:lvl5pPr algn="ctr" rtl="1" eaLnBrk="1" fontAlgn="base" hangingPunct="1">
        <a:spcBef>
          <a:spcPct val="0"/>
        </a:spcBef>
        <a:spcAft>
          <a:spcPct val="0"/>
        </a:spcAft>
        <a:defRPr sz="3200" b="1">
          <a:solidFill>
            <a:schemeClr val="bg1"/>
          </a:solidFill>
          <a:latin typeface="Arial" charset="0"/>
        </a:defRPr>
      </a:lvl5pPr>
      <a:lvl6pPr marL="457200" algn="ctr" rtl="1" eaLnBrk="1" fontAlgn="base" hangingPunct="1">
        <a:spcBef>
          <a:spcPct val="0"/>
        </a:spcBef>
        <a:spcAft>
          <a:spcPct val="0"/>
        </a:spcAft>
        <a:defRPr sz="3200" b="1">
          <a:solidFill>
            <a:schemeClr val="bg1"/>
          </a:solidFill>
          <a:latin typeface="Arial" charset="0"/>
        </a:defRPr>
      </a:lvl6pPr>
      <a:lvl7pPr marL="914400" algn="ctr" rtl="1" eaLnBrk="1" fontAlgn="base" hangingPunct="1">
        <a:spcBef>
          <a:spcPct val="0"/>
        </a:spcBef>
        <a:spcAft>
          <a:spcPct val="0"/>
        </a:spcAft>
        <a:defRPr sz="3200" b="1">
          <a:solidFill>
            <a:schemeClr val="bg1"/>
          </a:solidFill>
          <a:latin typeface="Arial" charset="0"/>
        </a:defRPr>
      </a:lvl7pPr>
      <a:lvl8pPr marL="1371600" algn="ctr" rtl="1" eaLnBrk="1" fontAlgn="base" hangingPunct="1">
        <a:spcBef>
          <a:spcPct val="0"/>
        </a:spcBef>
        <a:spcAft>
          <a:spcPct val="0"/>
        </a:spcAft>
        <a:defRPr sz="3200" b="1">
          <a:solidFill>
            <a:schemeClr val="bg1"/>
          </a:solidFill>
          <a:latin typeface="Arial" charset="0"/>
        </a:defRPr>
      </a:lvl8pPr>
      <a:lvl9pPr marL="1828800" algn="ctr" rtl="1" eaLnBrk="1" fontAlgn="base" hangingPunct="1">
        <a:spcBef>
          <a:spcPct val="0"/>
        </a:spcBef>
        <a:spcAft>
          <a:spcPct val="0"/>
        </a:spcAft>
        <a:defRPr sz="3200" b="1">
          <a:solidFill>
            <a:schemeClr val="bg1"/>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r" rtl="1" eaLnBrk="1" fontAlgn="base" hangingPunct="1">
        <a:spcBef>
          <a:spcPct val="20000"/>
        </a:spcBef>
        <a:spcAft>
          <a:spcPct val="0"/>
        </a:spcAft>
        <a:buClr>
          <a:schemeClr val="accent2"/>
        </a:buClr>
        <a:buChar char="•"/>
        <a:defRPr>
          <a:solidFill>
            <a:schemeClr val="tx1"/>
          </a:solidFill>
          <a:latin typeface="+mn-lt"/>
        </a:defRPr>
      </a:lvl3pPr>
      <a:lvl4pPr marL="1600200" indent="-228600" algn="r" rtl="1" eaLnBrk="1" fontAlgn="base" hangingPunct="1">
        <a:spcBef>
          <a:spcPct val="20000"/>
        </a:spcBef>
        <a:spcAft>
          <a:spcPct val="0"/>
        </a:spcAft>
        <a:buChar char="–"/>
        <a:defRPr sz="16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a:xfrm>
            <a:off x="3428992" y="5715016"/>
            <a:ext cx="2714644" cy="500066"/>
          </a:xfrm>
        </p:spPr>
        <p:txBody>
          <a:bodyPr/>
          <a:lstStyle/>
          <a:p>
            <a:pPr algn="ctr"/>
            <a:r>
              <a:rPr lang="ar-EG" sz="2800" dirty="0">
                <a:solidFill>
                  <a:srgbClr val="FF0000"/>
                </a:solidFill>
                <a:latin typeface="Arabic Typesetting" pitchFamily="66" charset="-78"/>
                <a:cs typeface="Arabic Typesetting" pitchFamily="66" charset="-78"/>
              </a:rPr>
              <a:t>وسام احمد عبد الراضى </a:t>
            </a:r>
            <a:endParaRPr lang="en-US" sz="2800" dirty="0" smtClean="0">
              <a:solidFill>
                <a:srgbClr val="FF0000"/>
              </a:solidFill>
              <a:latin typeface="Arabic Typesetting" pitchFamily="66" charset="-78"/>
              <a:cs typeface="Arabic Typesetting" pitchFamily="66" charset="-78"/>
            </a:endParaRPr>
          </a:p>
          <a:p>
            <a:endParaRPr lang="en-US" dirty="0"/>
          </a:p>
        </p:txBody>
      </p:sp>
      <p:sp>
        <p:nvSpPr>
          <p:cNvPr id="70660" name="Rectangle 4"/>
          <p:cNvSpPr>
            <a:spLocks noGrp="1" noChangeArrowheads="1"/>
          </p:cNvSpPr>
          <p:nvPr>
            <p:ph type="ctrTitle"/>
          </p:nvPr>
        </p:nvSpPr>
        <p:spPr>
          <a:xfrm>
            <a:off x="4071934" y="714356"/>
            <a:ext cx="5072066" cy="2428892"/>
          </a:xfrm>
        </p:spPr>
        <p:txBody>
          <a:bodyPr/>
          <a:lstStyle/>
          <a:p>
            <a:pPr algn="ctr"/>
            <a:r>
              <a:rPr lang="ar-SA" sz="6000" dirty="0" smtClean="0">
                <a:latin typeface="Arabic Typesetting" pitchFamily="66" charset="-78"/>
                <a:cs typeface="Arabic Typesetting" pitchFamily="66" charset="-78"/>
              </a:rPr>
              <a:t>الدرس العملي ا</a:t>
            </a:r>
            <a:r>
              <a:rPr lang="ar-EG" sz="6000" smtClean="0">
                <a:latin typeface="Arabic Typesetting" pitchFamily="66" charset="-78"/>
                <a:cs typeface="Arabic Typesetting" pitchFamily="66" charset="-78"/>
              </a:rPr>
              <a:t>لرابع</a:t>
            </a:r>
            <a:r>
              <a:rPr lang="ar-EG" sz="6000" dirty="0" smtClean="0">
                <a:latin typeface="Arabic Typesetting" pitchFamily="66" charset="-78"/>
                <a:cs typeface="Arabic Typesetting" pitchFamily="66" charset="-78"/>
              </a:rPr>
              <a:t/>
            </a:r>
            <a:br>
              <a:rPr lang="ar-EG" sz="6000" dirty="0" smtClean="0">
                <a:latin typeface="Arabic Typesetting" pitchFamily="66" charset="-78"/>
                <a:cs typeface="Arabic Typesetting" pitchFamily="66" charset="-78"/>
              </a:rPr>
            </a:br>
            <a:r>
              <a:rPr lang="ar-EG" sz="6000" dirty="0">
                <a:latin typeface="Arabic Typesetting" pitchFamily="66" charset="-78"/>
                <a:cs typeface="Arabic Typesetting" pitchFamily="66" charset="-78"/>
              </a:rPr>
              <a:t>نظام تسجيل أصول التربية</a:t>
            </a:r>
            <a:r>
              <a:rPr lang="ar-EG" sz="6000" dirty="0" smtClean="0">
                <a:latin typeface="Arabic Typesetting" pitchFamily="66" charset="-78"/>
                <a:cs typeface="Arabic Typesetting" pitchFamily="66" charset="-78"/>
              </a:rPr>
              <a:t/>
            </a:r>
            <a:br>
              <a:rPr lang="ar-EG" sz="6000" dirty="0" smtClean="0">
                <a:latin typeface="Arabic Typesetting" pitchFamily="66" charset="-78"/>
                <a:cs typeface="Arabic Typesetting" pitchFamily="66" charset="-78"/>
              </a:rPr>
            </a:br>
            <a:endParaRPr lang="en-US" sz="6000" dirty="0"/>
          </a:p>
        </p:txBody>
      </p:sp>
      <p:sp>
        <p:nvSpPr>
          <p:cNvPr id="70661" name="Rectangle 5"/>
          <p:cNvSpPr>
            <a:spLocks noGrp="1" noChangeArrowheads="1"/>
          </p:cNvSpPr>
          <p:nvPr>
            <p:ph type="subTitle" idx="1"/>
          </p:nvPr>
        </p:nvSpPr>
        <p:spPr>
          <a:xfrm>
            <a:off x="785786" y="5072074"/>
            <a:ext cx="7772400" cy="457200"/>
          </a:xfrm>
        </p:spPr>
        <p:txBody>
          <a:bodyPr/>
          <a:lstStyle/>
          <a:p>
            <a:r>
              <a:rPr lang="ar-EG" sz="3600" b="1" dirty="0" smtClean="0">
                <a:solidFill>
                  <a:srgbClr val="FF0000"/>
                </a:solidFill>
                <a:latin typeface="Arabic Typesetting" pitchFamily="66" charset="-78"/>
                <a:cs typeface="Arabic Typesetting" pitchFamily="66" charset="-78"/>
              </a:rPr>
              <a:t>اعداد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500042"/>
            <a:ext cx="5929354" cy="642942"/>
          </a:xfrm>
        </p:spPr>
        <p:txBody>
          <a:bodyPr/>
          <a:lstStyle/>
          <a:p>
            <a:r>
              <a:rPr lang="ar-EG" sz="2800" dirty="0" smtClean="0"/>
              <a:t>ب- التفاعل بين الجينات </a:t>
            </a:r>
            <a:r>
              <a:rPr lang="en-US" sz="2800" dirty="0" err="1" smtClean="0"/>
              <a:t>Epistasis</a:t>
            </a:r>
            <a:endParaRPr lang="ar-EG" sz="2800" dirty="0"/>
          </a:p>
        </p:txBody>
      </p:sp>
      <p:pic>
        <p:nvPicPr>
          <p:cNvPr id="6" name="Content Placeholder 5" descr="chick1.gif"/>
          <p:cNvPicPr>
            <a:picLocks noGrp="1" noChangeAspect="1"/>
          </p:cNvPicPr>
          <p:nvPr>
            <p:ph idx="1"/>
          </p:nvPr>
        </p:nvPicPr>
        <p:blipFill>
          <a:blip r:embed="rId2"/>
          <a:stretch>
            <a:fillRect/>
          </a:stretch>
        </p:blipFill>
        <p:spPr>
          <a:xfrm>
            <a:off x="0" y="1571612"/>
            <a:ext cx="3143240" cy="2500330"/>
          </a:xfrm>
        </p:spPr>
      </p:pic>
      <p:sp>
        <p:nvSpPr>
          <p:cNvPr id="4" name="Text Placeholder 3"/>
          <p:cNvSpPr>
            <a:spLocks noGrp="1"/>
          </p:cNvSpPr>
          <p:nvPr>
            <p:ph type="body" sz="half" idx="2"/>
          </p:nvPr>
        </p:nvSpPr>
        <p:spPr>
          <a:xfrm>
            <a:off x="3428992" y="1214422"/>
            <a:ext cx="5715009" cy="5643578"/>
          </a:xfrm>
        </p:spPr>
        <p:txBody>
          <a:bodyPr/>
          <a:lstStyle/>
          <a:p>
            <a:r>
              <a:rPr lang="ar-EG" sz="2000" dirty="0" smtClean="0"/>
              <a:t>ويقصد بذلك العلاقة بين جينات المواقع المختلفة وفيها يغطى تأثير أحد الجينات تأثير جين اخر فى موقع جينى آخر ، ويعرف الجين الأول بإسم </a:t>
            </a:r>
            <a:r>
              <a:rPr lang="en-US" sz="2000" dirty="0" err="1" smtClean="0"/>
              <a:t>Epistasis</a:t>
            </a:r>
            <a:r>
              <a:rPr lang="en-US" sz="2000" dirty="0" smtClean="0"/>
              <a:t> gene</a:t>
            </a:r>
            <a:r>
              <a:rPr lang="ar-EG" sz="2000" dirty="0" smtClean="0"/>
              <a:t> والثانى يسمى </a:t>
            </a:r>
            <a:r>
              <a:rPr lang="en-US" sz="2000" dirty="0" smtClean="0"/>
              <a:t>Hypostatic </a:t>
            </a:r>
            <a:r>
              <a:rPr lang="ar-EG" sz="2000" dirty="0" smtClean="0"/>
              <a:t> والتفاعل بين الجينات </a:t>
            </a:r>
            <a:r>
              <a:rPr lang="en-US" sz="2000" dirty="0" smtClean="0"/>
              <a:t>Inter – allelic Interaction </a:t>
            </a:r>
          </a:p>
          <a:p>
            <a:r>
              <a:rPr lang="ar-EG" sz="2000" dirty="0" smtClean="0"/>
              <a:t>وليس بين الآليلات  </a:t>
            </a:r>
            <a:r>
              <a:rPr lang="en-US" sz="2000" dirty="0" smtClean="0"/>
              <a:t>Inter– allelic</a:t>
            </a:r>
            <a:r>
              <a:rPr lang="ar-EG" sz="2000" dirty="0" smtClean="0"/>
              <a:t>كما فى السيادة ولقد انتشر استخدام هذا لاصطلاح لديل على حالات مختلفة من التفاعل والتى منها ما يلى :- </a:t>
            </a:r>
            <a:endParaRPr lang="en-US" sz="2000" dirty="0" smtClean="0"/>
          </a:p>
          <a:p>
            <a:pPr lvl="0"/>
            <a:r>
              <a:rPr lang="ar-EG" sz="2000" b="1" dirty="0" smtClean="0"/>
              <a:t>التأثير المكمل للجينات: </a:t>
            </a:r>
            <a:r>
              <a:rPr lang="en-US" sz="2000" b="1" dirty="0" smtClean="0"/>
              <a:t>Complementary gene effects</a:t>
            </a:r>
          </a:p>
          <a:p>
            <a:r>
              <a:rPr lang="ar-EG" sz="2000" dirty="0" smtClean="0"/>
              <a:t>اصطلاح يطلق فى حالة إذا ما اشترك زوجان أو أكثرت فى إظهار الصفة بمعنى أن كل منهما يكمل عمل الآخر وأن الصفة لا تظهر إذا تغيب أحدهما وتكون النسبة فى </a:t>
            </a:r>
            <a:r>
              <a:rPr lang="en-US" sz="2000" dirty="0" smtClean="0">
                <a:latin typeface="Andalus" pitchFamily="18" charset="-78"/>
                <a:cs typeface="Andalus" pitchFamily="18" charset="-78"/>
              </a:rPr>
              <a:t>F</a:t>
            </a:r>
            <a:r>
              <a:rPr lang="en-US" sz="1000" b="1" dirty="0" smtClean="0"/>
              <a:t>2</a:t>
            </a:r>
            <a:r>
              <a:rPr lang="ar-EG" sz="2000" dirty="0" smtClean="0"/>
              <a:t> هى 7:9</a:t>
            </a:r>
            <a:endParaRPr lang="en-US" sz="2000" dirty="0" smtClean="0"/>
          </a:p>
          <a:p>
            <a:endParaRPr lang="ar-EG" dirty="0"/>
          </a:p>
        </p:txBody>
      </p:sp>
      <p:pic>
        <p:nvPicPr>
          <p:cNvPr id="25602" name="Picture 2" descr="C:\Users\Wessam\Desktop\chick2.gif"/>
          <p:cNvPicPr>
            <a:picLocks noChangeAspect="1" noChangeArrowheads="1"/>
          </p:cNvPicPr>
          <p:nvPr/>
        </p:nvPicPr>
        <p:blipFill>
          <a:blip r:embed="rId3"/>
          <a:srcRect/>
          <a:stretch>
            <a:fillRect/>
          </a:stretch>
        </p:blipFill>
        <p:spPr bwMode="auto">
          <a:xfrm>
            <a:off x="0" y="4071942"/>
            <a:ext cx="3143240" cy="278605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l="15381" r="54810" b="90401"/>
          <a:stretch>
            <a:fillRect/>
          </a:stretch>
        </p:blipFill>
        <p:spPr bwMode="auto">
          <a:xfrm>
            <a:off x="0" y="5143512"/>
            <a:ext cx="2590800" cy="1714488"/>
          </a:xfrm>
          <a:prstGeom prst="rect">
            <a:avLst/>
          </a:prstGeom>
          <a:noFill/>
          <a:ln w="9525">
            <a:noFill/>
            <a:round/>
            <a:headEnd/>
            <a:tailEnd/>
          </a:ln>
        </p:spPr>
      </p:pic>
      <p:pic>
        <p:nvPicPr>
          <p:cNvPr id="4" name="Picture 4"/>
          <p:cNvPicPr>
            <a:picLocks noChangeAspect="1" noChangeArrowheads="1"/>
          </p:cNvPicPr>
          <p:nvPr/>
        </p:nvPicPr>
        <p:blipFill>
          <a:blip r:embed="rId2"/>
          <a:srcRect l="15381" t="11771" r="54810" b="76224"/>
          <a:stretch>
            <a:fillRect/>
          </a:stretch>
        </p:blipFill>
        <p:spPr bwMode="auto">
          <a:xfrm>
            <a:off x="4429124" y="5143512"/>
            <a:ext cx="2571768" cy="1714488"/>
          </a:xfrm>
          <a:prstGeom prst="rect">
            <a:avLst/>
          </a:prstGeom>
          <a:noFill/>
          <a:ln w="9525">
            <a:noFill/>
            <a:round/>
            <a:headEnd/>
            <a:tailEnd/>
          </a:ln>
        </p:spPr>
      </p:pic>
      <p:pic>
        <p:nvPicPr>
          <p:cNvPr id="5" name="Picture 5"/>
          <p:cNvPicPr>
            <a:picLocks noChangeAspect="1" noChangeArrowheads="1"/>
          </p:cNvPicPr>
          <p:nvPr/>
        </p:nvPicPr>
        <p:blipFill>
          <a:blip r:embed="rId2"/>
          <a:srcRect l="46225" r="25002" b="90401"/>
          <a:stretch>
            <a:fillRect/>
          </a:stretch>
        </p:blipFill>
        <p:spPr bwMode="auto">
          <a:xfrm>
            <a:off x="2514600" y="5143512"/>
            <a:ext cx="2133600" cy="1714488"/>
          </a:xfrm>
          <a:prstGeom prst="rect">
            <a:avLst/>
          </a:prstGeom>
          <a:noFill/>
          <a:ln w="9525">
            <a:noFill/>
            <a:round/>
            <a:headEnd/>
            <a:tailEnd/>
          </a:ln>
        </p:spPr>
      </p:pic>
      <p:pic>
        <p:nvPicPr>
          <p:cNvPr id="6" name="Picture 6"/>
          <p:cNvPicPr>
            <a:picLocks noChangeAspect="1" noChangeArrowheads="1"/>
          </p:cNvPicPr>
          <p:nvPr/>
        </p:nvPicPr>
        <p:blipFill>
          <a:blip r:embed="rId2"/>
          <a:srcRect l="45198" t="11771" r="25002" b="76224"/>
          <a:stretch>
            <a:fillRect/>
          </a:stretch>
        </p:blipFill>
        <p:spPr bwMode="auto">
          <a:xfrm>
            <a:off x="6772244" y="5286388"/>
            <a:ext cx="2371756" cy="1571612"/>
          </a:xfrm>
          <a:prstGeom prst="rect">
            <a:avLst/>
          </a:prstGeom>
          <a:noFill/>
          <a:ln w="9525">
            <a:noFill/>
            <a:round/>
            <a:headEnd/>
            <a:tailEnd/>
          </a:ln>
        </p:spPr>
      </p:pic>
      <p:pic>
        <p:nvPicPr>
          <p:cNvPr id="7" name="Picture 2"/>
          <p:cNvPicPr>
            <a:picLocks noChangeAspect="1" noChangeArrowheads="1"/>
          </p:cNvPicPr>
          <p:nvPr/>
        </p:nvPicPr>
        <p:blipFill>
          <a:blip r:embed="rId2"/>
          <a:srcRect l="21132" t="61444" r="32161" b="36737"/>
          <a:stretch>
            <a:fillRect/>
          </a:stretch>
        </p:blipFill>
        <p:spPr bwMode="auto">
          <a:xfrm>
            <a:off x="4884737" y="1857364"/>
            <a:ext cx="4259263" cy="309562"/>
          </a:xfrm>
          <a:prstGeom prst="rect">
            <a:avLst/>
          </a:prstGeom>
          <a:noFill/>
          <a:ln w="9525">
            <a:noFill/>
            <a:round/>
            <a:headEnd/>
            <a:tailEnd/>
          </a:ln>
        </p:spPr>
      </p:pic>
      <p:pic>
        <p:nvPicPr>
          <p:cNvPr id="8" name="Picture 7"/>
          <p:cNvPicPr>
            <a:picLocks noChangeAspect="1" noChangeArrowheads="1"/>
          </p:cNvPicPr>
          <p:nvPr/>
        </p:nvPicPr>
        <p:blipFill>
          <a:blip r:embed="rId2"/>
          <a:srcRect l="21132" t="61444" r="73035" b="18903"/>
          <a:stretch>
            <a:fillRect/>
          </a:stretch>
        </p:blipFill>
        <p:spPr bwMode="auto">
          <a:xfrm>
            <a:off x="5429256" y="1857364"/>
            <a:ext cx="390524" cy="3500462"/>
          </a:xfrm>
          <a:prstGeom prst="rect">
            <a:avLst/>
          </a:prstGeom>
          <a:noFill/>
          <a:ln w="9525">
            <a:noFill/>
            <a:round/>
            <a:headEnd/>
            <a:tailEnd/>
          </a:ln>
        </p:spPr>
      </p:pic>
      <p:pic>
        <p:nvPicPr>
          <p:cNvPr id="9" name="Picture 8"/>
          <p:cNvPicPr>
            <a:picLocks noChangeAspect="1" noChangeArrowheads="1"/>
          </p:cNvPicPr>
          <p:nvPr/>
        </p:nvPicPr>
        <p:blipFill>
          <a:blip r:embed="rId2"/>
          <a:srcRect l="26982" t="63264" r="32161" b="18903"/>
          <a:stretch>
            <a:fillRect/>
          </a:stretch>
        </p:blipFill>
        <p:spPr bwMode="auto">
          <a:xfrm>
            <a:off x="5786446" y="2143116"/>
            <a:ext cx="3357554" cy="3149936"/>
          </a:xfrm>
          <a:prstGeom prst="rect">
            <a:avLst/>
          </a:prstGeom>
          <a:noFill/>
          <a:ln w="9525">
            <a:noFill/>
            <a:round/>
            <a:headEnd/>
            <a:tailEnd/>
          </a:ln>
        </p:spPr>
      </p:pic>
      <p:pic>
        <p:nvPicPr>
          <p:cNvPr id="10" name="Picture 1"/>
          <p:cNvPicPr>
            <a:picLocks noChangeAspect="1" noChangeArrowheads="1"/>
          </p:cNvPicPr>
          <p:nvPr/>
        </p:nvPicPr>
        <p:blipFill>
          <a:blip r:embed="rId2"/>
          <a:srcRect l="16997" t="27650" r="27000" b="56667"/>
          <a:stretch>
            <a:fillRect/>
          </a:stretch>
        </p:blipFill>
        <p:spPr bwMode="auto">
          <a:xfrm>
            <a:off x="0" y="1857364"/>
            <a:ext cx="5072066" cy="1607355"/>
          </a:xfrm>
          <a:prstGeom prst="rect">
            <a:avLst/>
          </a:prstGeom>
          <a:noFill/>
          <a:ln w="9525">
            <a:noFill/>
            <a:round/>
            <a:headEnd/>
            <a:tailEnd/>
          </a:ln>
        </p:spPr>
      </p:pic>
      <p:pic>
        <p:nvPicPr>
          <p:cNvPr id="11" name="Picture 6"/>
          <p:cNvPicPr>
            <a:picLocks noChangeAspect="1" noChangeArrowheads="1"/>
          </p:cNvPicPr>
          <p:nvPr/>
        </p:nvPicPr>
        <p:blipFill>
          <a:blip r:embed="rId2"/>
          <a:srcRect l="16997" t="43336" r="27000" b="38795"/>
          <a:stretch>
            <a:fillRect/>
          </a:stretch>
        </p:blipFill>
        <p:spPr bwMode="auto">
          <a:xfrm>
            <a:off x="0" y="3429000"/>
            <a:ext cx="5143504" cy="1643074"/>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70" y="571480"/>
            <a:ext cx="5937271" cy="571504"/>
          </a:xfrm>
        </p:spPr>
        <p:txBody>
          <a:bodyPr/>
          <a:lstStyle/>
          <a:p>
            <a:r>
              <a:rPr lang="ar-EG" sz="2800" dirty="0" smtClean="0"/>
              <a:t>تابع التفاعل بين الجينات</a:t>
            </a:r>
            <a:endParaRPr lang="ar-EG" sz="2800" dirty="0"/>
          </a:p>
        </p:txBody>
      </p:sp>
      <p:sp>
        <p:nvSpPr>
          <p:cNvPr id="4" name="Text Placeholder 3"/>
          <p:cNvSpPr>
            <a:spLocks noGrp="1"/>
          </p:cNvSpPr>
          <p:nvPr>
            <p:ph type="body" sz="half" idx="2"/>
          </p:nvPr>
        </p:nvSpPr>
        <p:spPr>
          <a:xfrm>
            <a:off x="0" y="1214422"/>
            <a:ext cx="9144000" cy="1000132"/>
          </a:xfrm>
        </p:spPr>
        <p:txBody>
          <a:bodyPr/>
          <a:lstStyle/>
          <a:p>
            <a:r>
              <a:rPr lang="ar-EG" sz="2400" b="1" u="sng" dirty="0" smtClean="0"/>
              <a:t>الجينات المحورة </a:t>
            </a:r>
            <a:r>
              <a:rPr lang="en-US" sz="2400" b="1" u="sng" dirty="0" smtClean="0"/>
              <a:t>Modifying genes</a:t>
            </a:r>
            <a:endParaRPr lang="en-US" sz="2400" b="1" dirty="0" smtClean="0"/>
          </a:p>
          <a:p>
            <a:r>
              <a:rPr lang="ar-EG" sz="2000" dirty="0" smtClean="0"/>
              <a:t>يقصد بها وجود بعض العوامل التى تعمل على تغيير فعل عامل وراثى أساسى معين والنسبة فى </a:t>
            </a:r>
            <a:r>
              <a:rPr lang="en-US" sz="2000" dirty="0" smtClean="0">
                <a:latin typeface="Andalus" pitchFamily="18" charset="-78"/>
                <a:cs typeface="Andalus" pitchFamily="18" charset="-78"/>
              </a:rPr>
              <a:t>F</a:t>
            </a:r>
            <a:r>
              <a:rPr lang="en-US" sz="1000" b="1" dirty="0" smtClean="0"/>
              <a:t>2</a:t>
            </a:r>
            <a:r>
              <a:rPr lang="ar-EG" sz="2000" dirty="0" smtClean="0"/>
              <a:t> هى 3:9 :4.</a:t>
            </a:r>
            <a:endParaRPr lang="en-US" sz="2000" dirty="0" smtClean="0"/>
          </a:p>
          <a:p>
            <a:endParaRPr lang="ar-EG" dirty="0"/>
          </a:p>
        </p:txBody>
      </p:sp>
      <p:pic>
        <p:nvPicPr>
          <p:cNvPr id="6" name="Picture 4"/>
          <p:cNvPicPr>
            <a:picLocks noChangeAspect="1" noChangeArrowheads="1"/>
          </p:cNvPicPr>
          <p:nvPr/>
        </p:nvPicPr>
        <p:blipFill>
          <a:blip r:embed="rId2"/>
          <a:srcRect/>
          <a:stretch>
            <a:fillRect/>
          </a:stretch>
        </p:blipFill>
        <p:spPr bwMode="gray">
          <a:xfrm>
            <a:off x="0" y="2071678"/>
            <a:ext cx="9144000" cy="4786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571480"/>
            <a:ext cx="5929354" cy="642942"/>
          </a:xfrm>
        </p:spPr>
        <p:txBody>
          <a:bodyPr/>
          <a:lstStyle/>
          <a:p>
            <a:r>
              <a:rPr lang="ar-EG" sz="2800" dirty="0" smtClean="0"/>
              <a:t>تابع التفاعل بين الجينات</a:t>
            </a:r>
            <a:endParaRPr lang="ar-EG" sz="2800" dirty="0"/>
          </a:p>
        </p:txBody>
      </p:sp>
      <p:pic>
        <p:nvPicPr>
          <p:cNvPr id="7" name="Content Placeholder 6" descr="Picture1.png"/>
          <p:cNvPicPr>
            <a:picLocks noGrp="1" noChangeAspect="1"/>
          </p:cNvPicPr>
          <p:nvPr>
            <p:ph idx="1"/>
          </p:nvPr>
        </p:nvPicPr>
        <p:blipFill>
          <a:blip r:embed="rId2"/>
          <a:stretch>
            <a:fillRect/>
          </a:stretch>
        </p:blipFill>
        <p:spPr>
          <a:xfrm>
            <a:off x="0" y="1714488"/>
            <a:ext cx="2928938" cy="5143512"/>
          </a:xfrm>
        </p:spPr>
      </p:pic>
      <p:sp>
        <p:nvSpPr>
          <p:cNvPr id="4" name="Text Placeholder 3"/>
          <p:cNvSpPr>
            <a:spLocks noGrp="1"/>
          </p:cNvSpPr>
          <p:nvPr>
            <p:ph type="body" sz="half" idx="2"/>
          </p:nvPr>
        </p:nvSpPr>
        <p:spPr>
          <a:xfrm>
            <a:off x="3357554" y="1214422"/>
            <a:ext cx="5786447" cy="5643578"/>
          </a:xfrm>
        </p:spPr>
        <p:txBody>
          <a:bodyPr/>
          <a:lstStyle/>
          <a:p>
            <a:r>
              <a:rPr lang="ar-EG" sz="2400" b="1" u="sng" dirty="0" smtClean="0"/>
              <a:t>الجينات المتضاعفة (المتكررة ) </a:t>
            </a:r>
            <a:r>
              <a:rPr lang="en-US" sz="2400" b="1" u="sng" dirty="0" smtClean="0"/>
              <a:t>Duplicate genes</a:t>
            </a:r>
            <a:endParaRPr lang="en-US" sz="2400" b="1" dirty="0" smtClean="0"/>
          </a:p>
          <a:p>
            <a:r>
              <a:rPr lang="ar-EG" sz="1800" dirty="0" smtClean="0"/>
              <a:t>وتكون النسبة فى </a:t>
            </a:r>
            <a:r>
              <a:rPr lang="en-US" sz="1800" dirty="0" smtClean="0"/>
              <a:t>F</a:t>
            </a:r>
            <a:r>
              <a:rPr lang="en-US" sz="1000" b="1" dirty="0" smtClean="0"/>
              <a:t>2</a:t>
            </a:r>
            <a:r>
              <a:rPr lang="ar-EG" sz="1800" dirty="0" smtClean="0"/>
              <a:t> هى 1:15 </a:t>
            </a:r>
            <a:endParaRPr lang="en-US" sz="1800" dirty="0" smtClean="0"/>
          </a:p>
          <a:p>
            <a:r>
              <a:rPr lang="ar-EG" sz="1800" dirty="0" smtClean="0"/>
              <a:t>وعندما يكون التفاعل بين ثلاثة أزواج من العوامل فى ثلاث مواقع جينية مختلفة </a:t>
            </a:r>
            <a:r>
              <a:rPr lang="en-US" sz="1800" dirty="0" smtClean="0"/>
              <a:t>Three different loci</a:t>
            </a:r>
            <a:r>
              <a:rPr lang="ar-EG" sz="1800" dirty="0" smtClean="0"/>
              <a:t> فيمكن الحصول على النسب : </a:t>
            </a:r>
            <a:endParaRPr lang="en-US" sz="1800" dirty="0" smtClean="0"/>
          </a:p>
          <a:p>
            <a:r>
              <a:rPr lang="ar-EG" sz="1800" dirty="0" smtClean="0"/>
              <a:t>37 : 27 ، 55 : 9 ، 3=27 : 9 : 9 : 19  فى </a:t>
            </a:r>
            <a:r>
              <a:rPr lang="en-US" sz="1800" dirty="0" smtClean="0">
                <a:latin typeface="Andalus" pitchFamily="18" charset="-78"/>
                <a:cs typeface="Andalus" pitchFamily="18" charset="-78"/>
              </a:rPr>
              <a:t>F</a:t>
            </a:r>
            <a:r>
              <a:rPr lang="en-US" sz="900" b="1" dirty="0" smtClean="0"/>
              <a:t>2</a:t>
            </a:r>
            <a:endParaRPr lang="en-US" sz="1000" b="1" dirty="0" smtClean="0"/>
          </a:p>
          <a:p>
            <a:endParaRPr lang="ar-EG" sz="1800" dirty="0"/>
          </a:p>
        </p:txBody>
      </p:sp>
      <p:pic>
        <p:nvPicPr>
          <p:cNvPr id="6" name="Picture 5"/>
          <p:cNvPicPr>
            <a:picLocks noChangeAspect="1" noChangeArrowheads="1"/>
          </p:cNvPicPr>
          <p:nvPr/>
        </p:nvPicPr>
        <p:blipFill>
          <a:blip r:embed="rId3"/>
          <a:srcRect/>
          <a:stretch>
            <a:fillRect/>
          </a:stretch>
        </p:blipFill>
        <p:spPr bwMode="gray">
          <a:xfrm>
            <a:off x="2928926" y="3357562"/>
            <a:ext cx="6215074" cy="3500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571480"/>
            <a:ext cx="5865833" cy="642942"/>
          </a:xfrm>
        </p:spPr>
        <p:txBody>
          <a:bodyPr/>
          <a:lstStyle/>
          <a:p>
            <a:r>
              <a:rPr lang="ar-EG" sz="2800" dirty="0" smtClean="0"/>
              <a:t>تابع التفاعل بين الجينات</a:t>
            </a:r>
            <a:endParaRPr lang="ar-EG" sz="2800" dirty="0"/>
          </a:p>
        </p:txBody>
      </p:sp>
      <p:sp>
        <p:nvSpPr>
          <p:cNvPr id="6" name="Content Placeholder 4"/>
          <p:cNvSpPr>
            <a:spLocks noGrp="1"/>
          </p:cNvSpPr>
          <p:nvPr>
            <p:ph type="body" sz="half" idx="2"/>
          </p:nvPr>
        </p:nvSpPr>
        <p:spPr>
          <a:xfrm>
            <a:off x="0" y="1214422"/>
            <a:ext cx="9144000" cy="5643578"/>
          </a:xfrm>
        </p:spPr>
        <p:txBody>
          <a:bodyPr/>
          <a:lstStyle/>
          <a:p>
            <a:r>
              <a:rPr lang="en-US" sz="2000" b="1" dirty="0" smtClean="0"/>
              <a:t> </a:t>
            </a:r>
            <a:r>
              <a:rPr lang="ar-EG" sz="2000" b="1" u="sng" dirty="0" smtClean="0"/>
              <a:t>الجينات المانعة </a:t>
            </a:r>
            <a:r>
              <a:rPr lang="en-US" sz="2000" b="1" u="sng" dirty="0" smtClean="0"/>
              <a:t>Inhibiting genes</a:t>
            </a:r>
            <a:endParaRPr lang="en-US" sz="2000" b="1" dirty="0" smtClean="0"/>
          </a:p>
          <a:p>
            <a:r>
              <a:rPr lang="ar-EG" sz="1800" dirty="0" smtClean="0"/>
              <a:t>تعبير يطلق على الجينات التى تمنع من فعل جين أساسى معين ، ويعلل ذلك بأن الجين المانع يعمل على إفراز مواد مثبطة تعمل على منع ظهور فعل الجين الأساسى وبذلك لا تظهر الصفة التى يتحكم فيها هذا الجين والنسبة فى </a:t>
            </a:r>
            <a:r>
              <a:rPr lang="en-US" sz="1800" dirty="0" smtClean="0">
                <a:latin typeface="Andalus" pitchFamily="18" charset="-78"/>
                <a:cs typeface="Andalus" pitchFamily="18" charset="-78"/>
              </a:rPr>
              <a:t>F</a:t>
            </a:r>
            <a:r>
              <a:rPr lang="en-US" sz="900" b="1" dirty="0" smtClean="0"/>
              <a:t>2</a:t>
            </a:r>
            <a:r>
              <a:rPr lang="ar-EG" sz="1800" dirty="0" smtClean="0"/>
              <a:t> 13 : 3.</a:t>
            </a:r>
            <a:endParaRPr lang="en-US" sz="1800" dirty="0" smtClean="0"/>
          </a:p>
          <a:p>
            <a:r>
              <a:rPr lang="en-US" sz="2000" dirty="0" smtClean="0"/>
              <a:t>P   </a:t>
            </a:r>
            <a:r>
              <a:rPr lang="en-US" sz="2000" dirty="0" err="1" smtClean="0"/>
              <a:t>KKdd</a:t>
            </a:r>
            <a:r>
              <a:rPr lang="en-US" sz="2000" dirty="0" smtClean="0"/>
              <a:t>    x   </a:t>
            </a:r>
            <a:r>
              <a:rPr lang="en-US" sz="2000" dirty="0" err="1" smtClean="0"/>
              <a:t>kkDD</a:t>
            </a:r>
            <a:r>
              <a:rPr lang="en-US" sz="2000" dirty="0" smtClean="0"/>
              <a:t>                      </a:t>
            </a:r>
          </a:p>
          <a:p>
            <a:pPr>
              <a:buFont typeface="Wingdings 2" pitchFamily="18" charset="2"/>
              <a:buNone/>
            </a:pPr>
            <a:r>
              <a:rPr lang="ar-EG" sz="2000" dirty="0" smtClean="0"/>
              <a:t>                     </a:t>
            </a:r>
            <a:r>
              <a:rPr lang="en-US" sz="2000" dirty="0" smtClean="0"/>
              <a:t>           (blue)        (white)</a:t>
            </a:r>
          </a:p>
          <a:p>
            <a:pPr>
              <a:buFont typeface="Wingdings 2" pitchFamily="18" charset="2"/>
              <a:buNone/>
            </a:pPr>
            <a:r>
              <a:rPr lang="en-US" sz="2000" dirty="0" smtClean="0"/>
              <a:t>                       ↓                                    </a:t>
            </a:r>
          </a:p>
          <a:p>
            <a:r>
              <a:rPr lang="en-US" sz="2000" dirty="0" smtClean="0"/>
              <a:t> F</a:t>
            </a:r>
            <a:r>
              <a:rPr lang="en-US" sz="1000" b="1" dirty="0" smtClean="0"/>
              <a:t>1 </a:t>
            </a:r>
            <a:r>
              <a:rPr lang="en-US" sz="2000" dirty="0" smtClean="0"/>
              <a:t>    </a:t>
            </a:r>
            <a:r>
              <a:rPr lang="en-US" sz="2000" dirty="0" err="1" smtClean="0"/>
              <a:t>KkDd</a:t>
            </a:r>
            <a:r>
              <a:rPr lang="en-US" sz="2000" dirty="0" smtClean="0"/>
              <a:t>(</a:t>
            </a:r>
            <a:r>
              <a:rPr lang="en-US" sz="2000" dirty="0" err="1" smtClean="0"/>
              <a:t>selfed</a:t>
            </a:r>
            <a:r>
              <a:rPr lang="en-US" sz="2000" dirty="0" smtClean="0"/>
              <a:t>)                         </a:t>
            </a:r>
          </a:p>
          <a:p>
            <a:pPr>
              <a:buFont typeface="Wingdings 2" pitchFamily="18" charset="2"/>
              <a:buNone/>
            </a:pPr>
            <a:r>
              <a:rPr lang="en-US" sz="2000" dirty="0" smtClean="0"/>
              <a:t>                 (white)                              </a:t>
            </a:r>
          </a:p>
          <a:p>
            <a:r>
              <a:rPr lang="ar-EG" sz="2000" dirty="0" smtClean="0"/>
              <a:t> </a:t>
            </a:r>
            <a:r>
              <a:rPr lang="en-US" sz="2000" dirty="0" smtClean="0"/>
              <a:t>F</a:t>
            </a:r>
            <a:r>
              <a:rPr lang="en-US" sz="1000" b="1" dirty="0" smtClean="0"/>
              <a:t>2</a:t>
            </a:r>
            <a:r>
              <a:rPr lang="en-US" sz="2000" b="1" dirty="0" smtClean="0"/>
              <a:t> </a:t>
            </a:r>
            <a:r>
              <a:rPr lang="en-US" sz="2000" dirty="0" smtClean="0"/>
              <a:t>↓                                   </a:t>
            </a:r>
          </a:p>
          <a:p>
            <a:pPr algn="ctr"/>
            <a:r>
              <a:rPr lang="en-US" sz="2000" dirty="0" smtClean="0"/>
              <a:t>                    </a:t>
            </a:r>
            <a:r>
              <a:rPr lang="ar-EG" sz="2000" dirty="0" smtClean="0"/>
              <a:t> </a:t>
            </a: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4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r>
              <a:rPr lang="en-US" sz="2000" dirty="0" smtClean="0"/>
              <a:t>                                                                                                                                   </a:t>
            </a:r>
          </a:p>
          <a:p>
            <a:pPr>
              <a:buFont typeface="Wingdings 2" pitchFamily="18" charset="2"/>
              <a:buNone/>
            </a:pPr>
            <a:endParaRPr lang="en-US" sz="2400" dirty="0" smtClean="0"/>
          </a:p>
          <a:p>
            <a:pPr>
              <a:buFont typeface="Wingdings 2" pitchFamily="18" charset="2"/>
              <a:buNone/>
            </a:pPr>
            <a:r>
              <a:rPr lang="en-US" sz="2000" dirty="0" smtClean="0"/>
              <a:t>      </a:t>
            </a:r>
          </a:p>
        </p:txBody>
      </p:sp>
      <p:graphicFrame>
        <p:nvGraphicFramePr>
          <p:cNvPr id="8" name="Table 7"/>
          <p:cNvGraphicFramePr>
            <a:graphicFrameLocks noGrp="1"/>
          </p:cNvGraphicFramePr>
          <p:nvPr/>
        </p:nvGraphicFramePr>
        <p:xfrm>
          <a:off x="4429124" y="4429132"/>
          <a:ext cx="4500595" cy="2215260"/>
        </p:xfrm>
        <a:graphic>
          <a:graphicData uri="http://schemas.openxmlformats.org/drawingml/2006/table">
            <a:tbl>
              <a:tblPr/>
              <a:tblGrid>
                <a:gridCol w="803417"/>
                <a:gridCol w="803414"/>
                <a:gridCol w="801836"/>
                <a:gridCol w="803417"/>
                <a:gridCol w="1288511"/>
              </a:tblGrid>
              <a:tr h="414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Franklin Gothic Book" pitchFamily="34" charset="0"/>
                          <a:ea typeface="MS Gothic"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ranklin Gothic Book" pitchFamily="34" charset="0"/>
                          <a:ea typeface="MS Gothic" charset="-128"/>
                        </a:rPr>
                        <a:t>KD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Franklin Gothic Book" pitchFamily="34" charset="0"/>
                          <a:ea typeface="MS Gothic" charset="-128"/>
                        </a:rPr>
                        <a:t>Kd</a:t>
                      </a:r>
                      <a:endParaRPr kumimoji="0" lang="en-US" sz="1800" b="0" i="0" u="none" strike="noStrike" cap="none" normalizeH="0" baseline="0" dirty="0" smtClean="0">
                        <a:ln>
                          <a:noFill/>
                        </a:ln>
                        <a:solidFill>
                          <a:schemeClr val="tx1"/>
                        </a:solidFill>
                        <a:effectLst/>
                        <a:latin typeface="Franklin Gothic Book" pitchFamily="34" charset="0"/>
                        <a:ea typeface="MS 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Franklin Gothic Book" pitchFamily="34" charset="0"/>
                          <a:ea typeface="MS Gothic" charset="-128"/>
                        </a:rPr>
                        <a:t>kD</a:t>
                      </a:r>
                      <a:endParaRPr kumimoji="0" lang="en-US" sz="1800" b="0" i="0" u="none" strike="noStrike" cap="none" normalizeH="0" baseline="0" dirty="0" smtClean="0">
                        <a:ln>
                          <a:noFill/>
                        </a:ln>
                        <a:solidFill>
                          <a:schemeClr val="tx1"/>
                        </a:solidFill>
                        <a:effectLst/>
                        <a:latin typeface="Franklin Gothic Book" pitchFamily="34" charset="0"/>
                        <a:ea typeface="MS 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Franklin Gothic Book" pitchFamily="34" charset="0"/>
                          <a:ea typeface="MS Gothic" charset="-128"/>
                        </a:rPr>
                        <a:t>kd</a:t>
                      </a:r>
                      <a:endParaRPr kumimoji="0" lang="en-US" sz="1800" b="0" i="0" u="none" strike="noStrike" cap="none" normalizeH="0" baseline="0" dirty="0" smtClean="0">
                        <a:ln>
                          <a:noFill/>
                        </a:ln>
                        <a:solidFill>
                          <a:schemeClr val="tx1"/>
                        </a:solidFill>
                        <a:effectLst/>
                        <a:latin typeface="Franklin Gothic Book" pitchFamily="34" charset="0"/>
                        <a:ea typeface="MS 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5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ranklin Gothic Book" pitchFamily="34" charset="0"/>
                          <a:ea typeface="MS Gothic" charset="-128"/>
                        </a:rPr>
                        <a:t>KD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85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Franklin Gothic Book" pitchFamily="34" charset="0"/>
                          <a:ea typeface="MS Gothic" charset="-128"/>
                        </a:rPr>
                        <a:t>Kd</a:t>
                      </a:r>
                      <a:endParaRPr kumimoji="0" lang="en-US" sz="1800" b="0" i="0" u="none" strike="noStrike" cap="none" normalizeH="0" baseline="0" dirty="0" smtClean="0">
                        <a:ln>
                          <a:noFill/>
                        </a:ln>
                        <a:solidFill>
                          <a:schemeClr val="tx1"/>
                        </a:solidFill>
                        <a:effectLst/>
                        <a:latin typeface="Franklin Gothic Book" pitchFamily="34" charset="0"/>
                        <a:ea typeface="MS 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785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Franklin Gothic Book" pitchFamily="34" charset="0"/>
                          <a:ea typeface="MS Gothic" charset="-128"/>
                        </a:rPr>
                        <a:t>kD</a:t>
                      </a:r>
                      <a:endParaRPr kumimoji="0" lang="en-US" sz="1800" b="0" i="0" u="none" strike="noStrike" cap="none" normalizeH="0" baseline="0" dirty="0" smtClean="0">
                        <a:ln>
                          <a:noFill/>
                        </a:ln>
                        <a:solidFill>
                          <a:schemeClr val="tx1"/>
                        </a:solidFill>
                        <a:effectLst/>
                        <a:latin typeface="Franklin Gothic Book" pitchFamily="34" charset="0"/>
                        <a:ea typeface="MS 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kkDd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85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ranklin Gothic Book" pitchFamily="34" charset="0"/>
                          <a:ea typeface="MS Gothic" charset="-128"/>
                        </a:rPr>
                        <a:t>kd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Franklin Gothic Book" pitchFamily="34" charset="0"/>
                          <a:ea typeface="MS Gothic" charset="-128"/>
                        </a:rPr>
                        <a:t>KkDd</a:t>
                      </a:r>
                      <a:endParaRPr kumimoji="0" lang="en-US" sz="1800" b="0" i="0" u="none" strike="noStrike" cap="none" normalizeH="0" baseline="0" dirty="0" smtClean="0">
                        <a:ln>
                          <a:noFill/>
                        </a:ln>
                        <a:solidFill>
                          <a:schemeClr val="tx1"/>
                        </a:solidFill>
                        <a:effectLst/>
                        <a:latin typeface="Franklin Gothic Book" pitchFamily="34" charset="0"/>
                        <a:ea typeface="MS 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Franklin Gothic Book" pitchFamily="34" charset="0"/>
                          <a:ea typeface="MS Gothic" charset="-128"/>
                        </a:rPr>
                        <a:t>Kkdd</a:t>
                      </a:r>
                      <a:endParaRPr kumimoji="0" lang="en-US" sz="1800" b="0" i="0" u="none" strike="noStrike" cap="none" normalizeH="0" baseline="0" dirty="0" smtClean="0">
                        <a:ln>
                          <a:noFill/>
                        </a:ln>
                        <a:solidFill>
                          <a:schemeClr val="tx1"/>
                        </a:solidFill>
                        <a:effectLst/>
                        <a:latin typeface="Franklin Gothic Book" pitchFamily="34" charset="0"/>
                        <a:ea typeface="MS 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Franklin Gothic Book" pitchFamily="34" charset="0"/>
                          <a:ea typeface="MS Gothic" charset="-128"/>
                        </a:rPr>
                        <a:t>kkDd</a:t>
                      </a:r>
                      <a:endParaRPr kumimoji="0" lang="en-US" sz="1800" b="0" i="0" u="none" strike="noStrike" cap="none" normalizeH="0" baseline="0" dirty="0" smtClean="0">
                        <a:ln>
                          <a:noFill/>
                        </a:ln>
                        <a:solidFill>
                          <a:schemeClr val="tx1"/>
                        </a:solidFill>
                        <a:effectLst/>
                        <a:latin typeface="Franklin Gothic Book" pitchFamily="34" charset="0"/>
                        <a:ea typeface="MS 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Franklin Gothic Book" pitchFamily="34" charset="0"/>
                          <a:ea typeface="MS Gothic" charset="-128"/>
                        </a:rPr>
                        <a:t>kkdd</a:t>
                      </a:r>
                      <a:endParaRPr kumimoji="0" lang="en-US" sz="1800" b="0" i="0" u="none" strike="noStrike" cap="none" normalizeH="0" baseline="0" dirty="0" smtClean="0">
                        <a:ln>
                          <a:noFill/>
                        </a:ln>
                        <a:solidFill>
                          <a:schemeClr val="tx1"/>
                        </a:solidFill>
                        <a:effectLst/>
                        <a:latin typeface="Franklin Gothic Book" pitchFamily="34" charset="0"/>
                        <a:ea typeface="MS 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0" name="Content Placeholder 9" descr="Picture2.jpg"/>
          <p:cNvPicPr>
            <a:picLocks noGrp="1" noChangeAspect="1"/>
          </p:cNvPicPr>
          <p:nvPr>
            <p:ph idx="1"/>
          </p:nvPr>
        </p:nvPicPr>
        <p:blipFill>
          <a:blip r:embed="rId2"/>
          <a:stretch>
            <a:fillRect/>
          </a:stretch>
        </p:blipFill>
        <p:spPr>
          <a:xfrm>
            <a:off x="1" y="2643182"/>
            <a:ext cx="2214545" cy="4214818"/>
          </a:xfrm>
        </p:spPr>
      </p:pic>
      <p:pic>
        <p:nvPicPr>
          <p:cNvPr id="26626" name="Picture 2" descr="C:\Users\Wessam\Desktop\Picture3.jpg"/>
          <p:cNvPicPr>
            <a:picLocks noChangeAspect="1" noChangeArrowheads="1"/>
          </p:cNvPicPr>
          <p:nvPr/>
        </p:nvPicPr>
        <p:blipFill>
          <a:blip r:embed="rId3"/>
          <a:srcRect/>
          <a:stretch>
            <a:fillRect/>
          </a:stretch>
        </p:blipFill>
        <p:spPr bwMode="auto">
          <a:xfrm>
            <a:off x="2143108" y="2643182"/>
            <a:ext cx="2286016" cy="421481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36" y="571480"/>
            <a:ext cx="5580081" cy="642942"/>
          </a:xfrm>
        </p:spPr>
        <p:txBody>
          <a:bodyPr/>
          <a:lstStyle/>
          <a:p>
            <a:r>
              <a:rPr lang="ar-EG" sz="2800" dirty="0" smtClean="0"/>
              <a:t>تابع التفاعل بين الجينات</a:t>
            </a:r>
            <a:endParaRPr lang="ar-EG" sz="2800" dirty="0"/>
          </a:p>
        </p:txBody>
      </p:sp>
      <p:sp>
        <p:nvSpPr>
          <p:cNvPr id="4" name="Text Placeholder 3"/>
          <p:cNvSpPr>
            <a:spLocks noGrp="1"/>
          </p:cNvSpPr>
          <p:nvPr>
            <p:ph type="body" sz="half" idx="2"/>
          </p:nvPr>
        </p:nvSpPr>
        <p:spPr>
          <a:xfrm>
            <a:off x="4929190" y="1214422"/>
            <a:ext cx="4214811" cy="5643578"/>
          </a:xfrm>
        </p:spPr>
        <p:txBody>
          <a:bodyPr/>
          <a:lstStyle/>
          <a:p>
            <a:r>
              <a:rPr lang="ar-EG" sz="2000" b="1" u="sng" dirty="0" smtClean="0"/>
              <a:t>الجينات المغطية </a:t>
            </a:r>
            <a:r>
              <a:rPr lang="en-US" sz="2000" b="1" u="sng" dirty="0" smtClean="0"/>
              <a:t>Masking genes </a:t>
            </a:r>
            <a:endParaRPr lang="en-US" sz="2000" b="1" dirty="0" smtClean="0"/>
          </a:p>
          <a:p>
            <a:r>
              <a:rPr lang="ar-EG" sz="2000" dirty="0" smtClean="0"/>
              <a:t>وتكون النسبة فى </a:t>
            </a:r>
            <a:r>
              <a:rPr lang="en-US" sz="2000" dirty="0" smtClean="0">
                <a:latin typeface="Andalus" pitchFamily="18" charset="-78"/>
                <a:cs typeface="Andalus" pitchFamily="18" charset="-78"/>
              </a:rPr>
              <a:t>F</a:t>
            </a:r>
            <a:r>
              <a:rPr lang="en-US" sz="1000" b="1" dirty="0" smtClean="0"/>
              <a:t>2</a:t>
            </a:r>
            <a:r>
              <a:rPr lang="ar-EG" sz="2000" dirty="0" smtClean="0"/>
              <a:t> هى 3:12 :1</a:t>
            </a:r>
          </a:p>
          <a:p>
            <a:endParaRPr lang="ar-EG" sz="2000" dirty="0" smtClean="0"/>
          </a:p>
          <a:p>
            <a:endParaRPr lang="en-US" sz="2000" dirty="0" smtClean="0"/>
          </a:p>
          <a:p>
            <a:pPr lvl="1"/>
            <a:r>
              <a:rPr lang="en-US" sz="2000" dirty="0" smtClean="0">
                <a:latin typeface="Franklin Gothic Medium" pitchFamily="34" charset="0"/>
              </a:rPr>
              <a:t>P             WWYY X </a:t>
            </a:r>
            <a:r>
              <a:rPr lang="en-US" sz="2000" dirty="0" err="1" smtClean="0">
                <a:latin typeface="Franklin Gothic Medium" pitchFamily="34" charset="0"/>
              </a:rPr>
              <a:t>wwyy</a:t>
            </a:r>
            <a:r>
              <a:rPr lang="en-US" sz="2000" dirty="0" smtClean="0">
                <a:latin typeface="Franklin Gothic Medium" pitchFamily="34" charset="0"/>
              </a:rPr>
              <a:t>          </a:t>
            </a:r>
          </a:p>
          <a:p>
            <a:pPr lvl="1"/>
            <a:r>
              <a:rPr lang="en-US" sz="2400" dirty="0" smtClean="0">
                <a:latin typeface="Franklin Gothic Medium" pitchFamily="34" charset="0"/>
              </a:rPr>
              <a:t> (white)  ↓  (green)   </a:t>
            </a:r>
          </a:p>
          <a:p>
            <a:pPr lvl="1"/>
            <a:r>
              <a:rPr lang="ar-EG" sz="2400" dirty="0" smtClean="0">
                <a:latin typeface="Franklin Gothic Medium" pitchFamily="34" charset="0"/>
              </a:rPr>
              <a:t>            </a:t>
            </a:r>
            <a:r>
              <a:rPr lang="en-US" sz="2400" dirty="0" smtClean="0">
                <a:latin typeface="Franklin Gothic Medium" pitchFamily="34" charset="0"/>
              </a:rPr>
              <a:t>F</a:t>
            </a:r>
            <a:r>
              <a:rPr lang="en-US" sz="1000" b="1" dirty="0" smtClean="0">
                <a:latin typeface="Franklin Gothic Medium" pitchFamily="34" charset="0"/>
              </a:rPr>
              <a:t>1    </a:t>
            </a:r>
            <a:r>
              <a:rPr lang="en-US" sz="2400" dirty="0" smtClean="0">
                <a:latin typeface="Franklin Gothic Medium" pitchFamily="34" charset="0"/>
              </a:rPr>
              <a:t>             </a:t>
            </a:r>
            <a:r>
              <a:rPr lang="en-US" sz="2400" dirty="0" err="1" smtClean="0">
                <a:latin typeface="Franklin Gothic Medium" pitchFamily="34" charset="0"/>
              </a:rPr>
              <a:t>WwYy</a:t>
            </a:r>
            <a:endParaRPr lang="en-US" sz="2400" dirty="0" smtClean="0">
              <a:latin typeface="Franklin Gothic Medium" pitchFamily="34" charset="0"/>
            </a:endParaRPr>
          </a:p>
          <a:p>
            <a:pPr lvl="1"/>
            <a:r>
              <a:rPr lang="ar-EG" sz="2400" dirty="0" smtClean="0">
                <a:latin typeface="Franklin Gothic Medium" pitchFamily="34" charset="0"/>
              </a:rPr>
              <a:t>     </a:t>
            </a:r>
            <a:r>
              <a:rPr lang="en-US" sz="2400" dirty="0" smtClean="0">
                <a:latin typeface="Franklin Gothic Medium" pitchFamily="34" charset="0"/>
              </a:rPr>
              <a:t>          (white) (selfed)</a:t>
            </a:r>
          </a:p>
          <a:p>
            <a:pPr lvl="1"/>
            <a:r>
              <a:rPr lang="ar-EG" sz="2400" dirty="0" smtClean="0">
                <a:latin typeface="Franklin Gothic Medium" pitchFamily="34" charset="0"/>
              </a:rPr>
              <a:t> </a:t>
            </a:r>
            <a:r>
              <a:rPr lang="en-US" sz="2400" dirty="0" smtClean="0">
                <a:latin typeface="Franklin Gothic Medium" pitchFamily="34" charset="0"/>
              </a:rPr>
              <a:t>  F</a:t>
            </a:r>
            <a:r>
              <a:rPr lang="en-US" sz="1000" b="1" dirty="0" smtClean="0">
                <a:latin typeface="Franklin Gothic Medium" pitchFamily="34" charset="0"/>
              </a:rPr>
              <a:t>2</a:t>
            </a:r>
            <a:r>
              <a:rPr lang="en-US" sz="2400" dirty="0" smtClean="0">
                <a:latin typeface="Franklin Gothic Medium" pitchFamily="34" charset="0"/>
              </a:rPr>
              <a:t>   </a:t>
            </a:r>
            <a:r>
              <a:rPr lang="en-US" sz="2400" dirty="0" err="1" smtClean="0">
                <a:latin typeface="Franklin Gothic Medium" pitchFamily="34" charset="0"/>
              </a:rPr>
              <a:t>White:Yellow:Green</a:t>
            </a:r>
            <a:r>
              <a:rPr lang="en-US" sz="2400" dirty="0" smtClean="0">
                <a:latin typeface="Franklin Gothic Medium" pitchFamily="34" charset="0"/>
              </a:rPr>
              <a:t> 12 :  3 :  </a:t>
            </a:r>
            <a:r>
              <a:rPr lang="en-US" sz="2400" smtClean="0">
                <a:latin typeface="Franklin Gothic Medium" pitchFamily="34" charset="0"/>
              </a:rPr>
              <a:t>1           </a:t>
            </a:r>
            <a:endParaRPr lang="en-US" sz="2400" dirty="0" smtClean="0">
              <a:latin typeface="Franklin Gothic Medium" pitchFamily="34" charset="0"/>
            </a:endParaRPr>
          </a:p>
          <a:p>
            <a:endParaRPr lang="ar-EG" dirty="0"/>
          </a:p>
        </p:txBody>
      </p:sp>
      <p:graphicFrame>
        <p:nvGraphicFramePr>
          <p:cNvPr id="6" name="Content Placeholder 9"/>
          <p:cNvGraphicFramePr>
            <a:graphicFrameLocks/>
          </p:cNvGraphicFramePr>
          <p:nvPr/>
        </p:nvGraphicFramePr>
        <p:xfrm>
          <a:off x="0" y="5014742"/>
          <a:ext cx="5214941" cy="1920240"/>
        </p:xfrm>
        <a:graphic>
          <a:graphicData uri="http://schemas.openxmlformats.org/drawingml/2006/table">
            <a:tbl>
              <a:tblPr firstRow="1" bandRow="1">
                <a:tableStyleId>{5940675A-B579-460E-94D1-54222C63F5DA}</a:tableStyleId>
              </a:tblPr>
              <a:tblGrid>
                <a:gridCol w="1083026"/>
                <a:gridCol w="1083026"/>
                <a:gridCol w="1083026"/>
                <a:gridCol w="1083026"/>
                <a:gridCol w="882837"/>
              </a:tblGrid>
              <a:tr h="359498">
                <a:tc>
                  <a:txBody>
                    <a:bodyPr/>
                    <a:lstStyle/>
                    <a:p>
                      <a:r>
                        <a:rPr lang="en-US" sz="2400" b="1" dirty="0" smtClean="0">
                          <a:solidFill>
                            <a:schemeClr val="tx1"/>
                          </a:solidFill>
                        </a:rPr>
                        <a:t>♂/♀</a:t>
                      </a:r>
                      <a:endParaRPr lang="en-US" sz="2400" b="1" dirty="0">
                        <a:solidFill>
                          <a:schemeClr val="tx1"/>
                        </a:solidFill>
                      </a:endParaRPr>
                    </a:p>
                  </a:txBody>
                  <a:tcPr>
                    <a:solidFill>
                      <a:schemeClr val="accent1">
                        <a:lumMod val="40000"/>
                        <a:lumOff val="60000"/>
                      </a:schemeClr>
                    </a:solidFill>
                  </a:tcPr>
                </a:tc>
                <a:tc>
                  <a:txBody>
                    <a:bodyPr/>
                    <a:lstStyle/>
                    <a:p>
                      <a:r>
                        <a:rPr lang="en-US" sz="1800" dirty="0" smtClean="0"/>
                        <a:t>WY</a:t>
                      </a:r>
                    </a:p>
                  </a:txBody>
                  <a:tcPr>
                    <a:solidFill>
                      <a:schemeClr val="accent1">
                        <a:lumMod val="40000"/>
                        <a:lumOff val="60000"/>
                      </a:schemeClr>
                    </a:solidFill>
                  </a:tcPr>
                </a:tc>
                <a:tc>
                  <a:txBody>
                    <a:bodyPr/>
                    <a:lstStyle/>
                    <a:p>
                      <a:r>
                        <a:rPr lang="en-US" sz="1800" dirty="0" err="1" smtClean="0"/>
                        <a:t>Wy</a:t>
                      </a:r>
                      <a:endParaRPr lang="en-US" sz="1800" dirty="0"/>
                    </a:p>
                  </a:txBody>
                  <a:tcPr>
                    <a:solidFill>
                      <a:schemeClr val="accent1">
                        <a:lumMod val="40000"/>
                        <a:lumOff val="60000"/>
                      </a:schemeClr>
                    </a:solidFill>
                  </a:tcPr>
                </a:tc>
                <a:tc>
                  <a:txBody>
                    <a:bodyPr/>
                    <a:lstStyle/>
                    <a:p>
                      <a:r>
                        <a:rPr lang="en-US" sz="1800" dirty="0" err="1" smtClean="0"/>
                        <a:t>wY</a:t>
                      </a:r>
                      <a:endParaRPr lang="en-US" sz="1800" dirty="0"/>
                    </a:p>
                  </a:txBody>
                  <a:tcPr>
                    <a:solidFill>
                      <a:schemeClr val="accent1">
                        <a:lumMod val="40000"/>
                        <a:lumOff val="60000"/>
                      </a:schemeClr>
                    </a:solidFill>
                  </a:tcPr>
                </a:tc>
                <a:tc>
                  <a:txBody>
                    <a:bodyPr/>
                    <a:lstStyle/>
                    <a:p>
                      <a:r>
                        <a:rPr lang="en-US" sz="1800" dirty="0" err="1" smtClean="0"/>
                        <a:t>wy</a:t>
                      </a:r>
                      <a:endParaRPr lang="en-US" sz="1800" dirty="0"/>
                    </a:p>
                  </a:txBody>
                  <a:tcPr>
                    <a:solidFill>
                      <a:schemeClr val="accent1">
                        <a:lumMod val="40000"/>
                        <a:lumOff val="60000"/>
                      </a:schemeClr>
                    </a:solidFill>
                  </a:tcPr>
                </a:tc>
              </a:tr>
              <a:tr h="310020">
                <a:tc>
                  <a:txBody>
                    <a:bodyPr/>
                    <a:lstStyle/>
                    <a:p>
                      <a:r>
                        <a:rPr lang="en-US" sz="1800" dirty="0" smtClean="0"/>
                        <a:t>WY</a:t>
                      </a:r>
                      <a:endParaRPr lang="en-US" sz="1800" dirty="0"/>
                    </a:p>
                  </a:txBody>
                  <a:tcPr>
                    <a:solidFill>
                      <a:schemeClr val="accent1">
                        <a:lumMod val="40000"/>
                        <a:lumOff val="60000"/>
                      </a:schemeClr>
                    </a:solidFill>
                  </a:tcPr>
                </a:tc>
                <a:tc>
                  <a:txBody>
                    <a:bodyPr/>
                    <a:lstStyle/>
                    <a:p>
                      <a:r>
                        <a:rPr lang="en-US" sz="1800" dirty="0"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chemeClr val="bg1"/>
                    </a:solidFill>
                  </a:tcPr>
                </a:tc>
              </a:tr>
              <a:tr h="310020">
                <a:tc>
                  <a:txBody>
                    <a:bodyPr/>
                    <a:lstStyle/>
                    <a:p>
                      <a:r>
                        <a:rPr lang="en-US" sz="1800" dirty="0" err="1" smtClean="0"/>
                        <a:t>Wy</a:t>
                      </a:r>
                      <a:endParaRPr lang="en-US" sz="1800" dirty="0"/>
                    </a:p>
                  </a:txBody>
                  <a:tcPr>
                    <a:solidFill>
                      <a:schemeClr val="accent1">
                        <a:lumMod val="40000"/>
                        <a:lumOff val="60000"/>
                      </a:schemeClr>
                    </a:solidFill>
                  </a:tcPr>
                </a:tc>
                <a:tc>
                  <a:txBody>
                    <a:bodyPr/>
                    <a:lstStyle/>
                    <a:p>
                      <a:r>
                        <a:rPr lang="en-US" sz="1800" dirty="0" err="1"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chemeClr val="bg1"/>
                    </a:solidFill>
                  </a:tcPr>
                </a:tc>
              </a:tr>
              <a:tr h="310020">
                <a:tc>
                  <a:txBody>
                    <a:bodyPr/>
                    <a:lstStyle/>
                    <a:p>
                      <a:r>
                        <a:rPr lang="en-US" sz="1800" dirty="0" err="1" smtClean="0"/>
                        <a:t>wY</a:t>
                      </a:r>
                      <a:endParaRPr lang="en-US" sz="1800" dirty="0"/>
                    </a:p>
                  </a:txBody>
                  <a:tcPr>
                    <a:solidFill>
                      <a:schemeClr val="accent1">
                        <a:lumMod val="40000"/>
                        <a:lumOff val="60000"/>
                      </a:schemeClr>
                    </a:solidFill>
                  </a:tcPr>
                </a:tc>
                <a:tc>
                  <a:txBody>
                    <a:bodyPr/>
                    <a:lstStyle/>
                    <a:p>
                      <a:r>
                        <a:rPr lang="en-US" sz="1800" dirty="0" err="1"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rgbClr val="FFFF00"/>
                    </a:solidFill>
                  </a:tcPr>
                </a:tc>
                <a:tc>
                  <a:txBody>
                    <a:bodyPr/>
                    <a:lstStyle/>
                    <a:p>
                      <a:r>
                        <a:rPr lang="en-US" sz="1800" dirty="0" err="1" smtClean="0"/>
                        <a:t>wwYy</a:t>
                      </a:r>
                      <a:endParaRPr lang="en-US" sz="1800" dirty="0"/>
                    </a:p>
                  </a:txBody>
                  <a:tcPr>
                    <a:solidFill>
                      <a:srgbClr val="FFFF00"/>
                    </a:solidFill>
                  </a:tcPr>
                </a:tc>
              </a:tr>
              <a:tr h="287598">
                <a:tc>
                  <a:txBody>
                    <a:bodyPr/>
                    <a:lstStyle/>
                    <a:p>
                      <a:r>
                        <a:rPr lang="en-US" sz="1800" dirty="0" err="1" smtClean="0"/>
                        <a:t>wy</a:t>
                      </a:r>
                      <a:endParaRPr lang="en-US" sz="1800" dirty="0"/>
                    </a:p>
                  </a:txBody>
                  <a:tcPr>
                    <a:solidFill>
                      <a:schemeClr val="accent1">
                        <a:lumMod val="40000"/>
                        <a:lumOff val="60000"/>
                      </a:schemeClr>
                    </a:solidFill>
                  </a:tcPr>
                </a:tc>
                <a:tc>
                  <a:txBody>
                    <a:bodyPr/>
                    <a:lstStyle/>
                    <a:p>
                      <a:r>
                        <a:rPr lang="en-US" sz="1800" dirty="0" err="1"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chemeClr val="bg1"/>
                    </a:solidFill>
                  </a:tcPr>
                </a:tc>
                <a:tc>
                  <a:txBody>
                    <a:bodyPr/>
                    <a:lstStyle/>
                    <a:p>
                      <a:r>
                        <a:rPr lang="en-US" sz="1800" dirty="0" err="1" smtClean="0"/>
                        <a:t>wwYy</a:t>
                      </a:r>
                      <a:endParaRPr lang="en-US" sz="1800" dirty="0"/>
                    </a:p>
                  </a:txBody>
                  <a:tcPr>
                    <a:solidFill>
                      <a:srgbClr val="FFFF00"/>
                    </a:solidFill>
                  </a:tcPr>
                </a:tc>
                <a:tc>
                  <a:txBody>
                    <a:bodyPr/>
                    <a:lstStyle/>
                    <a:p>
                      <a:r>
                        <a:rPr kumimoji="0" lang="en-US" sz="1800" kern="1200" dirty="0" err="1" smtClean="0">
                          <a:solidFill>
                            <a:schemeClr val="tx1"/>
                          </a:solidFill>
                          <a:latin typeface="+mn-lt"/>
                          <a:ea typeface="+mn-ea"/>
                          <a:cs typeface="+mn-cs"/>
                        </a:rPr>
                        <a:t>wwyy</a:t>
                      </a:r>
                      <a:endParaRPr kumimoji="0" lang="en-US" sz="1800" kern="1200" dirty="0" smtClean="0">
                        <a:solidFill>
                          <a:schemeClr val="tx1"/>
                        </a:solidFill>
                        <a:latin typeface="+mn-lt"/>
                        <a:ea typeface="+mn-ea"/>
                        <a:cs typeface="+mn-cs"/>
                      </a:endParaRPr>
                    </a:p>
                  </a:txBody>
                  <a:tcPr>
                    <a:solidFill>
                      <a:srgbClr val="00B050"/>
                    </a:solidFill>
                  </a:tcPr>
                </a:tc>
              </a:tr>
            </a:tbl>
          </a:graphicData>
        </a:graphic>
      </p:graphicFrame>
      <p:pic>
        <p:nvPicPr>
          <p:cNvPr id="5" name="Picture 4" descr="F:\epistasis\edit.png"/>
          <p:cNvPicPr>
            <a:picLocks noChangeAspect="1" noChangeArrowheads="1"/>
          </p:cNvPicPr>
          <p:nvPr/>
        </p:nvPicPr>
        <p:blipFill>
          <a:blip r:embed="rId2"/>
          <a:srcRect/>
          <a:stretch>
            <a:fillRect/>
          </a:stretch>
        </p:blipFill>
        <p:spPr bwMode="auto">
          <a:xfrm>
            <a:off x="0" y="1643050"/>
            <a:ext cx="5286380"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WordArt 3"/>
          <p:cNvSpPr>
            <a:spLocks noChangeArrowheads="1" noChangeShapeType="1" noTextEdit="1"/>
          </p:cNvSpPr>
          <p:nvPr/>
        </p:nvSpPr>
        <p:spPr bwMode="gray">
          <a:xfrm>
            <a:off x="4357686" y="1905000"/>
            <a:ext cx="4100514" cy="881058"/>
          </a:xfrm>
          <a:prstGeom prst="rect">
            <a:avLst/>
          </a:prstGeom>
        </p:spPr>
        <p:txBody>
          <a:bodyPr wrap="none" fromWordArt="1">
            <a:prstTxWarp prst="textDeflate">
              <a:avLst>
                <a:gd name="adj" fmla="val 0"/>
              </a:avLst>
            </a:prstTxWarp>
          </a:bodyPr>
          <a:lstStyle/>
          <a:p>
            <a:pPr algn="ctr"/>
            <a:r>
              <a:rPr lang="en-US" sz="5400" kern="10" dirty="0">
                <a:ln w="28575">
                  <a:solidFill>
                    <a:schemeClr val="bg1"/>
                  </a:solidFill>
                  <a:round/>
                  <a:headEnd/>
                  <a:tailEnd/>
                </a:ln>
                <a:gradFill rotWithShape="1">
                  <a:gsLst>
                    <a:gs pos="0">
                      <a:schemeClr val="tx2"/>
                    </a:gs>
                    <a:gs pos="100000">
                      <a:schemeClr val="accent1"/>
                    </a:gs>
                  </a:gsLst>
                  <a:lin ang="5400000" scaled="1"/>
                </a:gradFill>
                <a:effectLst>
                  <a:outerShdw dist="107763" dir="2700000" algn="ctr" rotWithShape="0">
                    <a:schemeClr val="bg2">
                      <a:alpha val="50000"/>
                    </a:schemeClr>
                  </a:outerShdw>
                </a:effectLst>
                <a:latin typeface="Verdana"/>
                <a:ea typeface="Verdana"/>
                <a:cs typeface="Verdana"/>
              </a:rPr>
              <a:t>Thank You !</a:t>
            </a:r>
            <a:endParaRPr lang="ar-EG" sz="5400" kern="10" dirty="0">
              <a:ln w="28575">
                <a:solidFill>
                  <a:schemeClr val="bg1"/>
                </a:solidFill>
                <a:round/>
                <a:headEnd/>
                <a:tailEnd/>
              </a:ln>
              <a:gradFill rotWithShape="1">
                <a:gsLst>
                  <a:gs pos="0">
                    <a:schemeClr val="tx2"/>
                  </a:gs>
                  <a:gs pos="100000">
                    <a:schemeClr val="accent1"/>
                  </a:gs>
                </a:gsLst>
                <a:lin ang="5400000" scaled="1"/>
              </a:gradFill>
              <a:effectLst>
                <a:outerShdw dist="107763" dir="2700000" algn="ctr" rotWithShape="0">
                  <a:schemeClr val="bg2">
                    <a:alpha val="50000"/>
                  </a:schemeClr>
                </a:outerShdw>
              </a:effectLst>
              <a:latin typeface="Verdana"/>
              <a:ea typeface="Verdan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AutoShape 2"/>
          <p:cNvSpPr>
            <a:spLocks noChangeArrowheads="1"/>
          </p:cNvSpPr>
          <p:nvPr/>
        </p:nvSpPr>
        <p:spPr bwMode="auto">
          <a:xfrm>
            <a:off x="1143000" y="2057400"/>
            <a:ext cx="7239000" cy="3962400"/>
          </a:xfrm>
          <a:prstGeom prst="roundRect">
            <a:avLst>
              <a:gd name="adj" fmla="val 10375"/>
            </a:avLst>
          </a:prstGeom>
          <a:noFill/>
          <a:ln w="19050" cap="rnd">
            <a:solidFill>
              <a:schemeClr val="bg2"/>
            </a:solidFill>
            <a:prstDash val="sysDot"/>
            <a:round/>
            <a:headEnd/>
            <a:tailEnd/>
          </a:ln>
          <a:effectLst/>
        </p:spPr>
        <p:txBody>
          <a:bodyPr wrap="none" anchor="ctr"/>
          <a:lstStyle/>
          <a:p>
            <a:endParaRPr lang="ar-EG"/>
          </a:p>
        </p:txBody>
      </p:sp>
      <p:sp>
        <p:nvSpPr>
          <p:cNvPr id="179203" name="AutoShape 3"/>
          <p:cNvSpPr>
            <a:spLocks noChangeArrowheads="1"/>
          </p:cNvSpPr>
          <p:nvPr/>
        </p:nvSpPr>
        <p:spPr bwMode="gray">
          <a:xfrm rot="10800000">
            <a:off x="3286116" y="2714620"/>
            <a:ext cx="3962400" cy="381000"/>
          </a:xfrm>
          <a:prstGeom prst="roundRect">
            <a:avLst>
              <a:gd name="adj" fmla="val 7574"/>
            </a:avLst>
          </a:prstGeom>
          <a:gradFill rotWithShape="1">
            <a:gsLst>
              <a:gs pos="0">
                <a:srgbClr val="97CCF3"/>
              </a:gs>
              <a:gs pos="100000">
                <a:srgbClr val="97CCF3">
                  <a:gamma/>
                  <a:tint val="40000"/>
                  <a:invGamma/>
                </a:srgbClr>
              </a:gs>
            </a:gsLst>
            <a:lin ang="0" scaled="1"/>
          </a:gradFill>
          <a:ln w="28575" cap="rnd">
            <a:noFill/>
            <a:prstDash val="sysDot"/>
            <a:round/>
            <a:headEnd/>
            <a:tailEnd/>
          </a:ln>
          <a:effectLst/>
        </p:spPr>
        <p:txBody>
          <a:bodyPr wrap="none" anchor="ctr"/>
          <a:lstStyle/>
          <a:p>
            <a:endParaRPr lang="en-US" sz="1600" dirty="0"/>
          </a:p>
        </p:txBody>
      </p:sp>
      <p:sp>
        <p:nvSpPr>
          <p:cNvPr id="179204" name="AutoShape 4"/>
          <p:cNvSpPr>
            <a:spLocks noChangeArrowheads="1"/>
          </p:cNvSpPr>
          <p:nvPr/>
        </p:nvSpPr>
        <p:spPr bwMode="gray">
          <a:xfrm rot="10800000">
            <a:off x="3214678" y="3286124"/>
            <a:ext cx="3962400" cy="381000"/>
          </a:xfrm>
          <a:prstGeom prst="roundRect">
            <a:avLst>
              <a:gd name="adj" fmla="val 7574"/>
            </a:avLst>
          </a:prstGeom>
          <a:gradFill rotWithShape="1">
            <a:gsLst>
              <a:gs pos="0">
                <a:schemeClr val="accent2"/>
              </a:gs>
              <a:gs pos="100000">
                <a:schemeClr val="accent2">
                  <a:gamma/>
                  <a:tint val="40000"/>
                  <a:invGamma/>
                </a:schemeClr>
              </a:gs>
            </a:gsLst>
            <a:lin ang="0" scaled="1"/>
          </a:gradFill>
          <a:ln w="28575" cap="rnd">
            <a:noFill/>
            <a:prstDash val="sysDot"/>
            <a:round/>
            <a:headEnd/>
            <a:tailEnd/>
          </a:ln>
          <a:effectLst/>
        </p:spPr>
        <p:txBody>
          <a:bodyPr wrap="none" anchor="ctr"/>
          <a:lstStyle/>
          <a:p>
            <a:pPr algn="ctr" eaLnBrk="0" hangingPunct="0">
              <a:buFont typeface="Wingdings" pitchFamily="2" charset="2"/>
              <a:buNone/>
            </a:pPr>
            <a:endParaRPr lang="en-US" sz="1600" dirty="0">
              <a:solidFill>
                <a:schemeClr val="tx2"/>
              </a:solidFill>
            </a:endParaRPr>
          </a:p>
        </p:txBody>
      </p:sp>
      <p:sp>
        <p:nvSpPr>
          <p:cNvPr id="179205" name="AutoShape 5"/>
          <p:cNvSpPr>
            <a:spLocks noChangeArrowheads="1"/>
          </p:cNvSpPr>
          <p:nvPr/>
        </p:nvSpPr>
        <p:spPr bwMode="gray">
          <a:xfrm rot="10800000">
            <a:off x="3214678" y="3857628"/>
            <a:ext cx="3962400" cy="381000"/>
          </a:xfrm>
          <a:prstGeom prst="roundRect">
            <a:avLst>
              <a:gd name="adj" fmla="val 7574"/>
            </a:avLst>
          </a:prstGeom>
          <a:gradFill rotWithShape="1">
            <a:gsLst>
              <a:gs pos="0">
                <a:srgbClr val="97CCF3"/>
              </a:gs>
              <a:gs pos="100000">
                <a:srgbClr val="97CCF3">
                  <a:gamma/>
                  <a:tint val="40000"/>
                  <a:invGamma/>
                </a:srgbClr>
              </a:gs>
            </a:gsLst>
            <a:lin ang="0" scaled="1"/>
          </a:gradFill>
          <a:ln w="28575" cap="rnd">
            <a:noFill/>
            <a:prstDash val="sysDot"/>
            <a:round/>
            <a:headEnd/>
            <a:tailEnd/>
          </a:ln>
          <a:effectLst/>
        </p:spPr>
        <p:txBody>
          <a:bodyPr wrap="none" anchor="ctr"/>
          <a:lstStyle/>
          <a:p>
            <a:pPr algn="ctr" eaLnBrk="0" hangingPunct="0">
              <a:buFont typeface="Wingdings" pitchFamily="2" charset="2"/>
              <a:buNone/>
            </a:pPr>
            <a:endParaRPr lang="en-US" sz="1600" dirty="0">
              <a:solidFill>
                <a:schemeClr val="tx2"/>
              </a:solidFill>
            </a:endParaRPr>
          </a:p>
        </p:txBody>
      </p:sp>
      <p:sp>
        <p:nvSpPr>
          <p:cNvPr id="179206" name="AutoShape 6"/>
          <p:cNvSpPr>
            <a:spLocks noChangeArrowheads="1"/>
          </p:cNvSpPr>
          <p:nvPr/>
        </p:nvSpPr>
        <p:spPr bwMode="gray">
          <a:xfrm rot="10800000">
            <a:off x="3214678" y="4429132"/>
            <a:ext cx="3962400" cy="381000"/>
          </a:xfrm>
          <a:prstGeom prst="roundRect">
            <a:avLst>
              <a:gd name="adj" fmla="val 7574"/>
            </a:avLst>
          </a:prstGeom>
          <a:gradFill rotWithShape="1">
            <a:gsLst>
              <a:gs pos="0">
                <a:schemeClr val="accent2"/>
              </a:gs>
              <a:gs pos="100000">
                <a:schemeClr val="accent2">
                  <a:gamma/>
                  <a:tint val="40000"/>
                  <a:invGamma/>
                </a:schemeClr>
              </a:gs>
            </a:gsLst>
            <a:lin ang="0" scaled="1"/>
          </a:gradFill>
          <a:ln w="28575" cap="rnd">
            <a:noFill/>
            <a:prstDash val="sysDot"/>
            <a:round/>
            <a:headEnd/>
            <a:tailEnd/>
          </a:ln>
          <a:effectLst/>
        </p:spPr>
        <p:txBody>
          <a:bodyPr wrap="none" anchor="ctr"/>
          <a:lstStyle/>
          <a:p>
            <a:pPr algn="ctr" eaLnBrk="0" hangingPunct="0">
              <a:buFont typeface="Wingdings" pitchFamily="2" charset="2"/>
              <a:buNone/>
            </a:pPr>
            <a:endParaRPr lang="en-US" sz="1600" dirty="0">
              <a:solidFill>
                <a:schemeClr val="tx2"/>
              </a:solidFill>
            </a:endParaRPr>
          </a:p>
        </p:txBody>
      </p:sp>
      <p:sp>
        <p:nvSpPr>
          <p:cNvPr id="179207" name="AutoShape 7"/>
          <p:cNvSpPr>
            <a:spLocks noChangeArrowheads="1"/>
          </p:cNvSpPr>
          <p:nvPr/>
        </p:nvSpPr>
        <p:spPr bwMode="gray">
          <a:xfrm rot="10800000">
            <a:off x="3214678" y="5000636"/>
            <a:ext cx="3962400" cy="381000"/>
          </a:xfrm>
          <a:prstGeom prst="roundRect">
            <a:avLst>
              <a:gd name="adj" fmla="val 7574"/>
            </a:avLst>
          </a:prstGeom>
          <a:gradFill rotWithShape="1">
            <a:gsLst>
              <a:gs pos="0">
                <a:srgbClr val="97CCF3"/>
              </a:gs>
              <a:gs pos="100000">
                <a:srgbClr val="97CCF3">
                  <a:gamma/>
                  <a:tint val="40000"/>
                  <a:invGamma/>
                </a:srgbClr>
              </a:gs>
            </a:gsLst>
            <a:lin ang="0" scaled="1"/>
          </a:gradFill>
          <a:ln w="28575" cap="rnd">
            <a:noFill/>
            <a:prstDash val="sysDot"/>
            <a:round/>
            <a:headEnd/>
            <a:tailEnd/>
          </a:ln>
          <a:effectLst/>
        </p:spPr>
        <p:txBody>
          <a:bodyPr wrap="none" anchor="ctr"/>
          <a:lstStyle/>
          <a:p>
            <a:pPr algn="ctr" eaLnBrk="0" hangingPunct="0">
              <a:buFont typeface="Wingdings" pitchFamily="2" charset="2"/>
              <a:buNone/>
            </a:pPr>
            <a:endParaRPr lang="en-US" sz="1600" dirty="0">
              <a:solidFill>
                <a:schemeClr val="tx2"/>
              </a:solidFill>
            </a:endParaRPr>
          </a:p>
        </p:txBody>
      </p:sp>
      <p:sp>
        <p:nvSpPr>
          <p:cNvPr id="179208" name="AutoShape 8"/>
          <p:cNvSpPr>
            <a:spLocks noChangeArrowheads="1"/>
          </p:cNvSpPr>
          <p:nvPr/>
        </p:nvSpPr>
        <p:spPr bwMode="gray">
          <a:xfrm>
            <a:off x="7215206" y="2714620"/>
            <a:ext cx="428628" cy="3810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buClr>
                <a:schemeClr val="bg1"/>
              </a:buClr>
              <a:buFont typeface="Wingdings" pitchFamily="2" charset="2"/>
              <a:buChar char="§"/>
            </a:pPr>
            <a:r>
              <a:rPr lang="en-US" sz="1600" b="0" dirty="0" smtClean="0"/>
              <a:t>1</a:t>
            </a:r>
            <a:endParaRPr lang="en-US" sz="1600" b="0" dirty="0">
              <a:solidFill>
                <a:srgbClr val="FFFFFF"/>
              </a:solidFill>
            </a:endParaRPr>
          </a:p>
        </p:txBody>
      </p:sp>
      <p:sp>
        <p:nvSpPr>
          <p:cNvPr id="179209" name="AutoShape 9"/>
          <p:cNvSpPr>
            <a:spLocks noChangeArrowheads="1"/>
          </p:cNvSpPr>
          <p:nvPr/>
        </p:nvSpPr>
        <p:spPr bwMode="gray">
          <a:xfrm>
            <a:off x="7143768" y="3286124"/>
            <a:ext cx="485764" cy="381000"/>
          </a:xfrm>
          <a:prstGeom prst="roundRect">
            <a:avLst>
              <a:gd name="adj" fmla="val 7574"/>
            </a:avLst>
          </a:prstGeom>
          <a:gradFill rotWithShape="1">
            <a:gsLst>
              <a:gs pos="0">
                <a:schemeClr val="accent2"/>
              </a:gs>
              <a:gs pos="50000">
                <a:schemeClr val="accent2">
                  <a:gamma/>
                  <a:tint val="72549"/>
                  <a:invGamma/>
                </a:schemeClr>
              </a:gs>
              <a:gs pos="100000">
                <a:schemeClr val="accent2"/>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buClr>
                <a:schemeClr val="bg1"/>
              </a:buClr>
              <a:buFont typeface="Wingdings" pitchFamily="2" charset="2"/>
              <a:buChar char="§"/>
            </a:pPr>
            <a:r>
              <a:rPr lang="en-US" sz="1600" b="0" dirty="0" smtClean="0"/>
              <a:t>2</a:t>
            </a:r>
            <a:endParaRPr lang="en-US" sz="1600" b="0" dirty="0">
              <a:solidFill>
                <a:srgbClr val="FFFFFF"/>
              </a:solidFill>
            </a:endParaRPr>
          </a:p>
        </p:txBody>
      </p:sp>
      <p:sp>
        <p:nvSpPr>
          <p:cNvPr id="179210" name="AutoShape 10"/>
          <p:cNvSpPr>
            <a:spLocks noChangeArrowheads="1"/>
          </p:cNvSpPr>
          <p:nvPr/>
        </p:nvSpPr>
        <p:spPr bwMode="gray">
          <a:xfrm>
            <a:off x="7143704" y="3857628"/>
            <a:ext cx="485764" cy="38996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buClr>
                <a:schemeClr val="bg1"/>
              </a:buClr>
              <a:buFont typeface="Wingdings" pitchFamily="2" charset="2"/>
              <a:buChar char="§"/>
            </a:pPr>
            <a:r>
              <a:rPr lang="en-US" sz="1600" b="0" dirty="0" smtClean="0"/>
              <a:t>3</a:t>
            </a:r>
            <a:endParaRPr lang="en-US" sz="1600" b="0" dirty="0">
              <a:solidFill>
                <a:srgbClr val="FFFFFF"/>
              </a:solidFill>
            </a:endParaRPr>
          </a:p>
        </p:txBody>
      </p:sp>
      <p:sp>
        <p:nvSpPr>
          <p:cNvPr id="179211" name="AutoShape 11"/>
          <p:cNvSpPr>
            <a:spLocks noChangeArrowheads="1"/>
          </p:cNvSpPr>
          <p:nvPr/>
        </p:nvSpPr>
        <p:spPr bwMode="gray">
          <a:xfrm>
            <a:off x="7143768" y="4429132"/>
            <a:ext cx="500066" cy="381000"/>
          </a:xfrm>
          <a:prstGeom prst="roundRect">
            <a:avLst>
              <a:gd name="adj" fmla="val 7574"/>
            </a:avLst>
          </a:prstGeom>
          <a:gradFill rotWithShape="1">
            <a:gsLst>
              <a:gs pos="0">
                <a:schemeClr val="accent2"/>
              </a:gs>
              <a:gs pos="50000">
                <a:schemeClr val="accent2">
                  <a:gamma/>
                  <a:tint val="72549"/>
                  <a:invGamma/>
                </a:schemeClr>
              </a:gs>
              <a:gs pos="100000">
                <a:schemeClr val="accent2"/>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buClr>
                <a:schemeClr val="bg1"/>
              </a:buClr>
              <a:buFont typeface="Wingdings" pitchFamily="2" charset="2"/>
              <a:buChar char="§"/>
            </a:pPr>
            <a:r>
              <a:rPr lang="en-US" sz="1600" b="0" dirty="0"/>
              <a:t>4</a:t>
            </a:r>
          </a:p>
        </p:txBody>
      </p:sp>
      <p:sp>
        <p:nvSpPr>
          <p:cNvPr id="179212" name="AutoShape 12"/>
          <p:cNvSpPr>
            <a:spLocks noChangeArrowheads="1"/>
          </p:cNvSpPr>
          <p:nvPr/>
        </p:nvSpPr>
        <p:spPr bwMode="gray">
          <a:xfrm>
            <a:off x="7171369" y="4988968"/>
            <a:ext cx="485764" cy="3810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buClr>
                <a:schemeClr val="bg1"/>
              </a:buClr>
              <a:buFont typeface="Wingdings" pitchFamily="2" charset="2"/>
              <a:buChar char="§"/>
            </a:pPr>
            <a:r>
              <a:rPr lang="en-US" sz="1600" b="0" dirty="0" smtClean="0"/>
              <a:t>5</a:t>
            </a:r>
            <a:endParaRPr lang="en-US" sz="1600" b="0" dirty="0">
              <a:solidFill>
                <a:srgbClr val="FFFFFF"/>
              </a:solidFill>
            </a:endParaRPr>
          </a:p>
        </p:txBody>
      </p:sp>
      <p:sp>
        <p:nvSpPr>
          <p:cNvPr id="179213" name="Rectangle 13"/>
          <p:cNvSpPr>
            <a:spLocks noGrp="1" noChangeArrowheads="1"/>
          </p:cNvSpPr>
          <p:nvPr>
            <p:ph type="title"/>
          </p:nvPr>
        </p:nvSpPr>
        <p:spPr>
          <a:xfrm>
            <a:off x="2057400" y="500042"/>
            <a:ext cx="6019800" cy="714380"/>
          </a:xfrm>
        </p:spPr>
        <p:txBody>
          <a:bodyPr>
            <a:normAutofit/>
          </a:bodyPr>
          <a:lstStyle/>
          <a:p>
            <a:pPr algn="r"/>
            <a:r>
              <a:rPr lang="ar-EG" sz="4000" dirty="0" smtClean="0"/>
              <a:t>المحتويات</a:t>
            </a:r>
            <a:endParaRPr lang="en-US" sz="4000" dirty="0"/>
          </a:p>
        </p:txBody>
      </p:sp>
      <p:sp>
        <p:nvSpPr>
          <p:cNvPr id="179215" name="Rectangle 15"/>
          <p:cNvSpPr>
            <a:spLocks noChangeArrowheads="1"/>
          </p:cNvSpPr>
          <p:nvPr/>
        </p:nvSpPr>
        <p:spPr bwMode="auto">
          <a:xfrm>
            <a:off x="3214678" y="3286124"/>
            <a:ext cx="39290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pPr>
            <a:r>
              <a:rPr kumimoji="0" lang="ar-EG" sz="1800" b="0" i="0" u="none" strike="noStrike" cap="none" normalizeH="0" baseline="0" dirty="0" smtClean="0">
                <a:ln>
                  <a:noFill/>
                </a:ln>
                <a:solidFill>
                  <a:schemeClr val="tx1"/>
                </a:solidFill>
                <a:effectLst/>
                <a:latin typeface="PT Bold Heading"/>
                <a:ea typeface="Calibri" pitchFamily="34" charset="0"/>
                <a:cs typeface="Times New Roman" pitchFamily="18" charset="0"/>
              </a:rPr>
              <a:t>الشكل الظاهرى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PT Bold Heading"/>
              </a:rPr>
              <a:t>Phenotype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216" name="Rectangle 16"/>
          <p:cNvSpPr>
            <a:spLocks noChangeArrowheads="1"/>
          </p:cNvSpPr>
          <p:nvPr/>
        </p:nvSpPr>
        <p:spPr bwMode="auto">
          <a:xfrm>
            <a:off x="3786182" y="3857628"/>
            <a:ext cx="335752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pPr>
            <a:r>
              <a:rPr kumimoji="0" lang="ar-EG" sz="1800" b="0" i="0" u="none" strike="noStrike" cap="none" normalizeH="0" baseline="0" dirty="0" smtClean="0">
                <a:ln>
                  <a:noFill/>
                </a:ln>
                <a:solidFill>
                  <a:schemeClr val="tx1"/>
                </a:solidFill>
                <a:effectLst/>
                <a:latin typeface="Times New Roman" pitchFamily="18" charset="0"/>
                <a:ea typeface="Calibri" pitchFamily="34" charset="0"/>
                <a:cs typeface="PT Bold Heading" charset="-78"/>
              </a:rPr>
              <a:t>التركيب الوراثى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PT Bold Heading" charset="-78"/>
              </a:rPr>
              <a:t>Gene action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217" name="Rectangle 17"/>
          <p:cNvSpPr>
            <a:spLocks noChangeArrowheads="1"/>
          </p:cNvSpPr>
          <p:nvPr/>
        </p:nvSpPr>
        <p:spPr bwMode="auto">
          <a:xfrm>
            <a:off x="3428992" y="4429132"/>
            <a:ext cx="371471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800" b="0" i="0" strike="noStrike" cap="none" normalizeH="0" baseline="0" dirty="0" smtClean="0">
                <a:ln>
                  <a:noFill/>
                </a:ln>
                <a:solidFill>
                  <a:schemeClr val="tx1"/>
                </a:solidFill>
                <a:effectLst/>
                <a:latin typeface="SKR HEAD1"/>
                <a:ea typeface="Calibri" pitchFamily="34" charset="0"/>
                <a:cs typeface="Times New Roman" pitchFamily="18" charset="0"/>
              </a:rPr>
              <a:t>طرز فعل الجين </a:t>
            </a:r>
            <a:r>
              <a:rPr kumimoji="0" lang="en-US" sz="1800" b="0" i="0" strike="noStrike" cap="none" normalizeH="0" baseline="0" dirty="0" smtClean="0">
                <a:ln>
                  <a:noFill/>
                </a:ln>
                <a:solidFill>
                  <a:schemeClr val="tx1"/>
                </a:solidFill>
                <a:effectLst/>
                <a:latin typeface="Times New Roman" pitchFamily="18" charset="0"/>
                <a:ea typeface="Calibri" pitchFamily="34" charset="0"/>
                <a:cs typeface="SKR HEAD1"/>
              </a:rPr>
              <a:t>Gene action</a:t>
            </a:r>
            <a:endParaRPr kumimoji="0" lang="en-US" sz="1800" b="0" i="0"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0"/>
          <p:cNvSpPr/>
          <p:nvPr/>
        </p:nvSpPr>
        <p:spPr>
          <a:xfrm>
            <a:off x="4500562" y="5000636"/>
            <a:ext cx="2715808" cy="369332"/>
          </a:xfrm>
          <a:prstGeom prst="rect">
            <a:avLst/>
          </a:prstGeom>
        </p:spPr>
        <p:txBody>
          <a:bodyPr wrap="none">
            <a:spAutoFit/>
          </a:bodyPr>
          <a:lstStyle/>
          <a:p>
            <a:pPr algn="ctr"/>
            <a:r>
              <a:rPr lang="en-US" b="0" dirty="0" smtClean="0"/>
              <a:t>Epistasis </a:t>
            </a:r>
            <a:r>
              <a:rPr lang="ar-EG" b="0" dirty="0" smtClean="0"/>
              <a:t> التفاعل بين الجينات </a:t>
            </a:r>
            <a:endParaRPr lang="en-US" b="0" dirty="0"/>
          </a:p>
        </p:txBody>
      </p:sp>
      <p:sp>
        <p:nvSpPr>
          <p:cNvPr id="179218" name="Rectangle 18"/>
          <p:cNvSpPr>
            <a:spLocks noChangeArrowheads="1"/>
          </p:cNvSpPr>
          <p:nvPr/>
        </p:nvSpPr>
        <p:spPr bwMode="auto">
          <a:xfrm>
            <a:off x="4786314" y="2714620"/>
            <a:ext cx="24288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EG" sz="1800" b="0" i="0" strike="noStrike" cap="none" normalizeH="0" baseline="0" dirty="0" smtClean="0">
                <a:ln>
                  <a:noFill/>
                </a:ln>
                <a:solidFill>
                  <a:schemeClr val="tx1"/>
                </a:solidFill>
                <a:effectLst/>
                <a:latin typeface="PT Bold Heading"/>
                <a:ea typeface="Calibri" pitchFamily="34" charset="0"/>
                <a:cs typeface="Times New Roman" pitchFamily="18" charset="0"/>
              </a:rPr>
              <a:t>نظام تسجيل أصول التربية</a:t>
            </a:r>
            <a:endParaRPr kumimoji="0" lang="ar-EG" sz="1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2" y="1071546"/>
            <a:ext cx="5357850" cy="357190"/>
          </a:xfrm>
        </p:spPr>
        <p:txBody>
          <a:bodyPr/>
          <a:lstStyle/>
          <a:p>
            <a:pPr lvl="0"/>
            <a:r>
              <a:rPr lang="ar-EG" sz="2800" u="sng" dirty="0" smtClean="0"/>
              <a:t>نظام تسجيل أصول التربية</a:t>
            </a:r>
            <a:r>
              <a:rPr lang="en-US" sz="2800" dirty="0" smtClean="0"/>
              <a:t/>
            </a:r>
            <a:br>
              <a:rPr lang="en-US" sz="2800" dirty="0" smtClean="0"/>
            </a:br>
            <a:endParaRPr lang="ar-EG" sz="2800" dirty="0"/>
          </a:p>
        </p:txBody>
      </p:sp>
      <p:sp>
        <p:nvSpPr>
          <p:cNvPr id="4" name="Text Placeholder 3"/>
          <p:cNvSpPr>
            <a:spLocks noGrp="1"/>
          </p:cNvSpPr>
          <p:nvPr>
            <p:ph type="body" sz="half" idx="2"/>
          </p:nvPr>
        </p:nvSpPr>
        <p:spPr>
          <a:xfrm>
            <a:off x="0" y="1214422"/>
            <a:ext cx="9144001" cy="5643578"/>
          </a:xfrm>
        </p:spPr>
        <p:txBody>
          <a:bodyPr/>
          <a:lstStyle/>
          <a:p>
            <a:pPr lvl="0"/>
            <a:r>
              <a:rPr lang="ar-EG" sz="2400" b="1" dirty="0" smtClean="0"/>
              <a:t>السجـــــلات :</a:t>
            </a:r>
            <a:endParaRPr lang="en-US" sz="2400" b="1" dirty="0" smtClean="0"/>
          </a:p>
          <a:p>
            <a:r>
              <a:rPr lang="ar-EG" sz="2400" b="1" u="sng" dirty="0" smtClean="0"/>
              <a:t>ومنها</a:t>
            </a:r>
            <a:r>
              <a:rPr lang="ar-EG" u="sng" dirty="0" smtClean="0"/>
              <a:t> </a:t>
            </a:r>
            <a:r>
              <a:rPr lang="ar-EG" sz="2400" b="1" u="sng" dirty="0" smtClean="0"/>
              <a:t>: </a:t>
            </a:r>
            <a:endParaRPr lang="en-US" sz="2400" b="1" u="sng" dirty="0" smtClean="0"/>
          </a:p>
          <a:p>
            <a:pPr marL="342900" lvl="0" indent="-342900">
              <a:buFont typeface="+mj-lt"/>
              <a:buAutoNum type="arabicPeriod"/>
            </a:pPr>
            <a:r>
              <a:rPr lang="ar-EG" sz="2000" dirty="0" smtClean="0"/>
              <a:t>سجل خاص للمستوردات . </a:t>
            </a:r>
            <a:endParaRPr lang="en-US" sz="2000" dirty="0" smtClean="0"/>
          </a:p>
          <a:p>
            <a:pPr marL="342900" lvl="0" indent="-342900">
              <a:buFont typeface="+mj-lt"/>
              <a:buAutoNum type="arabicPeriod"/>
            </a:pPr>
            <a:r>
              <a:rPr lang="ar-EG" sz="2000" dirty="0" smtClean="0"/>
              <a:t>سجل خاص للنباتات المزروعة فى صوبة زجاجية يسمى </a:t>
            </a:r>
            <a:r>
              <a:rPr lang="en-US" sz="2000" dirty="0" smtClean="0"/>
              <a:t>Greenhouse book</a:t>
            </a:r>
          </a:p>
          <a:p>
            <a:pPr marL="342900" lvl="0" indent="-342900">
              <a:buFont typeface="+mj-lt"/>
              <a:buAutoNum type="arabicPeriod"/>
            </a:pPr>
            <a:r>
              <a:rPr lang="ar-EG" sz="2000" dirty="0" smtClean="0"/>
              <a:t>سجلات خاصة للتهجينات فقط وتسمى </a:t>
            </a:r>
            <a:r>
              <a:rPr lang="en-US" sz="2000" dirty="0" smtClean="0"/>
              <a:t>Crossing book</a:t>
            </a:r>
          </a:p>
          <a:p>
            <a:pPr marL="342900" lvl="0" indent="-342900">
              <a:buFont typeface="+mj-lt"/>
              <a:buAutoNum type="arabicPeriod"/>
            </a:pPr>
            <a:r>
              <a:rPr lang="ar-EG" sz="2000" dirty="0" smtClean="0"/>
              <a:t>سجلات لتجارب مقارنة القدرة المحصولية للسلالات المنتخبة فقط . </a:t>
            </a:r>
            <a:endParaRPr lang="en-US" sz="2000" dirty="0" smtClean="0"/>
          </a:p>
          <a:p>
            <a:pPr lvl="0"/>
            <a:r>
              <a:rPr lang="ar-EG" sz="2400" b="1" dirty="0" smtClean="0"/>
              <a:t>الفوائد الأساسية للسجلات : </a:t>
            </a:r>
            <a:endParaRPr lang="en-US" sz="2400" b="1" dirty="0" smtClean="0"/>
          </a:p>
          <a:p>
            <a:pPr marL="342900" lvl="0" indent="-342900">
              <a:buFont typeface="+mj-lt"/>
              <a:buAutoNum type="arabicPeriod"/>
            </a:pPr>
            <a:r>
              <a:rPr lang="ar-EG" dirty="0" smtClean="0"/>
              <a:t> </a:t>
            </a:r>
            <a:r>
              <a:rPr lang="ar-EG" sz="2000" dirty="0" smtClean="0"/>
              <a:t>حفظ الأنساب . </a:t>
            </a:r>
            <a:endParaRPr lang="en-US" sz="2000" dirty="0" smtClean="0"/>
          </a:p>
          <a:p>
            <a:pPr marL="342900" lvl="0" indent="-342900">
              <a:buFont typeface="+mj-lt"/>
              <a:buAutoNum type="arabicPeriod"/>
            </a:pPr>
            <a:r>
              <a:rPr lang="ar-EG" sz="2000" dirty="0" smtClean="0"/>
              <a:t> حفظ البيانات التى انتخب من أجلها النبات أو استبعد . </a:t>
            </a:r>
            <a:endParaRPr lang="en-US" sz="2000" dirty="0" smtClean="0"/>
          </a:p>
          <a:p>
            <a:pPr marL="342900" lvl="0" indent="-342900">
              <a:buFont typeface="+mj-lt"/>
              <a:buAutoNum type="arabicPeriod"/>
            </a:pPr>
            <a:r>
              <a:rPr lang="ar-EG" sz="2000" dirty="0" smtClean="0"/>
              <a:t> تعتبر المصدر الوحيد لأى معلومات عن النباتات بعد حصادها . </a:t>
            </a:r>
            <a:endParaRPr lang="en-US" sz="2000" dirty="0" smtClean="0"/>
          </a:p>
          <a:p>
            <a:pPr lvl="0"/>
            <a:r>
              <a:rPr lang="ar-EG" sz="2400" b="1" dirty="0" smtClean="0"/>
              <a:t>شروط السجلات : </a:t>
            </a:r>
            <a:endParaRPr lang="en-US" sz="2400" b="1" dirty="0" smtClean="0"/>
          </a:p>
          <a:p>
            <a:pPr lvl="0">
              <a:buFont typeface="Arial" pitchFamily="34" charset="0"/>
              <a:buChar char="•"/>
            </a:pPr>
            <a:r>
              <a:rPr lang="ar-EG" sz="1800" dirty="0" smtClean="0"/>
              <a:t> </a:t>
            </a:r>
            <a:r>
              <a:rPr lang="ar-EG" sz="1800" b="1" dirty="0" smtClean="0"/>
              <a:t>أن تكون كاملة </a:t>
            </a:r>
            <a:r>
              <a:rPr lang="ar-EG" sz="1800" dirty="0" smtClean="0"/>
              <a:t>، بها كل المعلومات عن النبات أو آباؤه وسلوكه فى الإختبارات المختلفة ، وتشمل الصفات مثل قوة وارتفاع              النباتات ورقادها وموعد نضجها ومقاومتها للأمراض أو كمية المحصول الناتج وجودته ...... إلخ . </a:t>
            </a:r>
            <a:endParaRPr lang="en-US" sz="1800" dirty="0" smtClean="0"/>
          </a:p>
          <a:p>
            <a:pPr lvl="0">
              <a:buFont typeface="Arial" pitchFamily="34" charset="0"/>
              <a:buChar char="•"/>
            </a:pPr>
            <a:r>
              <a:rPr lang="ar-EG" sz="1800" dirty="0" smtClean="0"/>
              <a:t> </a:t>
            </a:r>
            <a:r>
              <a:rPr lang="ar-EG" sz="1800" b="1" dirty="0" smtClean="0"/>
              <a:t>الدقة</a:t>
            </a:r>
            <a:r>
              <a:rPr lang="ar-EG" sz="1800" dirty="0" smtClean="0"/>
              <a:t> </a:t>
            </a:r>
            <a:r>
              <a:rPr lang="en-US" sz="1800" b="1" dirty="0" smtClean="0"/>
              <a:t>Accuracy</a:t>
            </a:r>
            <a:r>
              <a:rPr lang="ar-EG" sz="1800" b="1" dirty="0" smtClean="0"/>
              <a:t> </a:t>
            </a:r>
            <a:r>
              <a:rPr lang="ar-EG" sz="1800" dirty="0" smtClean="0"/>
              <a:t>يجب توفر الدقة فى السجلات . </a:t>
            </a:r>
            <a:endParaRPr lang="en-US" sz="1800" dirty="0" smtClean="0"/>
          </a:p>
          <a:p>
            <a:pPr lvl="0">
              <a:buFont typeface="Arial" pitchFamily="34" charset="0"/>
              <a:buChar char="•"/>
            </a:pPr>
            <a:r>
              <a:rPr lang="ar-EG" sz="1800" dirty="0" smtClean="0"/>
              <a:t> </a:t>
            </a:r>
            <a:r>
              <a:rPr lang="ar-EG" sz="1800" b="1" dirty="0" smtClean="0"/>
              <a:t>البساطة </a:t>
            </a:r>
            <a:r>
              <a:rPr lang="en-US" sz="1800" b="1" dirty="0" smtClean="0"/>
              <a:t>Simplicity</a:t>
            </a:r>
            <a:r>
              <a:rPr lang="ar-EG" sz="1800" b="1" dirty="0" smtClean="0"/>
              <a:t> </a:t>
            </a:r>
            <a:r>
              <a:rPr lang="ar-EG" sz="1800" dirty="0" smtClean="0"/>
              <a:t>وبساطة السجل تفيد فى معرفة أى معلومات منه بسرعة . </a:t>
            </a:r>
            <a:endParaRPr lang="en-US" sz="1800" dirty="0" smtClean="0"/>
          </a:p>
          <a:p>
            <a:endParaRPr lang="ar-E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794" y="1071546"/>
            <a:ext cx="6186502" cy="428628"/>
          </a:xfrm>
        </p:spPr>
        <p:txBody>
          <a:bodyPr/>
          <a:lstStyle/>
          <a:p>
            <a:pPr lvl="0"/>
            <a:r>
              <a:rPr lang="ar-EG" sz="2800" dirty="0" smtClean="0"/>
              <a:t>ترقيم النباتات </a:t>
            </a:r>
            <a:r>
              <a:rPr lang="en-US" sz="2800" dirty="0" smtClean="0"/>
              <a:t>Pedigree numbers</a:t>
            </a:r>
            <a:br>
              <a:rPr lang="en-US" sz="2800" dirty="0" smtClean="0"/>
            </a:br>
            <a:endParaRPr lang="ar-EG" sz="2800" dirty="0"/>
          </a:p>
        </p:txBody>
      </p:sp>
      <p:sp>
        <p:nvSpPr>
          <p:cNvPr id="7" name="Content Placeholder 2"/>
          <p:cNvSpPr>
            <a:spLocks noGrp="1"/>
          </p:cNvSpPr>
          <p:nvPr>
            <p:ph type="body" sz="half" idx="2"/>
          </p:nvPr>
        </p:nvSpPr>
        <p:spPr>
          <a:xfrm>
            <a:off x="0" y="1643050"/>
            <a:ext cx="9144000" cy="5214950"/>
          </a:xfrm>
        </p:spPr>
        <p:txBody>
          <a:bodyPr/>
          <a:lstStyle/>
          <a:p>
            <a:r>
              <a:rPr lang="ar-EG" sz="2400" dirty="0" smtClean="0"/>
              <a:t>ويتم ذلك بوضع أرقام مسلسلة لنباتات إذا كان لدى المربى عدداً كبيراً من أصول التربية ، فيرقم المربى الأبوين الداخلين فى تهجين ما برقمى 1 ، 2 ثم يرقم تسلمها بالأرقام 3 ، 4 ، 5 حتى 42 مثلاً إذا كان نسلمها المنزرع هو 40 نبات وإذا عمل المربى تهجين أخر فيعطى الأبوين الجديدين الأرقام 43 ، 44 قم نسلمها 45 ، 46 إلخ . </a:t>
            </a:r>
            <a:endParaRPr lang="en-US" sz="2400" dirty="0" smtClean="0"/>
          </a:p>
          <a:p>
            <a:r>
              <a:rPr lang="ar-EG" sz="2400" dirty="0" smtClean="0"/>
              <a:t>وقد تعطى أرقام جديدة كل عام للنباتات ، ويصحب رقم النبات العام الذى تتم فيه الزراعة وذلك بكتابة الرقمين الأخيرين للسنة بجانب رقم النبات مثل 99/1 أو 1/99 أو 1-99 وقد يميز المربى نبات النسل أو العائلة الواحدة بوضع رقم النبات إلى جانب رقم العائلة كما يلى : </a:t>
            </a:r>
            <a:endParaRPr lang="en-US" sz="2400" dirty="0" smtClean="0"/>
          </a:p>
          <a:p>
            <a:r>
              <a:rPr lang="ar-EG" sz="2400" dirty="0" smtClean="0"/>
              <a:t>1/99 ، 1/99 أو 1/1/99 ، 1/2/99 وهكذا ...... </a:t>
            </a:r>
            <a:endParaRPr lang="en-US" sz="2400" dirty="0" smtClean="0"/>
          </a:p>
          <a:p>
            <a:r>
              <a:rPr lang="ar-EG" sz="2400" dirty="0" smtClean="0"/>
              <a:t>وميزة هذا النظام يوضح للمربى مقدار القرابة بين النباتات . </a:t>
            </a:r>
            <a:endParaRPr lang="ar-EG"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928670"/>
            <a:ext cx="6008709" cy="571504"/>
          </a:xfrm>
        </p:spPr>
        <p:txBody>
          <a:bodyPr/>
          <a:lstStyle/>
          <a:p>
            <a:r>
              <a:rPr lang="ar-EG" sz="2800" dirty="0" smtClean="0"/>
              <a:t>ويوجد نظامان لتسجيل أصول التربية هما : </a:t>
            </a:r>
            <a:r>
              <a:rPr lang="en-US" sz="2800" dirty="0" smtClean="0"/>
              <a:t/>
            </a:r>
            <a:br>
              <a:rPr lang="en-US" sz="2800" dirty="0" smtClean="0"/>
            </a:br>
            <a:endParaRPr lang="ar-EG" sz="2800" dirty="0"/>
          </a:p>
        </p:txBody>
      </p:sp>
      <p:sp>
        <p:nvSpPr>
          <p:cNvPr id="4" name="Text Placeholder 3"/>
          <p:cNvSpPr>
            <a:spLocks noGrp="1"/>
          </p:cNvSpPr>
          <p:nvPr>
            <p:ph type="body" sz="half" idx="2"/>
          </p:nvPr>
        </p:nvSpPr>
        <p:spPr>
          <a:xfrm>
            <a:off x="0" y="1500174"/>
            <a:ext cx="9144001" cy="5357826"/>
          </a:xfrm>
        </p:spPr>
        <p:txBody>
          <a:bodyPr/>
          <a:lstStyle/>
          <a:p>
            <a:r>
              <a:rPr lang="ar-EG" sz="1800" dirty="0" smtClean="0"/>
              <a:t>أ- طريقة منيسوتا </a:t>
            </a:r>
            <a:r>
              <a:rPr lang="en-US" sz="1800" dirty="0" smtClean="0"/>
              <a:t>Minnesota</a:t>
            </a:r>
            <a:r>
              <a:rPr lang="ar-EG" sz="1800" dirty="0" smtClean="0"/>
              <a:t>				ب- طريقة البيرتا </a:t>
            </a:r>
            <a:r>
              <a:rPr lang="en-US" sz="1800" dirty="0" smtClean="0"/>
              <a:t>Alberta</a:t>
            </a:r>
          </a:p>
          <a:p>
            <a:pPr rtl="0"/>
            <a:r>
              <a:rPr lang="en-US" sz="1800" dirty="0" smtClean="0"/>
              <a:t>S-98-1 					Selection – I -98-1</a:t>
            </a:r>
          </a:p>
          <a:p>
            <a:pPr rtl="0"/>
            <a:r>
              <a:rPr lang="en-US" sz="1800" dirty="0" smtClean="0"/>
              <a:t>H-97-15   	 		Hybrids or crosses II -97-15 </a:t>
            </a:r>
          </a:p>
          <a:p>
            <a:pPr rtl="0"/>
            <a:r>
              <a:rPr lang="en-US" sz="1800" dirty="0" smtClean="0"/>
              <a:t>I-96-120 	 			Introduction III -96-120 </a:t>
            </a:r>
          </a:p>
          <a:p>
            <a:r>
              <a:rPr lang="ar-EG" sz="1800" dirty="0" smtClean="0"/>
              <a:t>حيث ترمز </a:t>
            </a:r>
            <a:r>
              <a:rPr lang="en-US" sz="1800" dirty="0" smtClean="0"/>
              <a:t> I</a:t>
            </a:r>
            <a:r>
              <a:rPr lang="ar-EG" sz="1800" dirty="0" smtClean="0"/>
              <a:t>، </a:t>
            </a:r>
            <a:r>
              <a:rPr lang="en-US" sz="1800" dirty="0" smtClean="0"/>
              <a:t>S</a:t>
            </a:r>
            <a:r>
              <a:rPr lang="ar-EG" sz="1800" dirty="0" smtClean="0"/>
              <a:t> للنباتات المنتخب  </a:t>
            </a:r>
            <a:r>
              <a:rPr lang="en-US" sz="1800" dirty="0" smtClean="0"/>
              <a:t>II</a:t>
            </a:r>
            <a:r>
              <a:rPr lang="ar-SA" sz="1800" dirty="0" smtClean="0"/>
              <a:t> ، </a:t>
            </a:r>
            <a:r>
              <a:rPr lang="en-US" sz="1800" dirty="0" smtClean="0"/>
              <a:t>H</a:t>
            </a:r>
            <a:r>
              <a:rPr lang="ar-SA" sz="1800" dirty="0" smtClean="0"/>
              <a:t> للتهجين و </a:t>
            </a:r>
            <a:r>
              <a:rPr lang="en-US" sz="1800" dirty="0" smtClean="0"/>
              <a:t>I</a:t>
            </a:r>
            <a:r>
              <a:rPr lang="ar-SA" sz="1800" dirty="0" smtClean="0"/>
              <a:t> ، </a:t>
            </a:r>
            <a:r>
              <a:rPr lang="en-US" sz="1800" dirty="0" smtClean="0"/>
              <a:t>III</a:t>
            </a:r>
            <a:r>
              <a:rPr lang="ar-SA" sz="1800" dirty="0" smtClean="0"/>
              <a:t>للمستوردات فى طريقتى منيسوتا والبيرتا على التوالى </a:t>
            </a:r>
            <a:r>
              <a:rPr lang="ar-EG" sz="1800" dirty="0" smtClean="0"/>
              <a:t>والرقم 98 للسنة التى تم فيها الإنتخاب و97 للسنة التى تم فيها التهجين و96 للسنة التى تم فيها الإستيراد والأرقام 1 ، 15 ، 120 ترمز لأرقام النباتات المنتخبة أو الهجين أو المستوردة على التوالى : </a:t>
            </a:r>
            <a:endParaRPr lang="en-US" sz="1800" dirty="0" smtClean="0"/>
          </a:p>
          <a:p>
            <a:pPr lvl="0"/>
            <a:r>
              <a:rPr lang="ar-EG" sz="2000" b="1" dirty="0" smtClean="0"/>
              <a:t>الترقيم فى العقل : </a:t>
            </a:r>
            <a:endParaRPr lang="en-US" sz="2000" b="1" dirty="0" smtClean="0"/>
          </a:p>
          <a:p>
            <a:r>
              <a:rPr lang="ar-EG" sz="1800" dirty="0" smtClean="0"/>
              <a:t>يجب أن يكون الترقيم دقيقاً ومطابقاً لما فى السجل للتعرف على أصول التربية بسهولة مع تقسيم الأرض لشرائح وقد يوضع على رأس القطعة أو الخط وتداً أو لافتة مكتوب عليها رقم القطعة أو الخط . </a:t>
            </a:r>
            <a:endParaRPr lang="en-US" sz="1800" dirty="0" smtClean="0"/>
          </a:p>
          <a:p>
            <a:pPr lvl="0"/>
            <a:r>
              <a:rPr lang="ar-EG" sz="2000" b="1" dirty="0" smtClean="0"/>
              <a:t>ترقيم النباتات : </a:t>
            </a:r>
            <a:endParaRPr lang="en-US" sz="2000" b="1" dirty="0" smtClean="0"/>
          </a:p>
          <a:p>
            <a:r>
              <a:rPr lang="ar-EG" sz="1800" dirty="0" smtClean="0"/>
              <a:t>وتستخدم فى ذلك بطاقات ورقية يكتب المربى عليها أى بيانات يريد كتابتها عن النبات كأن يعرف الأزهار التى لقحها ذاتياً أو قام بتهجينها ..... إلخ ويقوم المربى بتعليقها على النبات ، ويراعى دائماً فى حالة التهجين كتابة الأم على الشمال . </a:t>
            </a:r>
            <a:endParaRPr lang="en-US" sz="1800" dirty="0" smtClean="0"/>
          </a:p>
          <a:p>
            <a:endParaRPr lang="ar-EG"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1000108"/>
            <a:ext cx="5937271" cy="642942"/>
          </a:xfrm>
        </p:spPr>
        <p:txBody>
          <a:bodyPr/>
          <a:lstStyle/>
          <a:p>
            <a:pPr lvl="0"/>
            <a:r>
              <a:rPr lang="ar-EG" sz="3200" dirty="0" smtClean="0">
                <a:solidFill>
                  <a:srgbClr val="FF0000"/>
                </a:solidFill>
              </a:rPr>
              <a:t>الوراثــــة وتربيــــة النبـــات</a:t>
            </a:r>
            <a:r>
              <a:rPr lang="en-US" sz="3200" dirty="0" smtClean="0">
                <a:solidFill>
                  <a:srgbClr val="FF0000"/>
                </a:solidFill>
              </a:rPr>
              <a:t/>
            </a:r>
            <a:br>
              <a:rPr lang="en-US" sz="3200" dirty="0" smtClean="0">
                <a:solidFill>
                  <a:srgbClr val="FF0000"/>
                </a:solidFill>
              </a:rPr>
            </a:br>
            <a:endParaRPr lang="ar-EG" sz="3200" dirty="0">
              <a:solidFill>
                <a:srgbClr val="FF0000"/>
              </a:solidFill>
            </a:endParaRPr>
          </a:p>
        </p:txBody>
      </p:sp>
      <p:pic>
        <p:nvPicPr>
          <p:cNvPr id="6" name="Content Placeholder 5" descr="Mais3.jpg"/>
          <p:cNvPicPr>
            <a:picLocks noGrp="1" noChangeAspect="1"/>
          </p:cNvPicPr>
          <p:nvPr>
            <p:ph idx="1"/>
          </p:nvPr>
        </p:nvPicPr>
        <p:blipFill>
          <a:blip r:embed="rId2"/>
          <a:stretch>
            <a:fillRect/>
          </a:stretch>
        </p:blipFill>
        <p:spPr>
          <a:xfrm>
            <a:off x="0" y="1214422"/>
            <a:ext cx="5572132" cy="5643578"/>
          </a:xfrm>
        </p:spPr>
      </p:pic>
      <p:sp>
        <p:nvSpPr>
          <p:cNvPr id="4" name="Text Placeholder 3"/>
          <p:cNvSpPr>
            <a:spLocks noGrp="1"/>
          </p:cNvSpPr>
          <p:nvPr>
            <p:ph type="body" sz="half" idx="2"/>
          </p:nvPr>
        </p:nvSpPr>
        <p:spPr>
          <a:xfrm>
            <a:off x="5572132" y="1214422"/>
            <a:ext cx="3571868" cy="5643578"/>
          </a:xfrm>
        </p:spPr>
        <p:txBody>
          <a:bodyPr/>
          <a:lstStyle/>
          <a:p>
            <a:r>
              <a:rPr lang="ar-EG" sz="1800" dirty="0" smtClean="0"/>
              <a:t>يجب على المربى الإلمام بالمعلومات الوراثية وطريقة انتقال وتوريث الصفات وعلاقة الأجيال ببعضها حيث أن التربية هى علم الوراثة التطبيقى ، ولهذا سنستعرض المعلومات الآتية :- </a:t>
            </a:r>
            <a:endParaRPr lang="en-US" sz="1800" dirty="0" smtClean="0"/>
          </a:p>
          <a:p>
            <a:pPr lvl="0"/>
            <a:r>
              <a:rPr lang="ar-EG" sz="2400" b="1" dirty="0" smtClean="0"/>
              <a:t>الشكل الظاهرى </a:t>
            </a:r>
            <a:r>
              <a:rPr lang="en-US" sz="2400" b="1" dirty="0" smtClean="0"/>
              <a:t>Phenotype</a:t>
            </a:r>
          </a:p>
          <a:p>
            <a:r>
              <a:rPr lang="ar-EG" sz="1800" dirty="0" smtClean="0"/>
              <a:t>هو المظهر الخارجى للفرد ويتمثل فى طول الفرد وحجمه ووزنه أى محصلة تفاعل التركيب الوراثى مع البيئة طول حياة النبات من الإنبات حتى الحصاد . </a:t>
            </a:r>
            <a:endParaRPr lang="en-US" sz="1800" dirty="0" smtClean="0"/>
          </a:p>
          <a:p>
            <a:pPr lvl="0"/>
            <a:r>
              <a:rPr lang="ar-EG" sz="2400" b="1" dirty="0" smtClean="0"/>
              <a:t>التركيب الوراثى </a:t>
            </a:r>
            <a:r>
              <a:rPr lang="en-US" sz="2400" b="1" dirty="0" smtClean="0"/>
              <a:t>Gene action</a:t>
            </a:r>
          </a:p>
          <a:p>
            <a:r>
              <a:rPr lang="ar-EG" sz="1800" dirty="0" smtClean="0"/>
              <a:t>هو التركيب الوراثى لأى فرد وهو عبارة عن مجموع العوامل الوراثية التى اكتسبها الفرد من أبويه وقد يتشابه فردان مختلفان فى تركيبهما الوراثى فى شكلهما الظاهرى إذا وجدا فى بيئة واحدة وذلك فى حالة السيادة التامة فقط مثل </a:t>
            </a:r>
            <a:r>
              <a:rPr lang="en-US" sz="1800" dirty="0" err="1" smtClean="0"/>
              <a:t>Aa</a:t>
            </a:r>
            <a:r>
              <a:rPr lang="en-US" sz="1800" dirty="0" smtClean="0"/>
              <a:t> , AA</a:t>
            </a:r>
          </a:p>
          <a:p>
            <a:endParaRPr lang="ar-E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8" y="1071546"/>
            <a:ext cx="5643602" cy="441306"/>
          </a:xfrm>
        </p:spPr>
        <p:txBody>
          <a:bodyPr/>
          <a:lstStyle/>
          <a:p>
            <a:r>
              <a:rPr lang="ar-EG" sz="2800" dirty="0" smtClean="0"/>
              <a:t>طرز فعل الجين </a:t>
            </a:r>
            <a:r>
              <a:rPr lang="en-US" sz="2800" dirty="0" smtClean="0"/>
              <a:t>Gene action</a:t>
            </a:r>
            <a:br>
              <a:rPr lang="en-US" sz="2800" dirty="0" smtClean="0"/>
            </a:br>
            <a:endParaRPr lang="ar-EG" sz="2800" dirty="0"/>
          </a:p>
        </p:txBody>
      </p:sp>
      <p:sp>
        <p:nvSpPr>
          <p:cNvPr id="4" name="Text Placeholder 3"/>
          <p:cNvSpPr>
            <a:spLocks noGrp="1"/>
          </p:cNvSpPr>
          <p:nvPr>
            <p:ph type="body" sz="half" idx="2"/>
          </p:nvPr>
        </p:nvSpPr>
        <p:spPr>
          <a:xfrm>
            <a:off x="0" y="1214422"/>
            <a:ext cx="9144001" cy="5643578"/>
          </a:xfrm>
        </p:spPr>
        <p:txBody>
          <a:bodyPr/>
          <a:lstStyle/>
          <a:p>
            <a:r>
              <a:rPr lang="ar-EG" sz="1800" dirty="0" smtClean="0"/>
              <a:t>يجب على مربى النبات معرفة فعل الجينات فى التراكيب الوراثية التى لديه حتى يمكنه اختيار طريقة التربية            المناسبة ومن طرز فعل الجين ما يلى : </a:t>
            </a:r>
            <a:endParaRPr lang="en-US" sz="1800" dirty="0" smtClean="0"/>
          </a:p>
          <a:p>
            <a:r>
              <a:rPr lang="ar-EG" sz="2400" b="1" dirty="0" smtClean="0"/>
              <a:t>1- التأثير المضيف للجينات </a:t>
            </a:r>
            <a:r>
              <a:rPr lang="en-US" sz="2400" b="1" dirty="0" smtClean="0"/>
              <a:t>Additive gene action</a:t>
            </a:r>
          </a:p>
          <a:p>
            <a:r>
              <a:rPr lang="ar-EG" sz="1800" dirty="0" smtClean="0"/>
              <a:t>يوضح العلاقة بين أليلات الموقع الجينى الواحد حيث أن كل أليل يضيف التأثير الخاص به فيظهر الفرد الخليط عند نقطة المنتصف بين الأبوين الداخلين فى التهجين وتظهر هذه الحالة عند غياب السيادة ويظهر ذلك من الشكل الموضح :- </a:t>
            </a:r>
          </a:p>
          <a:p>
            <a:endParaRPr lang="ar-EG" sz="1800" dirty="0" smtClean="0"/>
          </a:p>
          <a:p>
            <a:endParaRPr lang="ar-EG" sz="1800" dirty="0" smtClean="0"/>
          </a:p>
          <a:p>
            <a:endParaRPr lang="ar-EG" sz="1800" dirty="0" smtClean="0"/>
          </a:p>
          <a:p>
            <a:endParaRPr lang="ar-EG" sz="1800" dirty="0" smtClean="0"/>
          </a:p>
          <a:p>
            <a:endParaRPr lang="ar-EG" sz="1800" dirty="0" smtClean="0"/>
          </a:p>
          <a:p>
            <a:endParaRPr lang="en-US" sz="1800" dirty="0" smtClean="0"/>
          </a:p>
          <a:p>
            <a:endParaRPr lang="en-US" sz="1800" dirty="0" smtClean="0"/>
          </a:p>
          <a:p>
            <a:r>
              <a:rPr lang="ar-SA" sz="1800" dirty="0" smtClean="0"/>
              <a:t>ويظهر</a:t>
            </a:r>
            <a:r>
              <a:rPr lang="ar-EG" sz="1800" dirty="0" smtClean="0"/>
              <a:t>من ذلك أن الشكل المظهرى للفرد هو انعكاس تام للتركيب الوراثى</a:t>
            </a:r>
            <a:r>
              <a:rPr lang="en-US" sz="1800" dirty="0" smtClean="0"/>
              <a:t>The Phenotype reflected genotype</a:t>
            </a:r>
            <a:r>
              <a:rPr lang="ar-EG" sz="1800" dirty="0" smtClean="0"/>
              <a:t> وهنا يسهل الإنتخاب لتركيب وراثى معين</a:t>
            </a:r>
            <a:endParaRPr lang="ar-EG" sz="1800" dirty="0"/>
          </a:p>
        </p:txBody>
      </p:sp>
      <p:pic>
        <p:nvPicPr>
          <p:cNvPr id="8" name="Content Placeholder 7" descr="ADDITIVE GENE ACTION.gif"/>
          <p:cNvPicPr>
            <a:picLocks noGrp="1" noChangeAspect="1"/>
          </p:cNvPicPr>
          <p:nvPr>
            <p:ph idx="1"/>
          </p:nvPr>
        </p:nvPicPr>
        <p:blipFill>
          <a:blip r:embed="rId2"/>
          <a:stretch>
            <a:fillRect/>
          </a:stretch>
        </p:blipFill>
        <p:spPr>
          <a:xfrm>
            <a:off x="0" y="3071810"/>
            <a:ext cx="9144000" cy="171451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70" y="571480"/>
            <a:ext cx="6043626" cy="571504"/>
          </a:xfrm>
        </p:spPr>
        <p:txBody>
          <a:bodyPr/>
          <a:lstStyle/>
          <a:p>
            <a:r>
              <a:rPr lang="ar-EG" sz="2800" dirty="0" smtClean="0"/>
              <a:t>تابع طرز فعل الجين </a:t>
            </a:r>
            <a:r>
              <a:rPr lang="en-US" sz="2800" dirty="0" smtClean="0"/>
              <a:t>Gene action</a:t>
            </a:r>
            <a:endParaRPr lang="ar-EG" sz="2800" dirty="0"/>
          </a:p>
        </p:txBody>
      </p:sp>
      <p:pic>
        <p:nvPicPr>
          <p:cNvPr id="6" name="Content Placeholder 5" descr="COMPLETE DOMINANT GENE ACTION.gif"/>
          <p:cNvPicPr>
            <a:picLocks noGrp="1" noChangeAspect="1"/>
          </p:cNvPicPr>
          <p:nvPr>
            <p:ph idx="1"/>
          </p:nvPr>
        </p:nvPicPr>
        <p:blipFill>
          <a:blip r:embed="rId2"/>
          <a:stretch>
            <a:fillRect/>
          </a:stretch>
        </p:blipFill>
        <p:spPr>
          <a:xfrm>
            <a:off x="0" y="3929066"/>
            <a:ext cx="9144000" cy="642942"/>
          </a:xfrm>
        </p:spPr>
      </p:pic>
      <p:sp>
        <p:nvSpPr>
          <p:cNvPr id="4" name="Text Placeholder 3"/>
          <p:cNvSpPr>
            <a:spLocks noGrp="1"/>
          </p:cNvSpPr>
          <p:nvPr>
            <p:ph type="body" sz="half" idx="2"/>
          </p:nvPr>
        </p:nvSpPr>
        <p:spPr>
          <a:xfrm>
            <a:off x="0" y="1285860"/>
            <a:ext cx="9144000" cy="5572140"/>
          </a:xfrm>
        </p:spPr>
        <p:txBody>
          <a:bodyPr/>
          <a:lstStyle/>
          <a:p>
            <a:r>
              <a:rPr lang="ar-EG" sz="2400" b="1" dirty="0" smtClean="0"/>
              <a:t> 2- التأثير السيادى</a:t>
            </a:r>
            <a:r>
              <a:rPr lang="en-US" sz="2400" b="1" dirty="0" smtClean="0"/>
              <a:t>Dominant gene action</a:t>
            </a:r>
          </a:p>
          <a:p>
            <a:r>
              <a:rPr lang="ar-EG" sz="1800" dirty="0" smtClean="0"/>
              <a:t>وهذا التأثير يشير إلى العلاقة بين أليلات الموقع الجينى الواحد حيث أن تاثير أليل يغطى أو يحجب تأثير الأليل الآخر فى نفس الموقع الجينى حيث أن التراكيب الوراثية </a:t>
            </a:r>
            <a:r>
              <a:rPr lang="en-US" sz="1800" dirty="0" err="1" smtClean="0"/>
              <a:t>Aa</a:t>
            </a:r>
            <a:r>
              <a:rPr lang="en-US" sz="1800" dirty="0" smtClean="0"/>
              <a:t> , AA</a:t>
            </a:r>
            <a:r>
              <a:rPr lang="ar-EG" sz="1800" dirty="0" smtClean="0"/>
              <a:t> ذات شكل مظهرى واحد فى حالة السيادة التامة ويكون </a:t>
            </a:r>
            <a:r>
              <a:rPr lang="en-US" sz="1800" dirty="0" smtClean="0"/>
              <a:t> </a:t>
            </a:r>
            <a:r>
              <a:rPr lang="en-US" sz="1800" dirty="0" err="1" smtClean="0"/>
              <a:t>Aa</a:t>
            </a:r>
            <a:r>
              <a:rPr lang="ar-EG" sz="1800" dirty="0" smtClean="0"/>
              <a:t>أقرب فى شكله المظهرى إلى </a:t>
            </a:r>
            <a:r>
              <a:rPr lang="en-US" sz="1800" dirty="0" smtClean="0"/>
              <a:t>AA</a:t>
            </a:r>
            <a:r>
              <a:rPr lang="ar-EG" sz="1800" dirty="0" smtClean="0"/>
              <a:t>فى السيادة الغير تامة بينما يتفوق </a:t>
            </a:r>
            <a:r>
              <a:rPr lang="en-US" sz="1800" dirty="0" err="1" smtClean="0"/>
              <a:t>Aa</a:t>
            </a:r>
            <a:r>
              <a:rPr lang="ar-EG" sz="1800" dirty="0" smtClean="0"/>
              <a:t>على أفضل الأبوين فى الصفة تحت الدراسة فى حالة السيادة الفائقة . </a:t>
            </a:r>
            <a:endParaRPr lang="en-US" sz="1800" dirty="0" smtClean="0"/>
          </a:p>
          <a:p>
            <a:r>
              <a:rPr lang="ar-EG" sz="1800" b="1" dirty="0" smtClean="0"/>
              <a:t>ويظهر ذلك من الأشكال التالية : </a:t>
            </a:r>
          </a:p>
          <a:p>
            <a:r>
              <a:rPr lang="ar-EG" sz="2400" b="1" dirty="0" smtClean="0"/>
              <a:t>السيادة التامة</a:t>
            </a:r>
            <a:endParaRPr lang="en-US" sz="2400" b="1" dirty="0" smtClean="0"/>
          </a:p>
          <a:p>
            <a:endParaRPr lang="en-US" dirty="0" smtClean="0"/>
          </a:p>
          <a:p>
            <a:endParaRPr lang="en-US" dirty="0" smtClean="0"/>
          </a:p>
          <a:p>
            <a:endParaRPr lang="en-US" dirty="0" smtClean="0"/>
          </a:p>
          <a:p>
            <a:r>
              <a:rPr lang="ar-EG" sz="2400" b="1" dirty="0" smtClean="0"/>
              <a:t>السيادة الفائقة </a:t>
            </a:r>
          </a:p>
          <a:p>
            <a:pPr lvl="0"/>
            <a:r>
              <a:rPr lang="en-US" sz="2400" dirty="0" smtClean="0">
                <a:latin typeface="Arial" pitchFamily="34" charset="0"/>
                <a:ea typeface="Arial" pitchFamily="34" charset="0"/>
                <a:cs typeface="Arial" pitchFamily="34" charset="0"/>
              </a:rPr>
              <a:t>3  </a:t>
            </a:r>
            <a:endParaRPr lang="ar-EG" sz="2400" dirty="0" smtClean="0">
              <a:latin typeface="Arial" pitchFamily="34" charset="0"/>
              <a:cs typeface="Arial" pitchFamily="34" charset="0"/>
            </a:endParaRPr>
          </a:p>
          <a:p>
            <a:endParaRPr lang="ar-EG" sz="2400" b="1" dirty="0" smtClean="0"/>
          </a:p>
          <a:p>
            <a:endParaRPr lang="ar-EG" sz="2400" b="1" dirty="0"/>
          </a:p>
        </p:txBody>
      </p:sp>
      <p:sp>
        <p:nvSpPr>
          <p:cNvPr id="19457" name="Rectangle 11"/>
          <p:cNvSpPr>
            <a:spLocks noChangeArrowheads="1"/>
          </p:cNvSpPr>
          <p:nvPr/>
        </p:nvSpPr>
        <p:spPr bwMode="auto">
          <a:xfrm>
            <a:off x="2995613" y="781050"/>
            <a:ext cx="604837" cy="452438"/>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17"/>
          <p:cNvSpPr>
            <a:spLocks noChangeArrowheads="1"/>
          </p:cNvSpPr>
          <p:nvPr/>
        </p:nvSpPr>
        <p:spPr bwMode="auto">
          <a:xfrm>
            <a:off x="4533900" y="793750"/>
            <a:ext cx="604838" cy="452438"/>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Rectangle 18"/>
          <p:cNvSpPr>
            <a:spLocks noChangeArrowheads="1"/>
          </p:cNvSpPr>
          <p:nvPr/>
        </p:nvSpPr>
        <p:spPr bwMode="auto">
          <a:xfrm>
            <a:off x="1403350" y="801688"/>
            <a:ext cx="604838" cy="452437"/>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EG"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cxnSp>
        <p:nvCxnSpPr>
          <p:cNvPr id="13" name="Straight Connector 12"/>
          <p:cNvCxnSpPr/>
          <p:nvPr/>
        </p:nvCxnSpPr>
        <p:spPr bwMode="auto">
          <a:xfrm rot="10800000">
            <a:off x="857224" y="5500702"/>
            <a:ext cx="7929618" cy="714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5400000" flipH="1" flipV="1">
            <a:off x="750067" y="5393545"/>
            <a:ext cx="214314"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flipH="1" flipV="1">
            <a:off x="8679685" y="5464983"/>
            <a:ext cx="214314"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flipH="1" flipV="1">
            <a:off x="4429124" y="5429264"/>
            <a:ext cx="28575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flipH="1" flipV="1">
            <a:off x="6643702" y="5429264"/>
            <a:ext cx="28575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465" name="Rectangle 23"/>
          <p:cNvSpPr>
            <a:spLocks noChangeArrowheads="1"/>
          </p:cNvSpPr>
          <p:nvPr/>
        </p:nvSpPr>
        <p:spPr bwMode="auto">
          <a:xfrm>
            <a:off x="6429388" y="4857760"/>
            <a:ext cx="642942" cy="452437"/>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Arial" pitchFamily="34" charset="0"/>
                <a:cs typeface="Arial" pitchFamily="34" charset="0"/>
              </a:rPr>
              <a:t>2</a:t>
            </a:r>
            <a:endParaRPr kumimoji="0" lang="ar-EG" b="0" i="0" u="none" strike="noStrike" cap="none" normalizeH="0" baseline="0" dirty="0" smtClean="0">
              <a:ln>
                <a:noFill/>
              </a:ln>
              <a:solidFill>
                <a:schemeClr val="tx1"/>
              </a:solidFill>
              <a:effectLst/>
              <a:latin typeface="Arial" pitchFamily="34" charset="0"/>
              <a:cs typeface="Arial" pitchFamily="34" charset="0"/>
            </a:endParaRPr>
          </a:p>
        </p:txBody>
      </p:sp>
      <p:sp>
        <p:nvSpPr>
          <p:cNvPr id="19466" name="Rectangle 10"/>
          <p:cNvSpPr>
            <a:spLocks noChangeArrowheads="1"/>
          </p:cNvSpPr>
          <p:nvPr/>
        </p:nvSpPr>
        <p:spPr bwMode="auto">
          <a:xfrm>
            <a:off x="4143372" y="4929198"/>
            <a:ext cx="92869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MP</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3"/>
          <p:cNvSpPr>
            <a:spLocks noChangeArrowheads="1"/>
          </p:cNvSpPr>
          <p:nvPr/>
        </p:nvSpPr>
        <p:spPr bwMode="auto">
          <a:xfrm>
            <a:off x="6572264" y="5643578"/>
            <a:ext cx="500066" cy="452437"/>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Arial" pitchFamily="34" charset="0"/>
                <a:cs typeface="Arial" pitchFamily="34" charset="0"/>
              </a:rPr>
              <a:t>AA</a:t>
            </a:r>
            <a:endParaRPr kumimoji="0" lang="ar-EG"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3"/>
          <p:cNvSpPr>
            <a:spLocks noChangeArrowheads="1"/>
          </p:cNvSpPr>
          <p:nvPr/>
        </p:nvSpPr>
        <p:spPr bwMode="auto">
          <a:xfrm>
            <a:off x="8501090" y="5643578"/>
            <a:ext cx="500066" cy="452437"/>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Aa</a:t>
            </a:r>
            <a:endParaRPr kumimoji="0" lang="ar-EG"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23"/>
          <p:cNvSpPr>
            <a:spLocks noChangeArrowheads="1"/>
          </p:cNvSpPr>
          <p:nvPr/>
        </p:nvSpPr>
        <p:spPr bwMode="auto">
          <a:xfrm>
            <a:off x="642910" y="5500702"/>
            <a:ext cx="500066" cy="452437"/>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aa</a:t>
            </a:r>
            <a:endParaRPr kumimoji="0" lang="ar-EG"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23"/>
          <p:cNvSpPr>
            <a:spLocks noChangeArrowheads="1"/>
          </p:cNvSpPr>
          <p:nvPr/>
        </p:nvSpPr>
        <p:spPr bwMode="auto">
          <a:xfrm>
            <a:off x="642911" y="5500702"/>
            <a:ext cx="500066" cy="452437"/>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aa</a:t>
            </a:r>
            <a:endParaRPr kumimoji="0" lang="ar-EG"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23"/>
          <p:cNvSpPr>
            <a:spLocks noChangeArrowheads="1"/>
          </p:cNvSpPr>
          <p:nvPr/>
        </p:nvSpPr>
        <p:spPr bwMode="auto">
          <a:xfrm>
            <a:off x="642910" y="4857760"/>
            <a:ext cx="500066" cy="452437"/>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Arial" pitchFamily="34" charset="0"/>
                <a:cs typeface="Arial" pitchFamily="34" charset="0"/>
              </a:rPr>
              <a:t>0</a:t>
            </a:r>
            <a:endParaRPr kumimoji="0" lang="ar-EG"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500042"/>
            <a:ext cx="5865833" cy="642942"/>
          </a:xfrm>
        </p:spPr>
        <p:txBody>
          <a:bodyPr/>
          <a:lstStyle/>
          <a:p>
            <a:r>
              <a:rPr lang="ar-EG" sz="2800" dirty="0" smtClean="0"/>
              <a:t>تابع طرز فعل الجين </a:t>
            </a:r>
            <a:r>
              <a:rPr lang="en-US" sz="2800" dirty="0" smtClean="0"/>
              <a:t>Gene action</a:t>
            </a:r>
            <a:endParaRPr lang="ar-EG" sz="2800" dirty="0"/>
          </a:p>
        </p:txBody>
      </p:sp>
      <p:sp>
        <p:nvSpPr>
          <p:cNvPr id="4" name="Text Placeholder 3"/>
          <p:cNvSpPr>
            <a:spLocks noGrp="1"/>
          </p:cNvSpPr>
          <p:nvPr>
            <p:ph type="body" sz="half" idx="2"/>
          </p:nvPr>
        </p:nvSpPr>
        <p:spPr>
          <a:xfrm>
            <a:off x="3071802" y="1214422"/>
            <a:ext cx="6072199" cy="5643578"/>
          </a:xfrm>
        </p:spPr>
        <p:txBody>
          <a:bodyPr/>
          <a:lstStyle/>
          <a:p>
            <a:r>
              <a:rPr lang="ar-EG" sz="2800" dirty="0" smtClean="0"/>
              <a:t>السيادة الجزئية</a:t>
            </a:r>
          </a:p>
          <a:p>
            <a:endParaRPr lang="ar-EG" sz="2800" dirty="0" smtClean="0"/>
          </a:p>
          <a:p>
            <a:endParaRPr lang="ar-EG" sz="2800" dirty="0" smtClean="0"/>
          </a:p>
          <a:p>
            <a:endParaRPr lang="ar-EG" sz="2800" dirty="0"/>
          </a:p>
        </p:txBody>
      </p:sp>
      <p:pic>
        <p:nvPicPr>
          <p:cNvPr id="24578" name="Picture 2" descr="C:\Users\Wessam\Desktop\ثالثة زراعة صور\وراثة\INCOMPLETE DOMINANT GENE ACTION.gif"/>
          <p:cNvPicPr>
            <a:picLocks noChangeAspect="1" noChangeArrowheads="1"/>
          </p:cNvPicPr>
          <p:nvPr/>
        </p:nvPicPr>
        <p:blipFill>
          <a:blip r:embed="rId2"/>
          <a:srcRect/>
          <a:stretch>
            <a:fillRect/>
          </a:stretch>
        </p:blipFill>
        <p:spPr bwMode="auto">
          <a:xfrm>
            <a:off x="0" y="1714488"/>
            <a:ext cx="9144000" cy="17145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13tgpnaturallightv2-100709012913-phpapp02(1)">
  <a:themeElements>
    <a:clrScheme name="Default Design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24458"/>
        </a:dk2>
        <a:lt2>
          <a:srgbClr val="C0C0C0"/>
        </a:lt2>
        <a:accent1>
          <a:srgbClr val="98C13D"/>
        </a:accent1>
        <a:accent2>
          <a:srgbClr val="40BAD2"/>
        </a:accent2>
        <a:accent3>
          <a:srgbClr val="FFFFFF"/>
        </a:accent3>
        <a:accent4>
          <a:srgbClr val="000000"/>
        </a:accent4>
        <a:accent5>
          <a:srgbClr val="CADDAF"/>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213tgpnaturallightv2-100709012913-phpapp02(1)</Template>
  <TotalTime>181</TotalTime>
  <Words>907</Words>
  <Application>Microsoft Office PowerPoint</Application>
  <PresentationFormat>On-screen Show (4:3)</PresentationFormat>
  <Paragraphs>188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213tgpnaturallightv2-100709012913-phpapp02(1)</vt:lpstr>
      <vt:lpstr>الدرس العملي الرابع نظام تسجيل أصول التربية </vt:lpstr>
      <vt:lpstr>المحتويات</vt:lpstr>
      <vt:lpstr>نظام تسجيل أصول التربية </vt:lpstr>
      <vt:lpstr>ترقيم النباتات Pedigree numbers </vt:lpstr>
      <vt:lpstr>ويوجد نظامان لتسجيل أصول التربية هما :  </vt:lpstr>
      <vt:lpstr>الوراثــــة وتربيــــة النبـــات </vt:lpstr>
      <vt:lpstr>طرز فعل الجين Gene action </vt:lpstr>
      <vt:lpstr>تابع طرز فعل الجين Gene action</vt:lpstr>
      <vt:lpstr>تابع طرز فعل الجين Gene action</vt:lpstr>
      <vt:lpstr>ب- التفاعل بين الجينات Epistasis</vt:lpstr>
      <vt:lpstr>PowerPoint Presentation</vt:lpstr>
      <vt:lpstr>تابع التفاعل بين الجينات</vt:lpstr>
      <vt:lpstr>تابع التفاعل بين الجينات</vt:lpstr>
      <vt:lpstr>تابع التفاعل بين الجينات</vt:lpstr>
      <vt:lpstr>تابع التفاعل بين الجينات</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Wessam</dc:creator>
  <cp:lastModifiedBy>abobakragr</cp:lastModifiedBy>
  <cp:revision>51</cp:revision>
  <dcterms:created xsi:type="dcterms:W3CDTF">2014-03-05T06:08:05Z</dcterms:created>
  <dcterms:modified xsi:type="dcterms:W3CDTF">2020-03-16T15:55:39Z</dcterms:modified>
</cp:coreProperties>
</file>