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5"/>
  </p:sldMasterIdLst>
  <p:notesMasterIdLst>
    <p:notesMasterId r:id="rId228"/>
  </p:notesMasterIdLst>
  <p:handoutMasterIdLst>
    <p:handoutMasterId r:id="rId229"/>
  </p:handoutMasterIdLst>
  <p:sldIdLst>
    <p:sldId id="256" r:id="rId6"/>
    <p:sldId id="489" r:id="rId7"/>
    <p:sldId id="269" r:id="rId8"/>
    <p:sldId id="331" r:id="rId9"/>
    <p:sldId id="330" r:id="rId10"/>
    <p:sldId id="271" r:id="rId11"/>
    <p:sldId id="272" r:id="rId12"/>
    <p:sldId id="273" r:id="rId13"/>
    <p:sldId id="342" r:id="rId14"/>
    <p:sldId id="481" r:id="rId15"/>
    <p:sldId id="343" r:id="rId16"/>
    <p:sldId id="475" r:id="rId17"/>
    <p:sldId id="476" r:id="rId18"/>
    <p:sldId id="477" r:id="rId19"/>
    <p:sldId id="478" r:id="rId20"/>
    <p:sldId id="479" r:id="rId21"/>
    <p:sldId id="482" r:id="rId22"/>
    <p:sldId id="480" r:id="rId23"/>
    <p:sldId id="274" r:id="rId24"/>
    <p:sldId id="275" r:id="rId25"/>
    <p:sldId id="339" r:id="rId26"/>
    <p:sldId id="340" r:id="rId27"/>
    <p:sldId id="341" r:id="rId28"/>
    <p:sldId id="308" r:id="rId29"/>
    <p:sldId id="276" r:id="rId30"/>
    <p:sldId id="277" r:id="rId31"/>
    <p:sldId id="278" r:id="rId32"/>
    <p:sldId id="279" r:id="rId33"/>
    <p:sldId id="309" r:id="rId34"/>
    <p:sldId id="310" r:id="rId35"/>
    <p:sldId id="311" r:id="rId36"/>
    <p:sldId id="487" r:id="rId37"/>
    <p:sldId id="488" r:id="rId38"/>
    <p:sldId id="257" r:id="rId39"/>
    <p:sldId id="280" r:id="rId40"/>
    <p:sldId id="281" r:id="rId41"/>
    <p:sldId id="332" r:id="rId42"/>
    <p:sldId id="258" r:id="rId43"/>
    <p:sldId id="333" r:id="rId44"/>
    <p:sldId id="344" r:id="rId45"/>
    <p:sldId id="345" r:id="rId46"/>
    <p:sldId id="346" r:id="rId47"/>
    <p:sldId id="347" r:id="rId48"/>
    <p:sldId id="259" r:id="rId49"/>
    <p:sldId id="282" r:id="rId50"/>
    <p:sldId id="283" r:id="rId51"/>
    <p:sldId id="334" r:id="rId52"/>
    <p:sldId id="483" r:id="rId53"/>
    <p:sldId id="348" r:id="rId54"/>
    <p:sldId id="349" r:id="rId55"/>
    <p:sldId id="260" r:id="rId56"/>
    <p:sldId id="261" r:id="rId57"/>
    <p:sldId id="335" r:id="rId58"/>
    <p:sldId id="262" r:id="rId59"/>
    <p:sldId id="284" r:id="rId60"/>
    <p:sldId id="350" r:id="rId61"/>
    <p:sldId id="486" r:id="rId62"/>
    <p:sldId id="351" r:id="rId63"/>
    <p:sldId id="352" r:id="rId64"/>
    <p:sldId id="353" r:id="rId65"/>
    <p:sldId id="484" r:id="rId66"/>
    <p:sldId id="485" r:id="rId67"/>
    <p:sldId id="285" r:id="rId68"/>
    <p:sldId id="286" r:id="rId69"/>
    <p:sldId id="287" r:id="rId70"/>
    <p:sldId id="288" r:id="rId71"/>
    <p:sldId id="289" r:id="rId72"/>
    <p:sldId id="290" r:id="rId73"/>
    <p:sldId id="336" r:id="rId74"/>
    <p:sldId id="354" r:id="rId75"/>
    <p:sldId id="355" r:id="rId76"/>
    <p:sldId id="356" r:id="rId77"/>
    <p:sldId id="357" r:id="rId78"/>
    <p:sldId id="291" r:id="rId79"/>
    <p:sldId id="292" r:id="rId80"/>
    <p:sldId id="358" r:id="rId81"/>
    <p:sldId id="293" r:id="rId82"/>
    <p:sldId id="294" r:id="rId83"/>
    <p:sldId id="359" r:id="rId84"/>
    <p:sldId id="360" r:id="rId85"/>
    <p:sldId id="361" r:id="rId86"/>
    <p:sldId id="295" r:id="rId87"/>
    <p:sldId id="296" r:id="rId88"/>
    <p:sldId id="297" r:id="rId89"/>
    <p:sldId id="362" r:id="rId90"/>
    <p:sldId id="363" r:id="rId91"/>
    <p:sldId id="298" r:id="rId92"/>
    <p:sldId id="299" r:id="rId93"/>
    <p:sldId id="300" r:id="rId94"/>
    <p:sldId id="364" r:id="rId95"/>
    <p:sldId id="365" r:id="rId96"/>
    <p:sldId id="312" r:id="rId97"/>
    <p:sldId id="313" r:id="rId98"/>
    <p:sldId id="327" r:id="rId99"/>
    <p:sldId id="314" r:id="rId100"/>
    <p:sldId id="324" r:id="rId101"/>
    <p:sldId id="315" r:id="rId102"/>
    <p:sldId id="316" r:id="rId103"/>
    <p:sldId id="325" r:id="rId104"/>
    <p:sldId id="326" r:id="rId105"/>
    <p:sldId id="318" r:id="rId106"/>
    <p:sldId id="319" r:id="rId107"/>
    <p:sldId id="320" r:id="rId108"/>
    <p:sldId id="321" r:id="rId109"/>
    <p:sldId id="322" r:id="rId110"/>
    <p:sldId id="301" r:id="rId111"/>
    <p:sldId id="302" r:id="rId112"/>
    <p:sldId id="337" r:id="rId113"/>
    <p:sldId id="303" r:id="rId114"/>
    <p:sldId id="338" r:id="rId115"/>
    <p:sldId id="304" r:id="rId116"/>
    <p:sldId id="305" r:id="rId117"/>
    <p:sldId id="306" r:id="rId118"/>
    <p:sldId id="307" r:id="rId119"/>
    <p:sldId id="366" r:id="rId120"/>
    <p:sldId id="376" r:id="rId121"/>
    <p:sldId id="367" r:id="rId122"/>
    <p:sldId id="368" r:id="rId123"/>
    <p:sldId id="369" r:id="rId124"/>
    <p:sldId id="370" r:id="rId125"/>
    <p:sldId id="371" r:id="rId126"/>
    <p:sldId id="372" r:id="rId127"/>
    <p:sldId id="373" r:id="rId128"/>
    <p:sldId id="490" r:id="rId129"/>
    <p:sldId id="491" r:id="rId130"/>
    <p:sldId id="492" r:id="rId131"/>
    <p:sldId id="374" r:id="rId132"/>
    <p:sldId id="375" r:id="rId133"/>
    <p:sldId id="377" r:id="rId134"/>
    <p:sldId id="378" r:id="rId135"/>
    <p:sldId id="379" r:id="rId136"/>
    <p:sldId id="381" r:id="rId137"/>
    <p:sldId id="382" r:id="rId138"/>
    <p:sldId id="383" r:id="rId139"/>
    <p:sldId id="465" r:id="rId140"/>
    <p:sldId id="380" r:id="rId141"/>
    <p:sldId id="386" r:id="rId142"/>
    <p:sldId id="387" r:id="rId143"/>
    <p:sldId id="384" r:id="rId144"/>
    <p:sldId id="385" r:id="rId145"/>
    <p:sldId id="388" r:id="rId146"/>
    <p:sldId id="389" r:id="rId147"/>
    <p:sldId id="390" r:id="rId148"/>
    <p:sldId id="391" r:id="rId149"/>
    <p:sldId id="392" r:id="rId150"/>
    <p:sldId id="393" r:id="rId151"/>
    <p:sldId id="394" r:id="rId152"/>
    <p:sldId id="395" r:id="rId153"/>
    <p:sldId id="396" r:id="rId154"/>
    <p:sldId id="397" r:id="rId155"/>
    <p:sldId id="398" r:id="rId156"/>
    <p:sldId id="399" r:id="rId157"/>
    <p:sldId id="400" r:id="rId158"/>
    <p:sldId id="401" r:id="rId159"/>
    <p:sldId id="407" r:id="rId160"/>
    <p:sldId id="403" r:id="rId161"/>
    <p:sldId id="404" r:id="rId162"/>
    <p:sldId id="461" r:id="rId163"/>
    <p:sldId id="408" r:id="rId164"/>
    <p:sldId id="409" r:id="rId165"/>
    <p:sldId id="410" r:id="rId166"/>
    <p:sldId id="411" r:id="rId167"/>
    <p:sldId id="412" r:id="rId168"/>
    <p:sldId id="413" r:id="rId169"/>
    <p:sldId id="414" r:id="rId170"/>
    <p:sldId id="415" r:id="rId171"/>
    <p:sldId id="416" r:id="rId172"/>
    <p:sldId id="417" r:id="rId173"/>
    <p:sldId id="418" r:id="rId174"/>
    <p:sldId id="419" r:id="rId175"/>
    <p:sldId id="420" r:id="rId176"/>
    <p:sldId id="421" r:id="rId177"/>
    <p:sldId id="422" r:id="rId178"/>
    <p:sldId id="423" r:id="rId179"/>
    <p:sldId id="424" r:id="rId180"/>
    <p:sldId id="425" r:id="rId181"/>
    <p:sldId id="426" r:id="rId182"/>
    <p:sldId id="427" r:id="rId183"/>
    <p:sldId id="428" r:id="rId184"/>
    <p:sldId id="429" r:id="rId185"/>
    <p:sldId id="430" r:id="rId186"/>
    <p:sldId id="431" r:id="rId187"/>
    <p:sldId id="432" r:id="rId188"/>
    <p:sldId id="433" r:id="rId189"/>
    <p:sldId id="437" r:id="rId190"/>
    <p:sldId id="434" r:id="rId191"/>
    <p:sldId id="435" r:id="rId192"/>
    <p:sldId id="438" r:id="rId193"/>
    <p:sldId id="439" r:id="rId194"/>
    <p:sldId id="440" r:id="rId195"/>
    <p:sldId id="441" r:id="rId196"/>
    <p:sldId id="442" r:id="rId197"/>
    <p:sldId id="443" r:id="rId198"/>
    <p:sldId id="444" r:id="rId199"/>
    <p:sldId id="445" r:id="rId200"/>
    <p:sldId id="446" r:id="rId201"/>
    <p:sldId id="447" r:id="rId202"/>
    <p:sldId id="448" r:id="rId203"/>
    <p:sldId id="449" r:id="rId204"/>
    <p:sldId id="450" r:id="rId205"/>
    <p:sldId id="451" r:id="rId206"/>
    <p:sldId id="452" r:id="rId207"/>
    <p:sldId id="453" r:id="rId208"/>
    <p:sldId id="454" r:id="rId209"/>
    <p:sldId id="455" r:id="rId210"/>
    <p:sldId id="456" r:id="rId211"/>
    <p:sldId id="457" r:id="rId212"/>
    <p:sldId id="458" r:id="rId213"/>
    <p:sldId id="459" r:id="rId214"/>
    <p:sldId id="460" r:id="rId215"/>
    <p:sldId id="462" r:id="rId216"/>
    <p:sldId id="463" r:id="rId217"/>
    <p:sldId id="464" r:id="rId218"/>
    <p:sldId id="470" r:id="rId219"/>
    <p:sldId id="466" r:id="rId220"/>
    <p:sldId id="467" r:id="rId221"/>
    <p:sldId id="468" r:id="rId222"/>
    <p:sldId id="469" r:id="rId223"/>
    <p:sldId id="471" r:id="rId224"/>
    <p:sldId id="473" r:id="rId225"/>
    <p:sldId id="472" r:id="rId226"/>
    <p:sldId id="474" r:id="rId2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r" defTabSz="914400" rtl="1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r" defTabSz="914400" rtl="1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r" defTabSz="914400" rtl="1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r" defTabSz="914400" rtl="1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74E5F"/>
    <a:srgbClr val="FFFFCC"/>
    <a:srgbClr val="FFCC66"/>
    <a:srgbClr val="66FF33"/>
    <a:srgbClr val="A6BCCC"/>
    <a:srgbClr val="000000"/>
    <a:srgbClr val="CC0000"/>
    <a:srgbClr val="0000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14" autoAdjust="0"/>
    <p:restoredTop sz="94709" autoAdjust="0"/>
  </p:normalViewPr>
  <p:slideViewPr>
    <p:cSldViewPr>
      <p:cViewPr varScale="1">
        <p:scale>
          <a:sx n="80" d="100"/>
          <a:sy n="80" d="100"/>
        </p:scale>
        <p:origin x="110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59" Type="http://schemas.openxmlformats.org/officeDocument/2006/relationships/slide" Target="slides/slide154.xml"/><Relationship Id="rId170" Type="http://schemas.openxmlformats.org/officeDocument/2006/relationships/slide" Target="slides/slide165.xml"/><Relationship Id="rId191" Type="http://schemas.openxmlformats.org/officeDocument/2006/relationships/slide" Target="slides/slide186.xml"/><Relationship Id="rId205" Type="http://schemas.openxmlformats.org/officeDocument/2006/relationships/slide" Target="slides/slide200.xml"/><Relationship Id="rId226" Type="http://schemas.openxmlformats.org/officeDocument/2006/relationships/slide" Target="slides/slide22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1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181" Type="http://schemas.openxmlformats.org/officeDocument/2006/relationships/slide" Target="slides/slide176.xml"/><Relationship Id="rId216" Type="http://schemas.openxmlformats.org/officeDocument/2006/relationships/slide" Target="slides/slide211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slide" Target="slides/slide129.xml"/><Relationship Id="rId139" Type="http://schemas.openxmlformats.org/officeDocument/2006/relationships/slide" Target="slides/slide13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55" Type="http://schemas.openxmlformats.org/officeDocument/2006/relationships/slide" Target="slides/slide150.xml"/><Relationship Id="rId171" Type="http://schemas.openxmlformats.org/officeDocument/2006/relationships/slide" Target="slides/slide166.xml"/><Relationship Id="rId176" Type="http://schemas.openxmlformats.org/officeDocument/2006/relationships/slide" Target="slides/slide171.xml"/><Relationship Id="rId192" Type="http://schemas.openxmlformats.org/officeDocument/2006/relationships/slide" Target="slides/slide187.xml"/><Relationship Id="rId197" Type="http://schemas.openxmlformats.org/officeDocument/2006/relationships/slide" Target="slides/slide192.xml"/><Relationship Id="rId206" Type="http://schemas.openxmlformats.org/officeDocument/2006/relationships/slide" Target="slides/slide201.xml"/><Relationship Id="rId227" Type="http://schemas.openxmlformats.org/officeDocument/2006/relationships/slide" Target="slides/slide222.xml"/><Relationship Id="rId201" Type="http://schemas.openxmlformats.org/officeDocument/2006/relationships/slide" Target="slides/slide196.xml"/><Relationship Id="rId222" Type="http://schemas.openxmlformats.org/officeDocument/2006/relationships/slide" Target="slides/slide217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45" Type="http://schemas.openxmlformats.org/officeDocument/2006/relationships/slide" Target="slides/slide140.xml"/><Relationship Id="rId161" Type="http://schemas.openxmlformats.org/officeDocument/2006/relationships/slide" Target="slides/slide156.xml"/><Relationship Id="rId166" Type="http://schemas.openxmlformats.org/officeDocument/2006/relationships/slide" Target="slides/slide161.xml"/><Relationship Id="rId182" Type="http://schemas.openxmlformats.org/officeDocument/2006/relationships/slide" Target="slides/slide177.xml"/><Relationship Id="rId187" Type="http://schemas.openxmlformats.org/officeDocument/2006/relationships/slide" Target="slides/slide182.xml"/><Relationship Id="rId217" Type="http://schemas.openxmlformats.org/officeDocument/2006/relationships/slide" Target="slides/slide21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212" Type="http://schemas.openxmlformats.org/officeDocument/2006/relationships/slide" Target="slides/slide207.xml"/><Relationship Id="rId233" Type="http://schemas.openxmlformats.org/officeDocument/2006/relationships/tableStyles" Target="tableStyles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51" Type="http://schemas.openxmlformats.org/officeDocument/2006/relationships/slide" Target="slides/slide146.xml"/><Relationship Id="rId156" Type="http://schemas.openxmlformats.org/officeDocument/2006/relationships/slide" Target="slides/slide151.xml"/><Relationship Id="rId177" Type="http://schemas.openxmlformats.org/officeDocument/2006/relationships/slide" Target="slides/slide172.xml"/><Relationship Id="rId198" Type="http://schemas.openxmlformats.org/officeDocument/2006/relationships/slide" Target="slides/slide193.xml"/><Relationship Id="rId172" Type="http://schemas.openxmlformats.org/officeDocument/2006/relationships/slide" Target="slides/slide167.xml"/><Relationship Id="rId193" Type="http://schemas.openxmlformats.org/officeDocument/2006/relationships/slide" Target="slides/slide188.xml"/><Relationship Id="rId202" Type="http://schemas.openxmlformats.org/officeDocument/2006/relationships/slide" Target="slides/slide197.xml"/><Relationship Id="rId207" Type="http://schemas.openxmlformats.org/officeDocument/2006/relationships/slide" Target="slides/slide202.xml"/><Relationship Id="rId223" Type="http://schemas.openxmlformats.org/officeDocument/2006/relationships/slide" Target="slides/slide218.xml"/><Relationship Id="rId228" Type="http://schemas.openxmlformats.org/officeDocument/2006/relationships/notesMaster" Target="notesMasters/notesMaster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slide" Target="slides/slide136.xml"/><Relationship Id="rId146" Type="http://schemas.openxmlformats.org/officeDocument/2006/relationships/slide" Target="slides/slide141.xml"/><Relationship Id="rId167" Type="http://schemas.openxmlformats.org/officeDocument/2006/relationships/slide" Target="slides/slide162.xml"/><Relationship Id="rId188" Type="http://schemas.openxmlformats.org/officeDocument/2006/relationships/slide" Target="slides/slide183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162" Type="http://schemas.openxmlformats.org/officeDocument/2006/relationships/slide" Target="slides/slide157.xml"/><Relationship Id="rId183" Type="http://schemas.openxmlformats.org/officeDocument/2006/relationships/slide" Target="slides/slide178.xml"/><Relationship Id="rId213" Type="http://schemas.openxmlformats.org/officeDocument/2006/relationships/slide" Target="slides/slide208.xml"/><Relationship Id="rId218" Type="http://schemas.openxmlformats.org/officeDocument/2006/relationships/slide" Target="slides/slide213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178" Type="http://schemas.openxmlformats.org/officeDocument/2006/relationships/slide" Target="slides/slide173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52" Type="http://schemas.openxmlformats.org/officeDocument/2006/relationships/slide" Target="slides/slide147.xml"/><Relationship Id="rId173" Type="http://schemas.openxmlformats.org/officeDocument/2006/relationships/slide" Target="slides/slide168.xml"/><Relationship Id="rId194" Type="http://schemas.openxmlformats.org/officeDocument/2006/relationships/slide" Target="slides/slide189.xml"/><Relationship Id="rId199" Type="http://schemas.openxmlformats.org/officeDocument/2006/relationships/slide" Target="slides/slide194.xml"/><Relationship Id="rId203" Type="http://schemas.openxmlformats.org/officeDocument/2006/relationships/slide" Target="slides/slide198.xml"/><Relationship Id="rId208" Type="http://schemas.openxmlformats.org/officeDocument/2006/relationships/slide" Target="slides/slide203.xml"/><Relationship Id="rId229" Type="http://schemas.openxmlformats.org/officeDocument/2006/relationships/handoutMaster" Target="handoutMasters/handoutMaster1.xml"/><Relationship Id="rId19" Type="http://schemas.openxmlformats.org/officeDocument/2006/relationships/slide" Target="slides/slide14.xml"/><Relationship Id="rId224" Type="http://schemas.openxmlformats.org/officeDocument/2006/relationships/slide" Target="slides/slide219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slide" Target="slides/slide163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slide" Target="slides/slide158.xml"/><Relationship Id="rId184" Type="http://schemas.openxmlformats.org/officeDocument/2006/relationships/slide" Target="slides/slide179.xml"/><Relationship Id="rId189" Type="http://schemas.openxmlformats.org/officeDocument/2006/relationships/slide" Target="slides/slide184.xml"/><Relationship Id="rId219" Type="http://schemas.openxmlformats.org/officeDocument/2006/relationships/slide" Target="slides/slide214.xml"/><Relationship Id="rId3" Type="http://schemas.openxmlformats.org/officeDocument/2006/relationships/customXml" Target="../customXml/item3.xml"/><Relationship Id="rId214" Type="http://schemas.openxmlformats.org/officeDocument/2006/relationships/slide" Target="slides/slide209.xml"/><Relationship Id="rId230" Type="http://schemas.openxmlformats.org/officeDocument/2006/relationships/presProps" Target="presProps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slide" Target="slides/slide15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Relationship Id="rId174" Type="http://schemas.openxmlformats.org/officeDocument/2006/relationships/slide" Target="slides/slide169.xml"/><Relationship Id="rId179" Type="http://schemas.openxmlformats.org/officeDocument/2006/relationships/slide" Target="slides/slide174.xml"/><Relationship Id="rId195" Type="http://schemas.openxmlformats.org/officeDocument/2006/relationships/slide" Target="slides/slide190.xml"/><Relationship Id="rId209" Type="http://schemas.openxmlformats.org/officeDocument/2006/relationships/slide" Target="slides/slide204.xml"/><Relationship Id="rId190" Type="http://schemas.openxmlformats.org/officeDocument/2006/relationships/slide" Target="slides/slide185.xml"/><Relationship Id="rId204" Type="http://schemas.openxmlformats.org/officeDocument/2006/relationships/slide" Target="slides/slide199.xml"/><Relationship Id="rId220" Type="http://schemas.openxmlformats.org/officeDocument/2006/relationships/slide" Target="slides/slide215.xml"/><Relationship Id="rId225" Type="http://schemas.openxmlformats.org/officeDocument/2006/relationships/slide" Target="slides/slide220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164" Type="http://schemas.openxmlformats.org/officeDocument/2006/relationships/slide" Target="slides/slide159.xml"/><Relationship Id="rId169" Type="http://schemas.openxmlformats.org/officeDocument/2006/relationships/slide" Target="slides/slide164.xml"/><Relationship Id="rId185" Type="http://schemas.openxmlformats.org/officeDocument/2006/relationships/slide" Target="slides/slide180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80" Type="http://schemas.openxmlformats.org/officeDocument/2006/relationships/slide" Target="slides/slide175.xml"/><Relationship Id="rId210" Type="http://schemas.openxmlformats.org/officeDocument/2006/relationships/slide" Target="slides/slide205.xml"/><Relationship Id="rId215" Type="http://schemas.openxmlformats.org/officeDocument/2006/relationships/slide" Target="slides/slide210.xml"/><Relationship Id="rId26" Type="http://schemas.openxmlformats.org/officeDocument/2006/relationships/slide" Target="slides/slide21.xml"/><Relationship Id="rId231" Type="http://schemas.openxmlformats.org/officeDocument/2006/relationships/viewProps" Target="viewProps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54" Type="http://schemas.openxmlformats.org/officeDocument/2006/relationships/slide" Target="slides/slide149.xml"/><Relationship Id="rId175" Type="http://schemas.openxmlformats.org/officeDocument/2006/relationships/slide" Target="slides/slide170.xml"/><Relationship Id="rId196" Type="http://schemas.openxmlformats.org/officeDocument/2006/relationships/slide" Target="slides/slide191.xml"/><Relationship Id="rId200" Type="http://schemas.openxmlformats.org/officeDocument/2006/relationships/slide" Target="slides/slide195.xml"/><Relationship Id="rId16" Type="http://schemas.openxmlformats.org/officeDocument/2006/relationships/slide" Target="slides/slide11.xml"/><Relationship Id="rId221" Type="http://schemas.openxmlformats.org/officeDocument/2006/relationships/slide" Target="slides/slide216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slide" Target="slides/slide139.xml"/><Relationship Id="rId90" Type="http://schemas.openxmlformats.org/officeDocument/2006/relationships/slide" Target="slides/slide85.xml"/><Relationship Id="rId165" Type="http://schemas.openxmlformats.org/officeDocument/2006/relationships/slide" Target="slides/slide160.xml"/><Relationship Id="rId186" Type="http://schemas.openxmlformats.org/officeDocument/2006/relationships/slide" Target="slides/slide181.xml"/><Relationship Id="rId211" Type="http://schemas.openxmlformats.org/officeDocument/2006/relationships/slide" Target="slides/slide206.xml"/><Relationship Id="rId23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fld id="{0AF402F3-0060-4255-98D7-5C9F127E1A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37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57EE64A4-FE24-4AF0-ABA5-1F0EAD7D31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1209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hgHk,h</a:t>
            </a:r>
            <a:endParaRPr lang="ar-E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E64A4-FE24-4AF0-ABA5-1F0EAD7D3143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ar-EG" dirty="0"/>
              <a:t>اع أغنام الصوف الطويل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E64A4-FE24-4AF0-ABA5-1F0EAD7D3143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16" name="Rectangle 188"/>
          <p:cNvSpPr>
            <a:spLocks noGrp="1" noChangeArrowheads="1"/>
          </p:cNvSpPr>
          <p:nvPr>
            <p:ph type="ctrTitle"/>
          </p:nvPr>
        </p:nvSpPr>
        <p:spPr>
          <a:xfrm>
            <a:off x="685800" y="1905000"/>
            <a:ext cx="7772400" cy="12192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717" name="Rectangle 18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766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718" name="Rectangle 190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719" name="Rectangle 191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720" name="Rectangle 192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0899DEE-8F20-406B-A293-0124602D2A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E6D98-3E16-4DBD-A7DE-39E37FC59C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6C3932-D555-43F8-98DF-C2771A503A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0FD942-DBC7-4ADA-B109-D97B727D10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1A3BB4-5921-40A8-ADA1-1111DAAA0E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6743B9-0E7A-4598-A723-5EB70A5A7C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25DD25-2D12-4B32-AF73-65DFB58EEC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98E75A-C107-4B12-B7BC-C9C53CB2C0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9698CA-47FB-419B-8F2A-39651FEE98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6BEC62-D7BE-47F3-A0B7-45776B4062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0EC43B-BC1C-4E98-A463-1972CAA6DC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374E5F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374E5F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374E5F"/>
                </a:solidFill>
                <a:latin typeface="+mn-lt"/>
              </a:defRPr>
            </a:lvl1pPr>
          </a:lstStyle>
          <a:p>
            <a:fld id="{5469078C-B687-45D2-83F9-34D895DDC98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ctr" rtl="1" eaLnBrk="1" fontAlgn="base" hangingPunct="1">
        <a:spcBef>
          <a:spcPct val="0"/>
        </a:spcBef>
        <a:spcAft>
          <a:spcPct val="0"/>
        </a:spcAft>
        <a:defRPr sz="3600">
          <a:solidFill>
            <a:srgbClr val="374E5F"/>
          </a:solidFill>
          <a:latin typeface="+mj-lt"/>
          <a:ea typeface="+mj-ea"/>
          <a:cs typeface="+mj-cs"/>
        </a:defRPr>
      </a:lvl1pPr>
      <a:lvl2pPr algn="ctr" rtl="1" eaLnBrk="1" fontAlgn="base" hangingPunct="1">
        <a:spcBef>
          <a:spcPct val="0"/>
        </a:spcBef>
        <a:spcAft>
          <a:spcPct val="0"/>
        </a:spcAft>
        <a:defRPr sz="3600">
          <a:solidFill>
            <a:srgbClr val="374E5F"/>
          </a:solidFill>
          <a:latin typeface="Times New Roman" pitchFamily="18" charset="0"/>
        </a:defRPr>
      </a:lvl2pPr>
      <a:lvl3pPr algn="ctr" rtl="1" eaLnBrk="1" fontAlgn="base" hangingPunct="1">
        <a:spcBef>
          <a:spcPct val="0"/>
        </a:spcBef>
        <a:spcAft>
          <a:spcPct val="0"/>
        </a:spcAft>
        <a:defRPr sz="3600">
          <a:solidFill>
            <a:srgbClr val="374E5F"/>
          </a:solidFill>
          <a:latin typeface="Times New Roman" pitchFamily="18" charset="0"/>
        </a:defRPr>
      </a:lvl3pPr>
      <a:lvl4pPr algn="ctr" rtl="1" eaLnBrk="1" fontAlgn="base" hangingPunct="1">
        <a:spcBef>
          <a:spcPct val="0"/>
        </a:spcBef>
        <a:spcAft>
          <a:spcPct val="0"/>
        </a:spcAft>
        <a:defRPr sz="3600">
          <a:solidFill>
            <a:srgbClr val="374E5F"/>
          </a:solidFill>
          <a:latin typeface="Times New Roman" pitchFamily="18" charset="0"/>
        </a:defRPr>
      </a:lvl4pPr>
      <a:lvl5pPr algn="ctr" rtl="1" eaLnBrk="1" fontAlgn="base" hangingPunct="1">
        <a:spcBef>
          <a:spcPct val="0"/>
        </a:spcBef>
        <a:spcAft>
          <a:spcPct val="0"/>
        </a:spcAft>
        <a:defRPr sz="3600">
          <a:solidFill>
            <a:srgbClr val="374E5F"/>
          </a:solidFill>
          <a:latin typeface="Times New Roman" pitchFamily="18" charset="0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3600">
          <a:solidFill>
            <a:srgbClr val="374E5F"/>
          </a:solidFill>
          <a:latin typeface="Times New Roman" pitchFamily="18" charset="0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3600">
          <a:solidFill>
            <a:srgbClr val="374E5F"/>
          </a:solidFill>
          <a:latin typeface="Times New Roman" pitchFamily="18" charset="0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3600">
          <a:solidFill>
            <a:srgbClr val="374E5F"/>
          </a:solidFill>
          <a:latin typeface="Times New Roman" pitchFamily="18" charset="0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3600">
          <a:solidFill>
            <a:srgbClr val="374E5F"/>
          </a:solidFill>
          <a:latin typeface="Times New Roman" pitchFamily="18" charset="0"/>
        </a:defRPr>
      </a:lvl9pPr>
    </p:titleStyle>
    <p:bodyStyle>
      <a:lvl1pPr marL="342900" indent="-342900" algn="r" rtl="1" eaLnBrk="1" fontAlgn="base" hangingPunct="1">
        <a:spcBef>
          <a:spcPct val="20000"/>
        </a:spcBef>
        <a:spcAft>
          <a:spcPct val="0"/>
        </a:spcAft>
        <a:buClr>
          <a:srgbClr val="374E5F"/>
        </a:buClr>
        <a:buChar char="•"/>
        <a:defRPr sz="2400">
          <a:solidFill>
            <a:srgbClr val="374E5F"/>
          </a:solidFill>
          <a:latin typeface="+mn-lt"/>
          <a:ea typeface="+mn-ea"/>
          <a:cs typeface="+mn-cs"/>
        </a:defRPr>
      </a:lvl1pPr>
      <a:lvl2pPr marL="742950" indent="-285750" algn="r" rtl="1" eaLnBrk="1" fontAlgn="base" hangingPunct="1">
        <a:spcBef>
          <a:spcPct val="20000"/>
        </a:spcBef>
        <a:spcAft>
          <a:spcPct val="0"/>
        </a:spcAft>
        <a:buClr>
          <a:srgbClr val="374E5F"/>
        </a:buClr>
        <a:buChar char="•"/>
        <a:defRPr sz="2000">
          <a:solidFill>
            <a:srgbClr val="374E5F"/>
          </a:solidFill>
          <a:latin typeface="+mn-lt"/>
        </a:defRPr>
      </a:lvl2pPr>
      <a:lvl3pPr marL="1143000" indent="-228600" algn="r" rtl="1" eaLnBrk="1" fontAlgn="base" hangingPunct="1">
        <a:spcBef>
          <a:spcPct val="20000"/>
        </a:spcBef>
        <a:spcAft>
          <a:spcPct val="0"/>
        </a:spcAft>
        <a:buClr>
          <a:srgbClr val="374E5F"/>
        </a:buClr>
        <a:buChar char="•"/>
        <a:defRPr>
          <a:solidFill>
            <a:srgbClr val="374E5F"/>
          </a:solidFill>
          <a:latin typeface="+mn-lt"/>
        </a:defRPr>
      </a:lvl3pPr>
      <a:lvl4pPr marL="1600200" indent="-228600" algn="r" rtl="1" eaLnBrk="1" fontAlgn="base" hangingPunct="1">
        <a:spcBef>
          <a:spcPct val="20000"/>
        </a:spcBef>
        <a:spcAft>
          <a:spcPct val="0"/>
        </a:spcAft>
        <a:buClr>
          <a:srgbClr val="374E5F"/>
        </a:buClr>
        <a:buChar char="•"/>
        <a:defRPr sz="1600">
          <a:solidFill>
            <a:srgbClr val="374E5F"/>
          </a:solidFill>
          <a:latin typeface="+mn-lt"/>
        </a:defRPr>
      </a:lvl4pPr>
      <a:lvl5pPr marL="2057400" indent="-228600" algn="r" rtl="1" eaLnBrk="1" fontAlgn="base" hangingPunct="1">
        <a:spcBef>
          <a:spcPct val="20000"/>
        </a:spcBef>
        <a:spcAft>
          <a:spcPct val="0"/>
        </a:spcAft>
        <a:buClr>
          <a:srgbClr val="374E5F"/>
        </a:buClr>
        <a:buChar char="•"/>
        <a:defRPr sz="1400">
          <a:solidFill>
            <a:srgbClr val="374E5F"/>
          </a:solidFill>
          <a:latin typeface="+mn-lt"/>
        </a:defRPr>
      </a:lvl5pPr>
      <a:lvl6pPr marL="2514600" indent="-228600" algn="r" rtl="1" eaLnBrk="1" fontAlgn="base" hangingPunct="1">
        <a:spcBef>
          <a:spcPct val="20000"/>
        </a:spcBef>
        <a:spcAft>
          <a:spcPct val="0"/>
        </a:spcAft>
        <a:buClr>
          <a:srgbClr val="374E5F"/>
        </a:buClr>
        <a:buChar char="•"/>
        <a:defRPr sz="1400">
          <a:solidFill>
            <a:srgbClr val="374E5F"/>
          </a:solidFill>
          <a:latin typeface="+mn-lt"/>
        </a:defRPr>
      </a:lvl6pPr>
      <a:lvl7pPr marL="2971800" indent="-228600" algn="r" rtl="1" eaLnBrk="1" fontAlgn="base" hangingPunct="1">
        <a:spcBef>
          <a:spcPct val="20000"/>
        </a:spcBef>
        <a:spcAft>
          <a:spcPct val="0"/>
        </a:spcAft>
        <a:buClr>
          <a:srgbClr val="374E5F"/>
        </a:buClr>
        <a:buChar char="•"/>
        <a:defRPr sz="1400">
          <a:solidFill>
            <a:srgbClr val="374E5F"/>
          </a:solidFill>
          <a:latin typeface="+mn-lt"/>
        </a:defRPr>
      </a:lvl7pPr>
      <a:lvl8pPr marL="3429000" indent="-228600" algn="r" rtl="1" eaLnBrk="1" fontAlgn="base" hangingPunct="1">
        <a:spcBef>
          <a:spcPct val="20000"/>
        </a:spcBef>
        <a:spcAft>
          <a:spcPct val="0"/>
        </a:spcAft>
        <a:buClr>
          <a:srgbClr val="374E5F"/>
        </a:buClr>
        <a:buChar char="•"/>
        <a:defRPr sz="1400">
          <a:solidFill>
            <a:srgbClr val="374E5F"/>
          </a:solidFill>
          <a:latin typeface="+mn-lt"/>
        </a:defRPr>
      </a:lvl8pPr>
      <a:lvl9pPr marL="3886200" indent="-228600" algn="r" rtl="1" eaLnBrk="1" fontAlgn="base" hangingPunct="1">
        <a:spcBef>
          <a:spcPct val="20000"/>
        </a:spcBef>
        <a:spcAft>
          <a:spcPct val="0"/>
        </a:spcAft>
        <a:buClr>
          <a:srgbClr val="374E5F"/>
        </a:buClr>
        <a:buChar char="•"/>
        <a:defRPr sz="1400">
          <a:solidFill>
            <a:srgbClr val="374E5F"/>
          </a:solidFill>
          <a:latin typeface="+mn-lt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www.alkherat.com/vb/imgcache/6100.imgcache" TargetMode="Externa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://www.alkherat.com/vb/imgcache/6101.imgcache" TargetMode="Externa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://www.alkherat.com/vb/imgcache/6102.imgcache" TargetMode="Externa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://www.alkherat.com/vb/imgcache/6103.imgcache" TargetMode="Externa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://www.alkherat.com/vb/imgcache/6104.imgcache" TargetMode="Externa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://www.alkherat.com/vb/imgcache/2389.imgcache" TargetMode="Externa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alkherat.com/vb/imgcache/6098.imgcache" TargetMode="Externa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7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ar-EG" sz="11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إنتاج الأغنام</a:t>
            </a:r>
            <a:endParaRPr lang="en-US" sz="115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marino\merino-sheep-featu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44598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5122" name="Picture 2" descr="D:\الأسنان\627804879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Picture 4" descr="اضغط على الصورة لرؤيتها بالحجم الطبيعي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Picture 4" descr="اضغط على الصورة لرؤيتها بالحجم الطبيعي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Picture 4" descr="اضغط على الصورة لرؤيتها بالحجم الطبيعي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Picture 5" descr="اضغط على الصورة لرؤيتها بالحجم الطبيعي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Picture 5" descr="اضغط على الصورة لرؤيتها بالحجم الطبيعي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EG" sz="8800" b="1" dirty="0">
                <a:solidFill>
                  <a:schemeClr val="bg1">
                    <a:lumMod val="25000"/>
                  </a:schemeClr>
                </a:solidFill>
              </a:rPr>
              <a:t>طول الصوف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800" b="1" dirty="0">
                <a:solidFill>
                  <a:srgbClr val="FF0000"/>
                </a:solidFill>
              </a:rPr>
              <a:t>Wool Length</a:t>
            </a:r>
            <a:endParaRPr lang="ar-EG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sz="4800" b="1" dirty="0">
                <a:solidFill>
                  <a:srgbClr val="FF0000"/>
                </a:solidFill>
              </a:rPr>
              <a:t>طول الصوف</a:t>
            </a:r>
            <a:endParaRPr lang="ar-EG" sz="4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0000FF"/>
                </a:solidFill>
              </a:rPr>
              <a:t>يدخل تحت كلمة طول الصوف أصطلاحان هما</a:t>
            </a:r>
          </a:p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0000FF"/>
                </a:solidFill>
              </a:rPr>
              <a:t>طول الخصلة </a:t>
            </a:r>
            <a:r>
              <a:rPr lang="en-US" sz="3600" b="1" dirty="0">
                <a:solidFill>
                  <a:srgbClr val="C00000"/>
                </a:solidFill>
              </a:rPr>
              <a:t>Staple Length </a:t>
            </a:r>
          </a:p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0000FF"/>
                </a:solidFill>
              </a:rPr>
              <a:t>تقاس إما على الحيوان قبل الجز أو بعد الجز مباشرة</a:t>
            </a:r>
          </a:p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0000FF"/>
                </a:solidFill>
              </a:rPr>
              <a:t>حيث يؤخذ متوسط القياس لعدة خصلات بدون شد </a:t>
            </a:r>
            <a:endParaRPr lang="en-US" sz="36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sz="5400" b="1" dirty="0">
                <a:solidFill>
                  <a:srgbClr val="FF0000"/>
                </a:solidFill>
              </a:rPr>
              <a:t>طول الصوف</a:t>
            </a:r>
            <a:endParaRPr lang="ar-EG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ar-EG" sz="4400" b="1" dirty="0">
                <a:solidFill>
                  <a:srgbClr val="0000FF"/>
                </a:solidFill>
              </a:rPr>
              <a:t>طول الليفة </a:t>
            </a:r>
            <a:r>
              <a:rPr lang="en-US" sz="4400" b="1" dirty="0">
                <a:solidFill>
                  <a:srgbClr val="C00000"/>
                </a:solidFill>
              </a:rPr>
              <a:t>Fiber length</a:t>
            </a:r>
            <a:r>
              <a:rPr lang="ar-EG" sz="4400" b="1" dirty="0">
                <a:solidFill>
                  <a:srgbClr val="C00000"/>
                </a:solidFill>
              </a:rPr>
              <a:t> </a:t>
            </a:r>
          </a:p>
          <a:p>
            <a:pPr>
              <a:buBlip>
                <a:blip r:embed="rId2"/>
              </a:buBlip>
            </a:pPr>
            <a:r>
              <a:rPr lang="ar-EG" sz="4400" b="1" dirty="0">
                <a:solidFill>
                  <a:srgbClr val="0000FF"/>
                </a:solidFill>
              </a:rPr>
              <a:t>يقاس بعد الجز لكل ليفة على حده بعد شدها تمامالكى تختفى كل تموجات وثنايات الليفة</a:t>
            </a:r>
          </a:p>
          <a:p>
            <a:pPr>
              <a:buBlip>
                <a:blip r:embed="rId2"/>
              </a:buBlip>
            </a:pPr>
            <a:r>
              <a:rPr lang="ar-EG" sz="4400" b="1" dirty="0">
                <a:solidFill>
                  <a:srgbClr val="0000FF"/>
                </a:solidFill>
              </a:rPr>
              <a:t>يؤخذ متوسط عدد معين من الألياف</a:t>
            </a:r>
          </a:p>
          <a:p>
            <a:pPr>
              <a:buNone/>
            </a:pPr>
            <a:endParaRPr lang="ar-EG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sz="6000" b="1" dirty="0">
                <a:solidFill>
                  <a:srgbClr val="FF0000"/>
                </a:solidFill>
              </a:rPr>
              <a:t>طول الصوف</a:t>
            </a:r>
            <a:endParaRPr lang="ar-EG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ar-EG" sz="4400" b="1" dirty="0">
                <a:solidFill>
                  <a:srgbClr val="0000FF"/>
                </a:solidFill>
              </a:rPr>
              <a:t>غالبا يقاس الطول لفترة نمو سنة كاملة</a:t>
            </a:r>
          </a:p>
          <a:p>
            <a:pPr>
              <a:buBlip>
                <a:blip r:embed="rId2"/>
              </a:buBlip>
            </a:pPr>
            <a:r>
              <a:rPr lang="ar-EG" sz="4400" b="1" dirty="0">
                <a:solidFill>
                  <a:srgbClr val="0000FF"/>
                </a:solidFill>
              </a:rPr>
              <a:t>تؤخذ القياسات من ثلاث أماكن على جسم الحيوان </a:t>
            </a:r>
          </a:p>
          <a:p>
            <a:pPr>
              <a:buBlip>
                <a:blip r:embed="rId2"/>
              </a:buBlip>
            </a:pPr>
            <a:r>
              <a:rPr lang="ar-EG" sz="4400" b="1" dirty="0">
                <a:solidFill>
                  <a:srgbClr val="0000FF"/>
                </a:solidFill>
              </a:rPr>
              <a:t>منطقة الكتف والجنب والفخذ وأحيانا تضاف إليها منطقتى الظهر وأسفل الفخذ </a:t>
            </a:r>
          </a:p>
          <a:p>
            <a:pPr>
              <a:buNone/>
            </a:pPr>
            <a:endParaRPr lang="ar-EG" sz="4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098" name="Picture 2" descr="D:\الأغنام الأجنبية\Australian Merino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sz="6000" b="1" dirty="0">
                <a:solidFill>
                  <a:srgbClr val="FF0000"/>
                </a:solidFill>
              </a:rPr>
              <a:t>طول الصوف</a:t>
            </a:r>
            <a:endParaRPr lang="ar-EG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ar-EG" sz="4000" b="1" dirty="0">
                <a:solidFill>
                  <a:srgbClr val="0000FF"/>
                </a:solidFill>
              </a:rPr>
              <a:t>يختلف طول الصوف بإختلاف الأنواع والأفراد </a:t>
            </a:r>
          </a:p>
          <a:p>
            <a:pPr>
              <a:buBlip>
                <a:blip r:embed="rId2"/>
              </a:buBlip>
            </a:pPr>
            <a:r>
              <a:rPr lang="ar-EG" sz="4000" b="1" dirty="0">
                <a:solidFill>
                  <a:srgbClr val="0000FF"/>
                </a:solidFill>
              </a:rPr>
              <a:t>عموما يتراوح طول الليفة ما بين 5 – 40 سم </a:t>
            </a:r>
          </a:p>
          <a:p>
            <a:pPr>
              <a:buBlip>
                <a:blip r:embed="rId2"/>
              </a:buBlip>
            </a:pPr>
            <a:r>
              <a:rPr lang="ar-EG" sz="4000" b="1" dirty="0">
                <a:solidFill>
                  <a:srgbClr val="0000FF"/>
                </a:solidFill>
              </a:rPr>
              <a:t>كما أن طول الخصلة يبلغ حوالى من 70 – 90 </a:t>
            </a:r>
            <a:r>
              <a:rPr lang="ar-EG" sz="4000" b="1" dirty="0">
                <a:solidFill>
                  <a:srgbClr val="0000FF"/>
                </a:solidFill>
                <a:cs typeface="Times New Roman"/>
              </a:rPr>
              <a:t>٪ من طول الليفة فى الحيوان الواحد</a:t>
            </a:r>
            <a:endParaRPr lang="ar-EG" sz="4000" b="1" dirty="0">
              <a:solidFill>
                <a:srgbClr val="0000FF"/>
              </a:solidFill>
            </a:endParaRPr>
          </a:p>
          <a:p>
            <a:pPr>
              <a:buNone/>
            </a:pPr>
            <a:endParaRPr lang="ar-EG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026" name="Picture 2" descr="D:\الأغنام الأجنبية\Paladin_Crimp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050" name="Picture 2" descr="D:\الأغنام الأجنبية\Clarabelle_Stapl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38566" y="0"/>
            <a:ext cx="918256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3074" name="Picture 2" descr="D:\الأغنام الأجنبية\Bernie_Staple_201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098" name="Picture 2" descr="D:\الأغنام الأجنبية\wool%2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SA" sz="5400" b="1" dirty="0">
                <a:solidFill>
                  <a:srgbClr val="0000FF"/>
                </a:solidFill>
                <a:latin typeface="+mj-lt"/>
              </a:rPr>
              <a:t>المـاعــــز</a:t>
            </a:r>
            <a:endParaRPr lang="en-US" sz="5400" b="1" dirty="0">
              <a:solidFill>
                <a:srgbClr val="0000FF"/>
              </a:solidFill>
              <a:latin typeface="+mj-lt"/>
            </a:endParaRPr>
          </a:p>
          <a:p>
            <a:pPr algn="ctr"/>
            <a:r>
              <a:rPr lang="en-US" sz="5400" b="1">
                <a:solidFill>
                  <a:srgbClr val="FF0000"/>
                </a:solidFill>
                <a:latin typeface="+mj-lt"/>
              </a:rPr>
              <a:t>The goats</a:t>
            </a:r>
            <a:endParaRPr lang="ar-EG" sz="5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093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174122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ar-SA" sz="4000" b="1" dirty="0">
                <a:solidFill>
                  <a:srgbClr val="0000FF"/>
                </a:solidFill>
              </a:rPr>
              <a:t>تتبع الماعز </a:t>
            </a:r>
            <a:endParaRPr lang="ar-EG" sz="4000" b="1" dirty="0">
              <a:solidFill>
                <a:srgbClr val="0000FF"/>
              </a:solidFill>
            </a:endParaRPr>
          </a:p>
          <a:p>
            <a:pPr>
              <a:buBlip>
                <a:blip r:embed="rId2"/>
              </a:buBlip>
            </a:pPr>
            <a:r>
              <a:rPr lang="ar-SA" sz="4000" b="1" dirty="0">
                <a:solidFill>
                  <a:srgbClr val="0000FF"/>
                </a:solidFill>
              </a:rPr>
              <a:t>رتبة الحيوانات الثديية </a:t>
            </a:r>
            <a:r>
              <a:rPr lang="en-US" sz="4000" b="1" dirty="0">
                <a:solidFill>
                  <a:srgbClr val="FF0000"/>
                </a:solidFill>
              </a:rPr>
              <a:t>Mammalia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endParaRPr lang="ar-EG" sz="4000" b="1" dirty="0">
              <a:solidFill>
                <a:srgbClr val="0000FF"/>
              </a:solidFill>
            </a:endParaRPr>
          </a:p>
          <a:p>
            <a:pPr>
              <a:buBlip>
                <a:blip r:embed="rId2"/>
              </a:buBlip>
            </a:pPr>
            <a:r>
              <a:rPr lang="ar-SA" sz="4000" b="1" dirty="0">
                <a:solidFill>
                  <a:srgbClr val="0000FF"/>
                </a:solidFill>
              </a:rPr>
              <a:t>العائلة البقرية </a:t>
            </a:r>
            <a:r>
              <a:rPr lang="en-US" sz="4000" b="1" dirty="0" err="1">
                <a:solidFill>
                  <a:srgbClr val="FF0000"/>
                </a:solidFill>
              </a:rPr>
              <a:t>Bovidae</a:t>
            </a:r>
            <a:r>
              <a:rPr lang="ar-SA" sz="4000" b="1" dirty="0">
                <a:solidFill>
                  <a:srgbClr val="0000FF"/>
                </a:solidFill>
              </a:rPr>
              <a:t>  </a:t>
            </a:r>
            <a:endParaRPr lang="ar-EG" sz="4000" b="1" dirty="0">
              <a:solidFill>
                <a:srgbClr val="0000FF"/>
              </a:solidFill>
            </a:endParaRPr>
          </a:p>
          <a:p>
            <a:pPr>
              <a:buBlip>
                <a:blip r:embed="rId2"/>
              </a:buBlip>
            </a:pPr>
            <a:r>
              <a:rPr lang="ar-SA" sz="4000" b="1" dirty="0">
                <a:solidFill>
                  <a:srgbClr val="0000FF"/>
                </a:solidFill>
              </a:rPr>
              <a:t>رتبة الحيوانات ذات الحافر </a:t>
            </a:r>
            <a:r>
              <a:rPr lang="en-US" sz="4000" b="1" dirty="0">
                <a:solidFill>
                  <a:srgbClr val="FF0000"/>
                </a:solidFill>
              </a:rPr>
              <a:t>Ungulate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endParaRPr lang="ar-EG" sz="4000" b="1" dirty="0">
              <a:solidFill>
                <a:srgbClr val="0000FF"/>
              </a:solidFill>
            </a:endParaRPr>
          </a:p>
          <a:p>
            <a:pPr>
              <a:buBlip>
                <a:blip r:embed="rId2"/>
              </a:buBlip>
            </a:pPr>
            <a:r>
              <a:rPr lang="ar-SA" sz="4000" b="1" dirty="0">
                <a:solidFill>
                  <a:srgbClr val="0000FF"/>
                </a:solidFill>
              </a:rPr>
              <a:t>تحت رتبة الحيوانات ذات الظلف </a:t>
            </a:r>
            <a:r>
              <a:rPr lang="en-US" sz="4000" b="1" dirty="0" err="1">
                <a:solidFill>
                  <a:srgbClr val="FF0000"/>
                </a:solidFill>
              </a:rPr>
              <a:t>Artiodactyle</a:t>
            </a:r>
            <a:r>
              <a:rPr lang="ar-SA" sz="4000" b="1" dirty="0">
                <a:solidFill>
                  <a:srgbClr val="0000FF"/>
                </a:solidFill>
              </a:rPr>
              <a:t>  </a:t>
            </a:r>
            <a:endParaRPr lang="ar-EG" sz="4000" b="1" dirty="0">
              <a:solidFill>
                <a:srgbClr val="0000FF"/>
              </a:solidFill>
            </a:endParaRPr>
          </a:p>
          <a:p>
            <a:pPr>
              <a:buBlip>
                <a:blip r:embed="rId2"/>
              </a:buBlip>
            </a:pPr>
            <a:r>
              <a:rPr lang="ar-SA" sz="4000" b="1" dirty="0">
                <a:solidFill>
                  <a:srgbClr val="0000FF"/>
                </a:solidFill>
              </a:rPr>
              <a:t>من قسم المجترات الحقيقية   </a:t>
            </a:r>
            <a:r>
              <a:rPr lang="en-US" sz="4000" b="1" dirty="0" err="1">
                <a:solidFill>
                  <a:srgbClr val="FF0000"/>
                </a:solidFill>
              </a:rPr>
              <a:t>Pecora</a:t>
            </a:r>
            <a:r>
              <a:rPr lang="ar-SA" sz="4000" b="1" dirty="0">
                <a:solidFill>
                  <a:srgbClr val="0000FF"/>
                </a:solidFill>
              </a:rPr>
              <a:t> </a:t>
            </a:r>
            <a:endParaRPr lang="ar-EG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6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sz="4000" b="1" dirty="0">
                <a:solidFill>
                  <a:srgbClr val="0000FF"/>
                </a:solidFill>
              </a:rPr>
              <a:t>معد</a:t>
            </a:r>
            <a:r>
              <a:rPr lang="ar-EG" sz="4000" b="1" dirty="0">
                <a:solidFill>
                  <a:srgbClr val="0000FF"/>
                </a:solidFill>
              </a:rPr>
              <a:t>ة الماعز</a:t>
            </a:r>
            <a:r>
              <a:rPr lang="ar-SA" sz="4000" b="1" dirty="0">
                <a:solidFill>
                  <a:srgbClr val="0000FF"/>
                </a:solidFill>
              </a:rPr>
              <a:t> مركبة من أربعة </a:t>
            </a:r>
            <a:r>
              <a:rPr lang="ar-EG" sz="4000" b="1" dirty="0">
                <a:solidFill>
                  <a:srgbClr val="0000FF"/>
                </a:solidFill>
              </a:rPr>
              <a:t>غرف</a:t>
            </a:r>
            <a:endParaRPr lang="en-US" sz="4000" b="1" dirty="0">
              <a:solidFill>
                <a:srgbClr val="0000FF"/>
              </a:solidFill>
            </a:endParaRPr>
          </a:p>
          <a:p>
            <a:r>
              <a:rPr lang="ar-SA" sz="4000" b="1" dirty="0">
                <a:solidFill>
                  <a:srgbClr val="0000FF"/>
                </a:solidFill>
              </a:rPr>
              <a:t>البلوغ الجنسي:  يتراوح في الأنثي من 8 – 9 شهور</a:t>
            </a:r>
            <a:endParaRPr lang="en-US" sz="4000" b="1" dirty="0">
              <a:solidFill>
                <a:srgbClr val="0000FF"/>
              </a:solidFill>
            </a:endParaRPr>
          </a:p>
          <a:p>
            <a:r>
              <a:rPr lang="ar-SA" sz="4000" b="1" dirty="0">
                <a:solidFill>
                  <a:srgbClr val="0000FF"/>
                </a:solidFill>
              </a:rPr>
              <a:t>دورة الشبق : تتراوح من 17 – 21 يوم</a:t>
            </a:r>
            <a:endParaRPr lang="en-US" sz="4000" b="1" dirty="0">
              <a:solidFill>
                <a:srgbClr val="0000FF"/>
              </a:solidFill>
            </a:endParaRPr>
          </a:p>
          <a:p>
            <a:r>
              <a:rPr lang="ar-SA" sz="4000" b="1" dirty="0">
                <a:solidFill>
                  <a:srgbClr val="0000FF"/>
                </a:solidFill>
              </a:rPr>
              <a:t>مدة الحمل: متوسط طول فترة الحمل 150 يوم</a:t>
            </a:r>
            <a:endParaRPr lang="ar-EG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3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z="4400" b="1" dirty="0">
                <a:solidFill>
                  <a:srgbClr val="C00000"/>
                </a:solidFill>
              </a:rPr>
              <a:t>ممـيزات تربية المـاعز: </a:t>
            </a:r>
            <a:endParaRPr lang="ar-EG" sz="44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0" indent="-514350">
              <a:buFont typeface="+mj-lt"/>
              <a:buAutoNum type="arabicParenR"/>
            </a:pPr>
            <a:r>
              <a:rPr lang="ar-SA" sz="2800" b="1" dirty="0">
                <a:solidFill>
                  <a:srgbClr val="0000FF"/>
                </a:solidFill>
              </a:rPr>
              <a:t>حيوان صغير الحجم واحتياجاتة الغذائية الحافظة قليلة وكفائتة عالية فى تحويل بروتين الغذاء الى بروتين حيواني</a:t>
            </a:r>
            <a:endParaRPr lang="ar-EG" sz="2800" b="1" dirty="0">
              <a:solidFill>
                <a:srgbClr val="0000FF"/>
              </a:solidFill>
            </a:endParaRPr>
          </a:p>
          <a:p>
            <a:pPr marL="514350" lvl="0" indent="-514350">
              <a:buFont typeface="+mj-lt"/>
              <a:buAutoNum type="arabicParenR"/>
            </a:pPr>
            <a:r>
              <a:rPr lang="ar-SA" sz="2800" b="1" dirty="0">
                <a:solidFill>
                  <a:srgbClr val="0000FF"/>
                </a:solidFill>
              </a:rPr>
              <a:t>حيوان متعدد أوجة الأنتاج فهو منتج جيد للبن واللحم والجلد والشعر</a:t>
            </a:r>
            <a:endParaRPr lang="ar-EG" sz="2800" b="1" dirty="0">
              <a:solidFill>
                <a:srgbClr val="0000FF"/>
              </a:solidFill>
            </a:endParaRPr>
          </a:p>
          <a:p>
            <a:pPr marL="514350" lvl="0" indent="-514350">
              <a:buFont typeface="+mj-lt"/>
              <a:buAutoNum type="arabicParenR"/>
            </a:pPr>
            <a:r>
              <a:rPr lang="ar-SA" sz="2800" b="1" dirty="0">
                <a:solidFill>
                  <a:srgbClr val="0000FF"/>
                </a:solidFill>
              </a:rPr>
              <a:t>رخص ثمنها فهي غير مكلفة في إنتاجهـا</a:t>
            </a:r>
            <a:endParaRPr lang="ar-EG" sz="2800" b="1" dirty="0">
              <a:solidFill>
                <a:srgbClr val="0000FF"/>
              </a:solidFill>
            </a:endParaRPr>
          </a:p>
          <a:p>
            <a:pPr marL="514350" lvl="0" indent="-514350">
              <a:buFont typeface="+mj-lt"/>
              <a:buAutoNum type="arabicParenR"/>
            </a:pPr>
            <a:r>
              <a:rPr lang="ar-SA" sz="2800" b="1" dirty="0">
                <a:solidFill>
                  <a:srgbClr val="0000FF"/>
                </a:solidFill>
              </a:rPr>
              <a:t>تمتاز الماعز بكفاءة تناسلـية  عالية جدا سواء من ناحية الخصوبة فى الذكور او الأناث</a:t>
            </a:r>
            <a:endParaRPr lang="ar-EG" sz="2800" b="1" dirty="0">
              <a:solidFill>
                <a:srgbClr val="0000FF"/>
              </a:solidFill>
            </a:endParaRPr>
          </a:p>
          <a:p>
            <a:pPr marL="514350" lvl="0" indent="-514350">
              <a:buFont typeface="+mj-lt"/>
              <a:buAutoNum type="arabicParenR"/>
            </a:pPr>
            <a:r>
              <a:rPr lang="ar-SA" sz="2800" b="1" dirty="0">
                <a:solidFill>
                  <a:srgbClr val="0000FF"/>
                </a:solidFill>
              </a:rPr>
              <a:t>سرعة دورة رأس المال خيث تتميز بأن مدة الحمل قصيرة و تعطي نسبة عالية من التوأم</a:t>
            </a:r>
            <a:endParaRPr lang="en-US" sz="28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0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arino\marino fleece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20432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z="4400" b="1" dirty="0">
                <a:solidFill>
                  <a:srgbClr val="C00000"/>
                </a:solidFill>
              </a:rPr>
              <a:t>ممـيزات تربية المـاعز: </a:t>
            </a:r>
            <a:endParaRPr lang="ar-EG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lvl="0" indent="-742950">
              <a:buClr>
                <a:srgbClr val="FF0000"/>
              </a:buClr>
              <a:buFont typeface="+mj-lt"/>
              <a:buAutoNum type="arabicParenR" startAt="6"/>
            </a:pPr>
            <a:r>
              <a:rPr lang="ar-SA" sz="3600" b="1" dirty="0">
                <a:solidFill>
                  <a:srgbClr val="0000FF"/>
                </a:solidFill>
              </a:rPr>
              <a:t>له قدرة عالية غلي الأستفادة من مواد العلف الخشنة الفقيرة وتحويلها الى منتجات حيوانية </a:t>
            </a:r>
            <a:endParaRPr lang="ar-EG" sz="3600" b="1" dirty="0">
              <a:solidFill>
                <a:srgbClr val="0000FF"/>
              </a:solidFill>
            </a:endParaRPr>
          </a:p>
          <a:p>
            <a:pPr marL="742950" lvl="0" indent="-742950">
              <a:buClr>
                <a:srgbClr val="FF0000"/>
              </a:buClr>
              <a:buFont typeface="+mj-lt"/>
              <a:buAutoNum type="arabicParenR" startAt="6"/>
            </a:pPr>
            <a:r>
              <a:rPr lang="ar-SA" sz="3600" b="1" dirty="0">
                <a:solidFill>
                  <a:srgbClr val="0000FF"/>
                </a:solidFill>
              </a:rPr>
              <a:t>بعض الأنواع عالية الإدرار تفوق الأبقـار</a:t>
            </a:r>
            <a:endParaRPr lang="ar-EG" sz="3600" b="1" dirty="0">
              <a:solidFill>
                <a:srgbClr val="0000FF"/>
              </a:solidFill>
            </a:endParaRPr>
          </a:p>
          <a:p>
            <a:pPr marL="742950" lvl="0" indent="-742950">
              <a:buClr>
                <a:srgbClr val="FF0000"/>
              </a:buClr>
              <a:buFont typeface="+mj-lt"/>
              <a:buAutoNum type="arabicParenR" startAt="6"/>
            </a:pPr>
            <a:r>
              <a:rPr lang="ar-SA" sz="3600" b="1" dirty="0">
                <a:solidFill>
                  <a:srgbClr val="0000FF"/>
                </a:solidFill>
              </a:rPr>
              <a:t>تمتاز بالشعر الوبـري</a:t>
            </a:r>
            <a:endParaRPr lang="ar-EG" sz="3600" b="1" dirty="0">
              <a:solidFill>
                <a:srgbClr val="0000FF"/>
              </a:solidFill>
            </a:endParaRPr>
          </a:p>
          <a:p>
            <a:pPr marL="742950" indent="-742950">
              <a:buClr>
                <a:srgbClr val="FF0000"/>
              </a:buClr>
              <a:buFont typeface="+mj-lt"/>
              <a:buAutoNum type="arabicParenR" startAt="6"/>
            </a:pPr>
            <a:r>
              <a:rPr lang="ar-SA" sz="3600" b="1" dirty="0">
                <a:solidFill>
                  <a:srgbClr val="0000FF"/>
                </a:solidFill>
              </a:rPr>
              <a:t>يمتازاللبن بنسبة دهن جيدة تتراوح ما بين 2.95 ، 7.25% بمتوسط 4.9% و</a:t>
            </a:r>
            <a:r>
              <a:rPr lang="ar-EG" sz="3600" b="1" dirty="0">
                <a:solidFill>
                  <a:srgbClr val="0000FF"/>
                </a:solidFill>
              </a:rPr>
              <a:t>ح</a:t>
            </a:r>
            <a:r>
              <a:rPr lang="ar-SA" sz="3600" b="1" dirty="0">
                <a:solidFill>
                  <a:srgbClr val="0000FF"/>
                </a:solidFill>
              </a:rPr>
              <a:t>بيبات الدهن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ar-SA" sz="3600" dirty="0"/>
              <a:t> </a:t>
            </a:r>
            <a:r>
              <a:rPr lang="ar-SA" sz="3600" b="1" dirty="0">
                <a:solidFill>
                  <a:srgbClr val="0000FF"/>
                </a:solidFill>
              </a:rPr>
              <a:t>صغيرة مما يجعلة سهل الهضم</a:t>
            </a:r>
            <a:endParaRPr lang="en-US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07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b="1" dirty="0">
                <a:solidFill>
                  <a:srgbClr val="FF0000"/>
                </a:solidFill>
              </a:rPr>
              <a:t>أ</a:t>
            </a:r>
            <a:r>
              <a:rPr lang="ar-SA" b="1" dirty="0">
                <a:solidFill>
                  <a:srgbClr val="FF0000"/>
                </a:solidFill>
              </a:rPr>
              <a:t>هم الفروق الشكلية بين جنس الأغنام وجنس الماعز : </a:t>
            </a:r>
            <a:endParaRPr lang="ar-EG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buClr>
                <a:srgbClr val="FF0000"/>
              </a:buClr>
              <a:buFont typeface="+mj-lt"/>
              <a:buAutoNum type="arabicPeriod"/>
            </a:pPr>
            <a:r>
              <a:rPr lang="ar-SA" sz="3600" b="1" dirty="0">
                <a:solidFill>
                  <a:srgbClr val="0000FF"/>
                </a:solidFill>
              </a:rPr>
              <a:t>الشفة العليا مشقوقة في الاغنام فقط </a:t>
            </a:r>
            <a:endParaRPr lang="ar-EG" sz="3600" b="1" dirty="0">
              <a:solidFill>
                <a:srgbClr val="0000FF"/>
              </a:solidFill>
            </a:endParaRPr>
          </a:p>
          <a:p>
            <a:pPr marL="742950" indent="-742950">
              <a:buClr>
                <a:srgbClr val="FF0000"/>
              </a:buClr>
              <a:buFont typeface="+mj-lt"/>
              <a:buAutoNum type="arabicPeriod"/>
            </a:pPr>
            <a:r>
              <a:rPr lang="ar-SA" sz="3600" b="1" dirty="0">
                <a:solidFill>
                  <a:srgbClr val="0000FF"/>
                </a:solidFill>
              </a:rPr>
              <a:t>القرون في الاغنام تتجه الى الوراء والى اسفل ثم الى اعلى اما في الماعز فتتجه القرون الى الجانبية ثم الى اعلى غالباً . </a:t>
            </a:r>
            <a:endParaRPr lang="ar-EG" sz="3600" b="1" dirty="0">
              <a:solidFill>
                <a:srgbClr val="0000FF"/>
              </a:solidFill>
            </a:endParaRPr>
          </a:p>
          <a:p>
            <a:pPr marL="742950" indent="-742950">
              <a:buClr>
                <a:srgbClr val="FF0000"/>
              </a:buClr>
              <a:buFont typeface="+mj-lt"/>
              <a:buAutoNum type="arabicPeriod"/>
            </a:pPr>
            <a:r>
              <a:rPr lang="ar-SA" sz="3600" b="1" dirty="0">
                <a:solidFill>
                  <a:srgbClr val="0000FF"/>
                </a:solidFill>
              </a:rPr>
              <a:t> مقطع القرون في الاغنام يميل الى الشكل المثلث وعلى سطحها تجاعيد تبدو كحلقات متتابعة اما في الماعز فمقطعها يميل الى الاستداره</a:t>
            </a:r>
            <a:endParaRPr lang="ar-EG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75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b="1" dirty="0">
                <a:solidFill>
                  <a:srgbClr val="FF0000"/>
                </a:solidFill>
              </a:rPr>
              <a:t>أ</a:t>
            </a:r>
            <a:r>
              <a:rPr lang="ar-SA" b="1" dirty="0">
                <a:solidFill>
                  <a:srgbClr val="FF0000"/>
                </a:solidFill>
              </a:rPr>
              <a:t>هم الفروق الشكلية بين جنس الأغنام وجنس الماعز :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Clr>
                <a:srgbClr val="FF0000"/>
              </a:buClr>
              <a:buFont typeface="+mj-lt"/>
              <a:buAutoNum type="arabicPeriod" startAt="4"/>
            </a:pPr>
            <a:r>
              <a:rPr lang="ar-SA" sz="4000" b="1" dirty="0">
                <a:solidFill>
                  <a:srgbClr val="0000FF"/>
                </a:solidFill>
              </a:rPr>
              <a:t>الذيل في الاغنام غليظ ويتدلى الى اسفل اما في الماعز فالذيل قصير ويتقوس الى الاعلى عادة </a:t>
            </a:r>
            <a:endParaRPr lang="ar-EG" sz="4000" b="1" dirty="0">
              <a:solidFill>
                <a:srgbClr val="0000FF"/>
              </a:solidFill>
            </a:endParaRPr>
          </a:p>
          <a:p>
            <a:pPr marL="457200" indent="-457200">
              <a:buClr>
                <a:srgbClr val="FF0000"/>
              </a:buClr>
              <a:buFont typeface="+mj-lt"/>
              <a:buAutoNum type="arabicPeriod" startAt="4"/>
            </a:pPr>
            <a:r>
              <a:rPr lang="ar-SA" sz="4000" b="1" dirty="0">
                <a:solidFill>
                  <a:srgbClr val="0000FF"/>
                </a:solidFill>
              </a:rPr>
              <a:t>بالنسبة لغطاء الجسم يغطي الشعر اجسام الماعز اما الاغنام فهي تكتسي بالصوف </a:t>
            </a:r>
            <a:endParaRPr lang="ar-EG" sz="4000" b="1" dirty="0">
              <a:solidFill>
                <a:srgbClr val="0000FF"/>
              </a:solidFill>
            </a:endParaRPr>
          </a:p>
          <a:p>
            <a:pPr marL="457200" indent="-457200">
              <a:buClr>
                <a:srgbClr val="FF0000"/>
              </a:buClr>
              <a:buFont typeface="+mj-lt"/>
              <a:buAutoNum type="arabicPeriod" startAt="4"/>
            </a:pPr>
            <a:r>
              <a:rPr lang="ar-SA" sz="4000" b="1" dirty="0">
                <a:solidFill>
                  <a:srgbClr val="0000FF"/>
                </a:solidFill>
              </a:rPr>
              <a:t>توجد في الاغنام غدة تحت العين ولاتوجد هذه الغده في الماعز </a:t>
            </a:r>
            <a:endParaRPr lang="ar-EG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15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b="1" dirty="0">
                <a:solidFill>
                  <a:srgbClr val="FF0000"/>
                </a:solidFill>
              </a:rPr>
              <a:t>أ</a:t>
            </a:r>
            <a:r>
              <a:rPr lang="ar-SA" b="1" dirty="0">
                <a:solidFill>
                  <a:srgbClr val="FF0000"/>
                </a:solidFill>
              </a:rPr>
              <a:t>هم الفروق الشكلية بين جنس الأغنام وجنس الماعز :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Clr>
                <a:srgbClr val="FF0000"/>
              </a:buClr>
              <a:buFont typeface="+mj-lt"/>
              <a:buAutoNum type="arabicPeriod" startAt="7"/>
            </a:pPr>
            <a:r>
              <a:rPr lang="ar-SA" sz="3600" b="1" dirty="0">
                <a:solidFill>
                  <a:srgbClr val="0000FF"/>
                </a:solidFill>
              </a:rPr>
              <a:t> تتمير الارجل للاغنام بوجود غدة بين الظلفين وهي ذات افراز دهني وتتعرض للانسداد بسبب اوحال وتسبب عرج الحيوان وهذه الغده نادرة الوجود في الماعز</a:t>
            </a:r>
            <a:endParaRPr lang="ar-EG" sz="3600" b="1" dirty="0">
              <a:solidFill>
                <a:srgbClr val="0000FF"/>
              </a:solidFill>
            </a:endParaRPr>
          </a:p>
          <a:p>
            <a:pPr marL="514350" indent="-514350">
              <a:buClr>
                <a:srgbClr val="FF0000"/>
              </a:buClr>
              <a:buFont typeface="+mj-lt"/>
              <a:buAutoNum type="arabicPeriod" startAt="7"/>
            </a:pPr>
            <a:r>
              <a:rPr lang="ar-SA" sz="3600" b="1" dirty="0">
                <a:solidFill>
                  <a:srgbClr val="0000FF"/>
                </a:solidFill>
              </a:rPr>
              <a:t>تتميز ذكور الماعز بوجود غدد الرئحه والتي تنتشر اسفل القرون وافرازها يعطي الذكور الرائحة المنفرة الخاصة بها دون غيرها </a:t>
            </a:r>
            <a:endParaRPr lang="en-US" sz="36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ar-EG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1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F0884-236F-41EF-9ECD-AD5DD8B51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95E169-C87E-4EB0-9F71-D126B22DD4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133600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196580311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C4DF-3944-4F8C-B676-0F80F4CCA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584A72-8789-46A2-89A3-AC7FD25849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988840"/>
            <a:ext cx="5904656" cy="3816424"/>
          </a:xfrm>
        </p:spPr>
      </p:pic>
    </p:spTree>
    <p:extLst>
      <p:ext uri="{BB962C8B-B14F-4D97-AF65-F5344CB8AC3E}">
        <p14:creationId xmlns:p14="http://schemas.microsoft.com/office/powerpoint/2010/main" val="360667004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366DC-1ABB-4077-96DC-08C3865D7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FFC4A4-DA09-4496-8247-D077485B6C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125" y="1676400"/>
            <a:ext cx="5811749" cy="4343400"/>
          </a:xfrm>
        </p:spPr>
      </p:pic>
    </p:spTree>
    <p:extLst>
      <p:ext uri="{BB962C8B-B14F-4D97-AF65-F5344CB8AC3E}">
        <p14:creationId xmlns:p14="http://schemas.microsoft.com/office/powerpoint/2010/main" val="144734700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z="4800" b="1" dirty="0">
                <a:solidFill>
                  <a:srgbClr val="FF0000"/>
                </a:solidFill>
              </a:rPr>
              <a:t>تقسيم الماعـز</a:t>
            </a:r>
            <a:endParaRPr lang="ar-EG" sz="4800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buClr>
                <a:srgbClr val="FF0000"/>
              </a:buClr>
              <a:buFont typeface="+mj-lt"/>
              <a:buAutoNum type="arabicParenR"/>
            </a:pPr>
            <a:r>
              <a:rPr lang="ar-SA" sz="4400" b="1" dirty="0">
                <a:solidFill>
                  <a:srgbClr val="0000FF"/>
                </a:solidFill>
              </a:rPr>
              <a:t>ماعز إنتاجها الرئيسي هو اللبن</a:t>
            </a:r>
            <a:endParaRPr lang="ar-EG" sz="4400" b="1" dirty="0">
              <a:solidFill>
                <a:srgbClr val="0000FF"/>
              </a:solidFill>
            </a:endParaRPr>
          </a:p>
          <a:p>
            <a:pPr marL="742950" indent="-742950">
              <a:buClr>
                <a:srgbClr val="FF0000"/>
              </a:buClr>
              <a:buFont typeface="+mj-lt"/>
              <a:buAutoNum type="arabicParenR"/>
            </a:pPr>
            <a:r>
              <a:rPr lang="ar-SA" sz="4400" b="1" dirty="0">
                <a:solidFill>
                  <a:srgbClr val="0000FF"/>
                </a:solidFill>
              </a:rPr>
              <a:t>ماعز إنتاجها الرئيسي هو اللحم</a:t>
            </a:r>
            <a:endParaRPr lang="ar-EG" sz="4400" b="1" dirty="0">
              <a:solidFill>
                <a:srgbClr val="0000FF"/>
              </a:solidFill>
            </a:endParaRPr>
          </a:p>
          <a:p>
            <a:pPr marL="742950" indent="-742950">
              <a:buClr>
                <a:srgbClr val="FF0000"/>
              </a:buClr>
              <a:buFont typeface="+mj-lt"/>
              <a:buAutoNum type="arabicParenR"/>
            </a:pPr>
            <a:r>
              <a:rPr lang="ar-SA" sz="4400" b="1" dirty="0">
                <a:solidFill>
                  <a:srgbClr val="0000FF"/>
                </a:solidFill>
              </a:rPr>
              <a:t>ماعز إنتاجها الرئيسي هو الشعر الصوفي</a:t>
            </a:r>
            <a:endParaRPr lang="ar-EG" sz="4400" b="1" dirty="0">
              <a:solidFill>
                <a:srgbClr val="0000FF"/>
              </a:solidFill>
            </a:endParaRPr>
          </a:p>
          <a:p>
            <a:pPr marL="742950" indent="-742950">
              <a:buClr>
                <a:srgbClr val="FF0000"/>
              </a:buClr>
              <a:buFont typeface="+mj-lt"/>
              <a:buAutoNum type="arabicParenR"/>
            </a:pPr>
            <a:r>
              <a:rPr lang="ar-SA" sz="4400" b="1" dirty="0">
                <a:solidFill>
                  <a:srgbClr val="0000FF"/>
                </a:solidFill>
              </a:rPr>
              <a:t>الماعز ذو الأغراض المتعددة</a:t>
            </a:r>
            <a:endParaRPr lang="en-US" sz="44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ar-EG" sz="4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1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rgbClr val="FFC000"/>
                </a:solidFill>
              </a:rPr>
              <a:t> </a:t>
            </a:r>
            <a:r>
              <a:rPr lang="ar-SA" sz="4800" b="1" dirty="0">
                <a:solidFill>
                  <a:srgbClr val="FF0000"/>
                </a:solidFill>
              </a:rPr>
              <a:t>1ـ سلالات إنتاج اللبن </a:t>
            </a:r>
            <a:r>
              <a:rPr lang="ar-SA" sz="4800" dirty="0">
                <a:solidFill>
                  <a:srgbClr val="FF0000"/>
                </a:solidFill>
              </a:rPr>
              <a:t>:</a:t>
            </a:r>
            <a:endParaRPr lang="ar-EG" sz="4800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ar-EG" sz="3600" b="1" dirty="0">
                <a:solidFill>
                  <a:srgbClr val="0000FF"/>
                </a:solidFill>
              </a:rPr>
              <a:t>1 </a:t>
            </a:r>
            <a:r>
              <a:rPr lang="ar-SA" sz="3600" b="1" dirty="0">
                <a:solidFill>
                  <a:srgbClr val="0000FF"/>
                </a:solidFill>
              </a:rPr>
              <a:t>-</a:t>
            </a:r>
            <a:r>
              <a:rPr lang="ar-EG" sz="3600" b="1" dirty="0">
                <a:solidFill>
                  <a:srgbClr val="0000FF"/>
                </a:solidFill>
              </a:rPr>
              <a:t> ماعز</a:t>
            </a:r>
            <a:r>
              <a:rPr lang="ar-SA" sz="3600" b="1" dirty="0">
                <a:solidFill>
                  <a:srgbClr val="0000FF"/>
                </a:solidFill>
              </a:rPr>
              <a:t>المناطق الباردة المنتجة للبن :</a:t>
            </a:r>
            <a:endParaRPr lang="ar-EG" sz="3600" b="1" dirty="0">
              <a:solidFill>
                <a:srgbClr val="0000FF"/>
              </a:solidFill>
            </a:endParaRPr>
          </a:p>
          <a:p>
            <a:pPr>
              <a:buClr>
                <a:srgbClr val="66FF33"/>
              </a:buClr>
              <a:buFont typeface="Wingdings" pitchFamily="2" charset="2"/>
              <a:buChar char="Ø"/>
            </a:pPr>
            <a:r>
              <a:rPr lang="ar-EG" sz="3600" b="1" dirty="0">
                <a:solidFill>
                  <a:srgbClr val="0000FF"/>
                </a:solidFill>
              </a:rPr>
              <a:t> </a:t>
            </a:r>
            <a:r>
              <a:rPr lang="ar-SA" sz="3600" b="1" dirty="0">
                <a:solidFill>
                  <a:srgbClr val="0000FF"/>
                </a:solidFill>
              </a:rPr>
              <a:t>معظم هذه الأنواع نشأت في بريطانيا </a:t>
            </a:r>
            <a:endParaRPr lang="ar-EG" sz="3600" b="1" dirty="0">
              <a:solidFill>
                <a:srgbClr val="0000FF"/>
              </a:solidFill>
            </a:endParaRPr>
          </a:p>
          <a:p>
            <a:pPr>
              <a:buClr>
                <a:srgbClr val="66FF33"/>
              </a:buClr>
              <a:buFont typeface="Wingdings" pitchFamily="2" charset="2"/>
              <a:buChar char="Ø"/>
            </a:pPr>
            <a:r>
              <a:rPr lang="ar-SA" sz="3600" b="1" dirty="0">
                <a:solidFill>
                  <a:srgbClr val="0000FF"/>
                </a:solidFill>
              </a:rPr>
              <a:t>وبدأت تنتشر في دول أوربا مثل فرنسا وهولندا </a:t>
            </a:r>
            <a:endParaRPr lang="ar-EG" sz="3600" b="1" dirty="0">
              <a:solidFill>
                <a:srgbClr val="0000FF"/>
              </a:solidFill>
            </a:endParaRPr>
          </a:p>
          <a:p>
            <a:pPr>
              <a:buClr>
                <a:srgbClr val="66FF33"/>
              </a:buClr>
              <a:buFont typeface="Wingdings" pitchFamily="2" charset="2"/>
              <a:buChar char="Ø"/>
            </a:pPr>
            <a:r>
              <a:rPr lang="ar-SA" sz="3600" b="1" dirty="0">
                <a:solidFill>
                  <a:srgbClr val="0000FF"/>
                </a:solidFill>
              </a:rPr>
              <a:t>كما انتشرت في الصين والهند وشرق إفريقيا </a:t>
            </a:r>
            <a:endParaRPr lang="ar-EG" sz="36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36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ar-EG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12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z="4400" b="1" dirty="0">
                <a:solidFill>
                  <a:srgbClr val="FF0000"/>
                </a:solidFill>
              </a:rPr>
              <a:t>السانين </a:t>
            </a:r>
            <a:r>
              <a:rPr lang="en-US" sz="4400" b="1" dirty="0" err="1">
                <a:solidFill>
                  <a:srgbClr val="FF0000"/>
                </a:solidFill>
              </a:rPr>
              <a:t>Saanen</a:t>
            </a:r>
            <a:r>
              <a:rPr lang="ar-SA" sz="4400" b="1" dirty="0">
                <a:solidFill>
                  <a:srgbClr val="FF0000"/>
                </a:solidFill>
              </a:rPr>
              <a:t> :</a:t>
            </a:r>
            <a:endParaRPr lang="ar-EG" sz="44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3600" b="1" dirty="0">
                <a:solidFill>
                  <a:srgbClr val="0000FF"/>
                </a:solidFill>
              </a:rPr>
              <a:t> </a:t>
            </a:r>
            <a:r>
              <a:rPr lang="ar-EG" sz="3600" b="1" dirty="0">
                <a:solidFill>
                  <a:srgbClr val="0000FF"/>
                </a:solidFill>
              </a:rPr>
              <a:t> </a:t>
            </a:r>
            <a:r>
              <a:rPr lang="ar-SA" sz="3600" b="1" dirty="0">
                <a:solidFill>
                  <a:srgbClr val="0000FF"/>
                </a:solidFill>
              </a:rPr>
              <a:t>نشأ هذا النوع في سويسرا </a:t>
            </a:r>
            <a:endParaRPr lang="ar-EG" sz="36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3600" b="1" dirty="0">
                <a:solidFill>
                  <a:srgbClr val="0000FF"/>
                </a:solidFill>
              </a:rPr>
              <a:t>وأخذ أسمه من وادي السانين في منطقة </a:t>
            </a:r>
            <a:r>
              <a:rPr lang="en-US" sz="3600" b="1" dirty="0">
                <a:solidFill>
                  <a:srgbClr val="0000FF"/>
                </a:solidFill>
              </a:rPr>
              <a:t>Canton </a:t>
            </a:r>
            <a:r>
              <a:rPr lang="en-US" sz="3600" b="1" dirty="0" err="1">
                <a:solidFill>
                  <a:srgbClr val="0000FF"/>
                </a:solidFill>
              </a:rPr>
              <a:t>Bernne</a:t>
            </a:r>
            <a:r>
              <a:rPr lang="ar-SA" sz="3600" b="1" dirty="0">
                <a:solidFill>
                  <a:srgbClr val="0000FF"/>
                </a:solidFill>
              </a:rPr>
              <a:t> </a:t>
            </a:r>
            <a:endParaRPr lang="ar-EG" sz="36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3600" b="1" dirty="0">
                <a:solidFill>
                  <a:srgbClr val="0000FF"/>
                </a:solidFill>
              </a:rPr>
              <a:t> ويكون لون الجسم أبيض </a:t>
            </a:r>
            <a:endParaRPr lang="ar-EG" sz="36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3600" b="1" dirty="0">
                <a:solidFill>
                  <a:srgbClr val="0000FF"/>
                </a:solidFill>
              </a:rPr>
              <a:t>مع وجود بعض البقع السوداء على منطقة الضرع والأذان</a:t>
            </a:r>
            <a:endParaRPr lang="ar-EG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02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arino\marino 4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51667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32656"/>
            <a:ext cx="7772400" cy="5687144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EG" sz="3200" b="1" dirty="0">
                <a:solidFill>
                  <a:srgbClr val="0000FF"/>
                </a:solidFill>
              </a:rPr>
              <a:t> </a:t>
            </a:r>
            <a:r>
              <a:rPr lang="ar-SA" sz="3200" b="1" dirty="0">
                <a:solidFill>
                  <a:srgbClr val="0000FF"/>
                </a:solidFill>
              </a:rPr>
              <a:t>متوسط وزن الأنثى البالغة 60 كيلو </a:t>
            </a:r>
            <a:r>
              <a:rPr lang="ar-EG" sz="3200" b="1" dirty="0">
                <a:solidFill>
                  <a:srgbClr val="0000FF"/>
                </a:solidFill>
              </a:rPr>
              <a:t>ج</a:t>
            </a:r>
            <a:r>
              <a:rPr lang="ar-SA" sz="3200" b="1" dirty="0">
                <a:solidFill>
                  <a:srgbClr val="0000FF"/>
                </a:solidFill>
              </a:rPr>
              <a:t>رام 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3200" b="1" dirty="0">
                <a:solidFill>
                  <a:srgbClr val="0000FF"/>
                </a:solidFill>
              </a:rPr>
              <a:t>ووزن الذكر البالغ 80 كيلو </a:t>
            </a:r>
            <a:r>
              <a:rPr lang="ar-EG" sz="3200" b="1" dirty="0">
                <a:solidFill>
                  <a:srgbClr val="0000FF"/>
                </a:solidFill>
              </a:rPr>
              <a:t>ج</a:t>
            </a:r>
            <a:r>
              <a:rPr lang="ar-SA" sz="3200" b="1" dirty="0">
                <a:solidFill>
                  <a:srgbClr val="0000FF"/>
                </a:solidFill>
              </a:rPr>
              <a:t>رام 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3200" b="1" dirty="0">
                <a:solidFill>
                  <a:srgbClr val="0000FF"/>
                </a:solidFill>
              </a:rPr>
              <a:t>قد توجد قرون 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3200" b="1" dirty="0">
                <a:solidFill>
                  <a:srgbClr val="0000FF"/>
                </a:solidFill>
              </a:rPr>
              <a:t>لكن بعض المناطق تنتخب ضد القرون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3200" b="1" dirty="0">
                <a:solidFill>
                  <a:srgbClr val="0000FF"/>
                </a:solidFill>
              </a:rPr>
              <a:t>تعطى بعض الأفراد حوالي 2000 كيلو</a:t>
            </a:r>
            <a:r>
              <a:rPr lang="ar-EG" sz="3200" b="1" dirty="0">
                <a:solidFill>
                  <a:srgbClr val="0000FF"/>
                </a:solidFill>
              </a:rPr>
              <a:t>ج</a:t>
            </a:r>
            <a:r>
              <a:rPr lang="ar-SA" sz="3200" b="1" dirty="0">
                <a:solidFill>
                  <a:srgbClr val="0000FF"/>
                </a:solidFill>
              </a:rPr>
              <a:t>رام من اللبن في الموسم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3200" b="1" dirty="0">
                <a:solidFill>
                  <a:srgbClr val="0000FF"/>
                </a:solidFill>
              </a:rPr>
              <a:t> ويوجد في إنجلترا سلالة من السانين تعرف بالسانين الإنجليزي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3200" b="1" dirty="0">
                <a:solidFill>
                  <a:srgbClr val="0000FF"/>
                </a:solidFill>
              </a:rPr>
              <a:t>هو أكبر في الوزن حيث يصل وزن الأنثى إلى 80 كيلو غرام ويصل وزن الذكر من 90 إلى 100 كيلو </a:t>
            </a:r>
            <a:r>
              <a:rPr lang="ar-EG" sz="3200" b="1" dirty="0">
                <a:solidFill>
                  <a:srgbClr val="0000FF"/>
                </a:solidFill>
              </a:rPr>
              <a:t>ج</a:t>
            </a:r>
            <a:r>
              <a:rPr lang="ar-SA" sz="3200" b="1" dirty="0">
                <a:solidFill>
                  <a:srgbClr val="0000FF"/>
                </a:solidFill>
              </a:rPr>
              <a:t>رام</a:t>
            </a:r>
            <a:endParaRPr lang="ar-EG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86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76672"/>
            <a:ext cx="7772400" cy="5543128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EG" sz="3200" b="1" dirty="0">
                <a:solidFill>
                  <a:srgbClr val="0000FF"/>
                </a:solidFill>
              </a:rPr>
              <a:t>  </a:t>
            </a:r>
            <a:r>
              <a:rPr lang="ar-SA" sz="3200" b="1" dirty="0">
                <a:solidFill>
                  <a:srgbClr val="0000FF"/>
                </a:solidFill>
              </a:rPr>
              <a:t>السانين الأسترالي أشتق من السانين الإنجليزي 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3200" b="1" dirty="0">
                <a:solidFill>
                  <a:srgbClr val="0000FF"/>
                </a:solidFill>
              </a:rPr>
              <a:t>يعطي في الموسم الأول حوالي 3300 كيلو </a:t>
            </a:r>
            <a:r>
              <a:rPr lang="ar-EG" sz="3200" b="1" dirty="0">
                <a:solidFill>
                  <a:srgbClr val="0000FF"/>
                </a:solidFill>
              </a:rPr>
              <a:t>ج</a:t>
            </a:r>
            <a:r>
              <a:rPr lang="ar-SA" sz="3200" b="1" dirty="0">
                <a:solidFill>
                  <a:srgbClr val="0000FF"/>
                </a:solidFill>
              </a:rPr>
              <a:t>رام من اللبن 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3200" b="1" dirty="0">
                <a:solidFill>
                  <a:srgbClr val="0000FF"/>
                </a:solidFill>
              </a:rPr>
              <a:t>في الموسم الثاني يعطي حوالي 3500 كيلو </a:t>
            </a:r>
            <a:r>
              <a:rPr lang="ar-EG" sz="3200" b="1" dirty="0">
                <a:solidFill>
                  <a:srgbClr val="0000FF"/>
                </a:solidFill>
              </a:rPr>
              <a:t>ج</a:t>
            </a:r>
            <a:r>
              <a:rPr lang="ar-SA" sz="3200" b="1" dirty="0">
                <a:solidFill>
                  <a:srgbClr val="0000FF"/>
                </a:solidFill>
              </a:rPr>
              <a:t>رام من اللبن 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3200" b="1" dirty="0">
                <a:solidFill>
                  <a:srgbClr val="0000FF"/>
                </a:solidFill>
              </a:rPr>
              <a:t>عموما فإن السانين تحت الظروف المزرعية  يكون قادرا على إعطاء 1000 كيلو </a:t>
            </a:r>
            <a:r>
              <a:rPr lang="ar-EG" sz="3200" b="1" dirty="0">
                <a:solidFill>
                  <a:srgbClr val="0000FF"/>
                </a:solidFill>
              </a:rPr>
              <a:t>ج</a:t>
            </a:r>
            <a:r>
              <a:rPr lang="ar-SA" sz="3200" b="1" dirty="0">
                <a:solidFill>
                  <a:srgbClr val="0000FF"/>
                </a:solidFill>
              </a:rPr>
              <a:t>رام لب</a:t>
            </a:r>
            <a:r>
              <a:rPr lang="ar-EG" sz="3200" b="1" dirty="0">
                <a:solidFill>
                  <a:srgbClr val="0000FF"/>
                </a:solidFill>
              </a:rPr>
              <a:t>ن</a:t>
            </a:r>
            <a:r>
              <a:rPr lang="ar-SA" sz="3200" b="1" dirty="0">
                <a:solidFill>
                  <a:srgbClr val="0000FF"/>
                </a:solidFill>
              </a:rPr>
              <a:t> خلال موسم الحليب الذي يتراوح طوله من 300 إلى 400 يوم 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3200" b="1" dirty="0">
                <a:solidFill>
                  <a:srgbClr val="0000FF"/>
                </a:solidFill>
              </a:rPr>
              <a:t>ومتوسط عدد الخلفة في البطن 1.9 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3200" b="1" dirty="0">
                <a:solidFill>
                  <a:srgbClr val="0000FF"/>
                </a:solidFill>
              </a:rPr>
              <a:t>صفة التخنث مرتبة لحد ما بعدم وجود القرون لذلك ينصح باستخدام ذكور ذات قرون</a:t>
            </a:r>
            <a:endParaRPr lang="ar-EG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80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Animals\Goat\220px-Saanenzie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14499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Animals\Goat\saanen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82819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445490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Animals\Alzariby Goat\uaesheep_com748acf22b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13264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b="1" dirty="0">
                <a:solidFill>
                  <a:srgbClr val="FF0000"/>
                </a:solidFill>
              </a:rPr>
              <a:t>ماعز التوجنبرج</a:t>
            </a:r>
            <a:r>
              <a:rPr lang="ar-SA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Toggenburg</a:t>
            </a:r>
            <a:endParaRPr lang="ar-EG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ar-SA" sz="3600" b="1" dirty="0">
                <a:solidFill>
                  <a:srgbClr val="0000FF"/>
                </a:solidFill>
              </a:rPr>
              <a:t>موطنه الأصلي سهل تونجنبرج بسويسرا </a:t>
            </a:r>
            <a:endParaRPr lang="en-US" sz="36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ar-SA" sz="3600" b="1" dirty="0">
                <a:solidFill>
                  <a:srgbClr val="0000FF"/>
                </a:solidFill>
              </a:rPr>
              <a:t>وإدرارها ع</a:t>
            </a:r>
            <a:r>
              <a:rPr lang="ar-EG" sz="3600" b="1" dirty="0">
                <a:solidFill>
                  <a:srgbClr val="0000FF"/>
                </a:solidFill>
              </a:rPr>
              <a:t>ا</a:t>
            </a:r>
            <a:r>
              <a:rPr lang="ar-SA" sz="3600" b="1" dirty="0">
                <a:solidFill>
                  <a:srgbClr val="0000FF"/>
                </a:solidFill>
              </a:rPr>
              <a:t>لى من اللبن </a:t>
            </a:r>
            <a:endParaRPr lang="ar-EG" sz="36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ar-SA" sz="3600" b="1" dirty="0">
                <a:solidFill>
                  <a:srgbClr val="0000FF"/>
                </a:solidFill>
              </a:rPr>
              <a:t>تتحمل الظروف الجوية المتباينة </a:t>
            </a:r>
            <a:endParaRPr lang="ar-EG" sz="36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ar-SA" sz="3600" b="1" dirty="0">
                <a:solidFill>
                  <a:srgbClr val="0000FF"/>
                </a:solidFill>
              </a:rPr>
              <a:t>أدخلت بكثرة إلى الولايات المتحدة الأمريكية </a:t>
            </a:r>
            <a:endParaRPr lang="ar-EG" sz="36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ar-SA" sz="3600" b="1" dirty="0">
                <a:solidFill>
                  <a:srgbClr val="0000FF"/>
                </a:solidFill>
              </a:rPr>
              <a:t>إلى بريطانيا حيث تم خلطها بسلالات الماعز المحلية </a:t>
            </a:r>
            <a:endParaRPr lang="ar-EG" sz="36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ar-SA" sz="3600" b="1" dirty="0">
                <a:solidFill>
                  <a:srgbClr val="0000FF"/>
                </a:solidFill>
              </a:rPr>
              <a:t>وتم تكوين سلالات تعرف بالماعز التوجنبرج البريطاني </a:t>
            </a:r>
            <a:endParaRPr lang="ar-EG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74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476672"/>
            <a:ext cx="7772400" cy="5543128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ar-SA" sz="2800" b="1" dirty="0">
                <a:solidFill>
                  <a:srgbClr val="0000FF"/>
                </a:solidFill>
              </a:rPr>
              <a:t>يختلف اللون مابين البني الفاتح إلى البني الغامق </a:t>
            </a:r>
            <a:endParaRPr lang="ar-EG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ar-SA" sz="2800" b="1" dirty="0">
                <a:solidFill>
                  <a:srgbClr val="0000FF"/>
                </a:solidFill>
              </a:rPr>
              <a:t> وجود مناطق بيضاء على الجسم أهمها شريطين على جانبي الوجه </a:t>
            </a:r>
            <a:endParaRPr lang="ar-EG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ar-EG" sz="2800" b="1" dirty="0">
                <a:solidFill>
                  <a:srgbClr val="0000FF"/>
                </a:solidFill>
              </a:rPr>
              <a:t>و</a:t>
            </a:r>
            <a:r>
              <a:rPr lang="ar-SA" sz="2800" b="1" dirty="0">
                <a:solidFill>
                  <a:srgbClr val="0000FF"/>
                </a:solidFill>
              </a:rPr>
              <a:t>أسفل الأرجل وحول منطقة الذيل </a:t>
            </a:r>
            <a:endParaRPr lang="ar-EG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ar-SA" sz="2800" b="1" dirty="0">
                <a:solidFill>
                  <a:srgbClr val="0000FF"/>
                </a:solidFill>
              </a:rPr>
              <a:t> القرون واللحية موجودة في الذكور وأحيانا في الإناث </a:t>
            </a:r>
            <a:endParaRPr lang="ar-EG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ar-SA" sz="2800" b="1" dirty="0">
                <a:solidFill>
                  <a:srgbClr val="0000FF"/>
                </a:solidFill>
              </a:rPr>
              <a:t>الشعر حريري قصير نوعا </a:t>
            </a:r>
            <a:r>
              <a:rPr lang="ar-EG" sz="2800" b="1" dirty="0">
                <a:solidFill>
                  <a:srgbClr val="0000FF"/>
                </a:solidFill>
              </a:rPr>
              <a:t>ما 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ar-EG" sz="2800" b="1" dirty="0">
                <a:solidFill>
                  <a:srgbClr val="0000FF"/>
                </a:solidFill>
              </a:rPr>
              <a:t>ا</a:t>
            </a:r>
            <a:r>
              <a:rPr lang="ar-SA" sz="2800" b="1" dirty="0">
                <a:solidFill>
                  <a:srgbClr val="0000FF"/>
                </a:solidFill>
              </a:rPr>
              <a:t>لجلد ناعم وطري يصلح لعمل الصناعات الجلدية</a:t>
            </a:r>
            <a:endParaRPr lang="ar-EG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ar-SA" sz="2800" b="1" dirty="0">
                <a:solidFill>
                  <a:srgbClr val="0000FF"/>
                </a:solidFill>
              </a:rPr>
              <a:t>ويصل وزن الأنثى البالغة إلى حوالي 60 كيلو </a:t>
            </a:r>
            <a:r>
              <a:rPr lang="ar-EG" sz="2800" b="1" dirty="0">
                <a:solidFill>
                  <a:srgbClr val="0000FF"/>
                </a:solidFill>
              </a:rPr>
              <a:t>ج</a:t>
            </a:r>
            <a:r>
              <a:rPr lang="ar-SA" sz="2800" b="1" dirty="0">
                <a:solidFill>
                  <a:srgbClr val="0000FF"/>
                </a:solidFill>
              </a:rPr>
              <a:t>رام </a:t>
            </a:r>
            <a:endParaRPr lang="ar-EG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ar-SA" sz="2800" b="1" dirty="0">
                <a:solidFill>
                  <a:srgbClr val="0000FF"/>
                </a:solidFill>
              </a:rPr>
              <a:t> وزن الذكر حوالي 75 كيلو </a:t>
            </a:r>
            <a:r>
              <a:rPr lang="ar-EG" sz="2800" b="1" dirty="0">
                <a:solidFill>
                  <a:srgbClr val="0000FF"/>
                </a:solidFill>
              </a:rPr>
              <a:t>ج</a:t>
            </a:r>
            <a:r>
              <a:rPr lang="ar-SA" sz="2800" b="1" dirty="0">
                <a:solidFill>
                  <a:srgbClr val="0000FF"/>
                </a:solidFill>
              </a:rPr>
              <a:t>رام </a:t>
            </a:r>
            <a:endParaRPr lang="ar-EG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ar-SA" sz="2800" b="1" dirty="0">
                <a:solidFill>
                  <a:srgbClr val="0000FF"/>
                </a:solidFill>
              </a:rPr>
              <a:t>والتوجنبرج البريطاني أكبر وزنا </a:t>
            </a:r>
            <a:endParaRPr lang="ar-EG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ar-SA" sz="2800" b="1" dirty="0">
                <a:solidFill>
                  <a:srgbClr val="0000FF"/>
                </a:solidFill>
              </a:rPr>
              <a:t> يصل وزن الأنثى 70 كيلو غرام ووزن الذكر 85 كيلو غرام وإرتفاع الجسم 80 سم</a:t>
            </a:r>
            <a:endParaRPr lang="en-US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endParaRPr lang="ar-EG" sz="2800" b="1" dirty="0">
              <a:solidFill>
                <a:srgbClr val="0000FF"/>
              </a:solidFill>
            </a:endParaRPr>
          </a:p>
          <a:p>
            <a:pPr marL="0" indent="0">
              <a:buClr>
                <a:srgbClr val="FF0000"/>
              </a:buClr>
              <a:buNone/>
            </a:pPr>
            <a:endParaRPr lang="ar-EG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97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476672"/>
            <a:ext cx="7772400" cy="5543128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ar-SA" sz="3600" b="1" dirty="0">
                <a:solidFill>
                  <a:srgbClr val="0000FF"/>
                </a:solidFill>
              </a:rPr>
              <a:t>الضرع عبارة عن كيس كبير عميق بندولي الشكل</a:t>
            </a:r>
            <a:endParaRPr lang="ar-EG" sz="36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ar-SA" sz="3600" b="1" dirty="0">
                <a:solidFill>
                  <a:srgbClr val="0000FF"/>
                </a:solidFill>
              </a:rPr>
              <a:t>متوسط إنتاجه من اللبن حوالي 600 الى 1500 كيلو </a:t>
            </a:r>
            <a:r>
              <a:rPr lang="ar-EG" sz="3600" b="1" dirty="0">
                <a:solidFill>
                  <a:srgbClr val="0000FF"/>
                </a:solidFill>
              </a:rPr>
              <a:t>ج</a:t>
            </a:r>
            <a:r>
              <a:rPr lang="ar-SA" sz="3600" b="1" dirty="0">
                <a:solidFill>
                  <a:srgbClr val="0000FF"/>
                </a:solidFill>
              </a:rPr>
              <a:t>رام </a:t>
            </a:r>
            <a:endParaRPr lang="ar-EG" sz="36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ar-SA" sz="3600" b="1" dirty="0">
                <a:solidFill>
                  <a:srgbClr val="0000FF"/>
                </a:solidFill>
              </a:rPr>
              <a:t>في موسم الحليب طوله من 280 الى 365 يوم</a:t>
            </a:r>
            <a:endParaRPr lang="ar-EG" sz="36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ar-SA" sz="3600" b="1" dirty="0">
                <a:solidFill>
                  <a:srgbClr val="0000FF"/>
                </a:solidFill>
              </a:rPr>
              <a:t>صفات اللبن الناتج منه جيدة جدا حيث يكون محتواها من الدهن والجوامد الكلية مرتفع </a:t>
            </a:r>
            <a:endParaRPr lang="ar-EG" sz="36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ar-EG" sz="3600" b="1" dirty="0">
                <a:solidFill>
                  <a:srgbClr val="0000FF"/>
                </a:solidFill>
              </a:rPr>
              <a:t>أ</a:t>
            </a:r>
            <a:r>
              <a:rPr lang="ar-SA" sz="3600" b="1" dirty="0">
                <a:solidFill>
                  <a:srgbClr val="0000FF"/>
                </a:solidFill>
              </a:rPr>
              <a:t>رتفاع الجسم في الأنثى حوالي 70 سم والذكر حوالي 85 سم </a:t>
            </a:r>
            <a:endParaRPr lang="ar-EG" sz="36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ar-SA" sz="3600" b="1" dirty="0">
                <a:solidFill>
                  <a:srgbClr val="0000FF"/>
                </a:solidFill>
              </a:rPr>
              <a:t>متوسط عدد الخلفة في البطن 1.8 .</a:t>
            </a:r>
            <a:endParaRPr lang="en-US" sz="36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ar-EG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69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76400"/>
            <a:ext cx="7772400" cy="4343400"/>
          </a:xfrm>
        </p:spPr>
        <p:txBody>
          <a:bodyPr/>
          <a:lstStyle/>
          <a:p>
            <a:pPr marL="0" indent="0">
              <a:buNone/>
            </a:pPr>
            <a:r>
              <a:rPr lang="ar-EG" dirty="0"/>
              <a:t> </a:t>
            </a:r>
          </a:p>
        </p:txBody>
      </p:sp>
      <p:pic>
        <p:nvPicPr>
          <p:cNvPr id="5122" name="Picture 2" descr="D:\Animals\Goat\toggenburg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81125"/>
            <a:ext cx="457200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Animals\Goat\Toggenburg bu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00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marino\marino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80307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Animals\Goat\toggenburg-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70105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ar-EG" sz="4400" b="1" dirty="0">
                <a:solidFill>
                  <a:srgbClr val="FF0000"/>
                </a:solidFill>
              </a:rPr>
            </a:br>
            <a:r>
              <a:rPr lang="ar-SA" sz="4400" b="1" dirty="0">
                <a:solidFill>
                  <a:srgbClr val="FF0000"/>
                </a:solidFill>
              </a:rPr>
              <a:t>- ماعز الأنجلونوبيان </a:t>
            </a:r>
            <a:r>
              <a:rPr lang="en-US" sz="4400" b="1" dirty="0">
                <a:solidFill>
                  <a:srgbClr val="FF0000"/>
                </a:solidFill>
              </a:rPr>
              <a:t>Anglo-Nubian</a:t>
            </a:r>
            <a:br>
              <a:rPr lang="en-US" sz="4400" b="1" dirty="0">
                <a:solidFill>
                  <a:srgbClr val="FF0000"/>
                </a:solidFill>
              </a:rPr>
            </a:br>
            <a:endParaRPr lang="ar-EG" sz="44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ar-SA" sz="2800" b="1" dirty="0">
                <a:solidFill>
                  <a:srgbClr val="0000FF"/>
                </a:solidFill>
              </a:rPr>
              <a:t>نشأ </a:t>
            </a:r>
            <a:r>
              <a:rPr lang="ar-EG" sz="2800" b="1" dirty="0">
                <a:solidFill>
                  <a:srgbClr val="0000FF"/>
                </a:solidFill>
              </a:rPr>
              <a:t>ماعز الأنجلونبيان </a:t>
            </a:r>
            <a:r>
              <a:rPr lang="ar-SA" sz="2800" b="1" dirty="0">
                <a:solidFill>
                  <a:srgbClr val="0000FF"/>
                </a:solidFill>
              </a:rPr>
              <a:t>نتيجة لعملية الخلط بين سلالات الماعز المصري مع الماعز الجمناباري الهندي في بريطانيا </a:t>
            </a:r>
            <a:endParaRPr lang="ar-EG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ar-SA" sz="2800" b="1" dirty="0">
                <a:solidFill>
                  <a:srgbClr val="0000FF"/>
                </a:solidFill>
              </a:rPr>
              <a:t>إنتشر بشكل كبير وكثيف في دول العالم وخاصة الولايات المتحدة الأمريكية وكندا </a:t>
            </a:r>
            <a:endParaRPr lang="ar-EG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ar-SA" sz="2800" b="1" dirty="0">
                <a:solidFill>
                  <a:srgbClr val="0000FF"/>
                </a:solidFill>
              </a:rPr>
              <a:t>ويعتبر من أكثر الأنواع تأقلما في المناطق الحارة</a:t>
            </a:r>
            <a:endParaRPr lang="ar-EG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ar-SA" sz="2800" b="1" dirty="0">
                <a:solidFill>
                  <a:srgbClr val="0000FF"/>
                </a:solidFill>
              </a:rPr>
              <a:t>واللون يختلف ولكن يغلب عنه اللون الأبيض والبني المحمر أو الأصفر المبقع بالأبيض أو الرمادي </a:t>
            </a:r>
            <a:endParaRPr lang="ar-EG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ar-SA" sz="2800" b="1" dirty="0">
                <a:solidFill>
                  <a:srgbClr val="0000FF"/>
                </a:solidFill>
              </a:rPr>
              <a:t>كلا الجنسين بلا قرون  </a:t>
            </a:r>
            <a:endParaRPr lang="ar-EG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ar-SA" sz="2800" b="1" dirty="0">
                <a:solidFill>
                  <a:srgbClr val="0000FF"/>
                </a:solidFill>
              </a:rPr>
              <a:t>في كثير من شكله المظهري مع الماعز النوبي المصري </a:t>
            </a:r>
            <a:endParaRPr lang="ar-EG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ar-SA" sz="2800" b="1" dirty="0">
                <a:solidFill>
                  <a:srgbClr val="0000FF"/>
                </a:solidFill>
              </a:rPr>
              <a:t>ولكنها أكبر حجما </a:t>
            </a:r>
            <a:r>
              <a:rPr lang="ar-EG" sz="2800" b="1" dirty="0">
                <a:solidFill>
                  <a:srgbClr val="0000FF"/>
                </a:solidFill>
              </a:rPr>
              <a:t>من </a:t>
            </a:r>
            <a:r>
              <a:rPr lang="ar-SA" sz="2800" b="1" dirty="0">
                <a:solidFill>
                  <a:srgbClr val="0000FF"/>
                </a:solidFill>
              </a:rPr>
              <a:t>الماعز النوبي المصري </a:t>
            </a:r>
            <a:endParaRPr lang="ar-EG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59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76672"/>
            <a:ext cx="7772400" cy="5543128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ar-EG" sz="2800" b="1" dirty="0">
                <a:solidFill>
                  <a:srgbClr val="0000FF"/>
                </a:solidFill>
              </a:rPr>
              <a:t> </a:t>
            </a:r>
            <a:r>
              <a:rPr lang="ar-SA" sz="2800" b="1" dirty="0">
                <a:solidFill>
                  <a:srgbClr val="0000FF"/>
                </a:solidFill>
              </a:rPr>
              <a:t>وله انف روماني والأذن مدلاة وطويلة</a:t>
            </a:r>
            <a:endParaRPr lang="ar-EG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ar-SA" sz="2800" b="1" dirty="0">
                <a:solidFill>
                  <a:srgbClr val="0000FF"/>
                </a:solidFill>
              </a:rPr>
              <a:t>ويصل وزن الإناث فيها إلى حوالي 70 كيلو </a:t>
            </a:r>
            <a:r>
              <a:rPr lang="ar-EG" sz="2800" b="1" dirty="0">
                <a:solidFill>
                  <a:srgbClr val="0000FF"/>
                </a:solidFill>
              </a:rPr>
              <a:t>ج</a:t>
            </a:r>
            <a:r>
              <a:rPr lang="ar-SA" sz="2800" b="1" dirty="0">
                <a:solidFill>
                  <a:srgbClr val="0000FF"/>
                </a:solidFill>
              </a:rPr>
              <a:t>رام</a:t>
            </a:r>
            <a:endParaRPr lang="ar-EG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ar-SA" sz="2800" b="1" dirty="0">
                <a:solidFill>
                  <a:srgbClr val="0000FF"/>
                </a:solidFill>
              </a:rPr>
              <a:t>يصل وزن الذكر إلى حوالي 100 كيلو </a:t>
            </a:r>
            <a:r>
              <a:rPr lang="ar-EG" sz="2800" b="1" dirty="0">
                <a:solidFill>
                  <a:srgbClr val="0000FF"/>
                </a:solidFill>
              </a:rPr>
              <a:t>جر</a:t>
            </a:r>
            <a:r>
              <a:rPr lang="ar-SA" sz="2800" b="1" dirty="0">
                <a:solidFill>
                  <a:srgbClr val="0000FF"/>
                </a:solidFill>
              </a:rPr>
              <a:t>ام </a:t>
            </a:r>
            <a:endParaRPr lang="ar-EG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ar-SA" sz="2800" b="1" dirty="0">
                <a:solidFill>
                  <a:srgbClr val="0000FF"/>
                </a:solidFill>
              </a:rPr>
              <a:t>إنتاجه من اللبن يتراوح مابين 700 الى 1000 كيلو غرام لبن في موسم الحليب طوله 365 يوما </a:t>
            </a:r>
            <a:endParaRPr lang="ar-EG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ar-SA" sz="2800" b="1" dirty="0">
                <a:solidFill>
                  <a:srgbClr val="0000FF"/>
                </a:solidFill>
              </a:rPr>
              <a:t>إنتاجه من اللبن أقل من الأنواع السويسرية</a:t>
            </a:r>
            <a:endParaRPr lang="ar-EG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ar-SA" sz="2800" b="1" dirty="0">
                <a:solidFill>
                  <a:srgbClr val="0000FF"/>
                </a:solidFill>
              </a:rPr>
              <a:t>و تمتاز عنها بارتفاع نسبة الذهن والبروتين وتكوينه الجسماني </a:t>
            </a:r>
            <a:endParaRPr lang="ar-EG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ar-SA" sz="2800" b="1" dirty="0">
                <a:solidFill>
                  <a:srgbClr val="0000FF"/>
                </a:solidFill>
              </a:rPr>
              <a:t>مع تكوين الأنسجة العضلية يجعله واحد من أحسن الأنواع التي يمكن تطويرها لإنتاج اللحم </a:t>
            </a:r>
            <a:endParaRPr lang="ar-EG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ar-SA" sz="2800" b="1" dirty="0">
                <a:solidFill>
                  <a:srgbClr val="0000FF"/>
                </a:solidFill>
              </a:rPr>
              <a:t>بالتالي يمكن اعتباره حيوان ثنائي الغرض </a:t>
            </a:r>
            <a:endParaRPr lang="ar-EG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ar-SA" sz="2800" b="1" dirty="0">
                <a:solidFill>
                  <a:srgbClr val="0000FF"/>
                </a:solidFill>
              </a:rPr>
              <a:t> يمتاز هذا النوع بطول موسم التناسل </a:t>
            </a:r>
            <a:endParaRPr lang="ar-EG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ar-SA" sz="2800" b="1" dirty="0">
                <a:solidFill>
                  <a:srgbClr val="0000FF"/>
                </a:solidFill>
              </a:rPr>
              <a:t>متوسط عدد الخلفة في بطن يتراوح مابين 1.4 إلى 2.3</a:t>
            </a:r>
            <a:endParaRPr lang="ar-EG" sz="28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ar-EG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99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840435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Animals\Goat\Anglo-Nubian 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22622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Animals\Goat\Anglo-Nubian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78849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Animals\Goat\Anglo-Nubian goa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2038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185826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z="4800" b="1" dirty="0">
                <a:solidFill>
                  <a:srgbClr val="FF0000"/>
                </a:solidFill>
              </a:rPr>
              <a:t>ماعز الألبين </a:t>
            </a:r>
            <a:r>
              <a:rPr lang="en-US" sz="4800" b="1" dirty="0">
                <a:solidFill>
                  <a:srgbClr val="FF0000"/>
                </a:solidFill>
              </a:rPr>
              <a:t>Alpine</a:t>
            </a:r>
            <a:endParaRPr lang="ar-EG" sz="4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  <a:buFont typeface="Courier New" pitchFamily="49" charset="0"/>
              <a:buChar char="o"/>
            </a:pP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ar-SA" b="1" dirty="0">
                <a:solidFill>
                  <a:srgbClr val="0000FF"/>
                </a:solidFill>
              </a:rPr>
              <a:t>يوجد لها أسماء متعددة </a:t>
            </a:r>
            <a:endParaRPr lang="en-US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Courier New" pitchFamily="49" charset="0"/>
              <a:buChar char="o"/>
            </a:pPr>
            <a:r>
              <a:rPr lang="ar-SA" b="1" dirty="0">
                <a:solidFill>
                  <a:srgbClr val="0000FF"/>
                </a:solidFill>
              </a:rPr>
              <a:t>وهذه الأنواع تعيش على مرتفعات الجبال الألب عند مناطق الحدود الفرنسية والسويسرية والإيطالية </a:t>
            </a:r>
            <a:endParaRPr lang="en-US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Courier New" pitchFamily="49" charset="0"/>
              <a:buChar char="o"/>
            </a:pPr>
            <a:r>
              <a:rPr lang="ar-SA" b="1" dirty="0">
                <a:solidFill>
                  <a:srgbClr val="0000FF"/>
                </a:solidFill>
              </a:rPr>
              <a:t>حيث الطبيعة الجبلية القاسية فيطلق عليها ماعز الجبال </a:t>
            </a:r>
            <a:endParaRPr lang="en-US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Courier New" pitchFamily="49" charset="0"/>
              <a:buChar char="o"/>
            </a:pPr>
            <a:r>
              <a:rPr lang="ar-SA" b="1" dirty="0">
                <a:solidFill>
                  <a:srgbClr val="0000FF"/>
                </a:solidFill>
              </a:rPr>
              <a:t>الالبين الفرنسية والماعز الألب الإيطالية  </a:t>
            </a:r>
            <a:endParaRPr lang="en-US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Courier New" pitchFamily="49" charset="0"/>
              <a:buChar char="o"/>
            </a:pPr>
            <a:r>
              <a:rPr lang="ar-SA" b="1" dirty="0">
                <a:solidFill>
                  <a:srgbClr val="0000FF"/>
                </a:solidFill>
              </a:rPr>
              <a:t>وأكثرها شهرة النوع الفرنسي </a:t>
            </a:r>
            <a:endParaRPr lang="en-US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Courier New" pitchFamily="49" charset="0"/>
              <a:buChar char="o"/>
            </a:pPr>
            <a:r>
              <a:rPr lang="ar-SA" b="1" dirty="0">
                <a:solidFill>
                  <a:srgbClr val="0000FF"/>
                </a:solidFill>
              </a:rPr>
              <a:t>وأدخلت أنواع إلى بريطانيا فأصبحت تعرف بالماعز الالبين البريطانية</a:t>
            </a:r>
            <a:endParaRPr lang="en-US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Courier New" pitchFamily="49" charset="0"/>
              <a:buChar char="o"/>
            </a:pPr>
            <a:r>
              <a:rPr lang="ar-SA" b="1" dirty="0">
                <a:solidFill>
                  <a:srgbClr val="0000FF"/>
                </a:solidFill>
              </a:rPr>
              <a:t>اللون السائد هو اللون الأسود مع وجود مناطق بيضاء على الوجه والأذن والأرجل وحول الذيل</a:t>
            </a:r>
            <a:endParaRPr lang="en-US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Courier New" pitchFamily="49" charset="0"/>
              <a:buChar char="o"/>
            </a:pPr>
            <a:r>
              <a:rPr lang="ar-SA" b="1" dirty="0">
                <a:solidFill>
                  <a:srgbClr val="0000FF"/>
                </a:solidFill>
              </a:rPr>
              <a:t> وتوجد ألوان أخرى تتراوح مابين ألكريمي إلى بني  إلى احمر</a:t>
            </a:r>
            <a:endParaRPr lang="ar-EG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53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04664"/>
            <a:ext cx="7772400" cy="5615136"/>
          </a:xfrm>
        </p:spPr>
        <p:txBody>
          <a:bodyPr/>
          <a:lstStyle/>
          <a:p>
            <a:pPr>
              <a:buClr>
                <a:srgbClr val="FF0000"/>
              </a:buClr>
              <a:buFont typeface="Courier New" pitchFamily="49" charset="0"/>
              <a:buChar char="o"/>
            </a:pP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ar-SA" sz="2800" b="1" dirty="0">
                <a:solidFill>
                  <a:srgbClr val="0000FF"/>
                </a:solidFill>
              </a:rPr>
              <a:t>وإنتاجه من اللبن مرتفع ولكنه أقل من السانين و التوجنبرج </a:t>
            </a:r>
            <a:endParaRPr lang="en-US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Courier New" pitchFamily="49" charset="0"/>
              <a:buChar char="o"/>
            </a:pPr>
            <a:r>
              <a:rPr lang="ar-SA" sz="2800" b="1" dirty="0">
                <a:solidFill>
                  <a:srgbClr val="0000FF"/>
                </a:solidFill>
              </a:rPr>
              <a:t>يصل إنتاجه إلى حوالي 1000 كيلو </a:t>
            </a:r>
            <a:r>
              <a:rPr lang="ar-EG" sz="2800" b="1" dirty="0">
                <a:solidFill>
                  <a:srgbClr val="0000FF"/>
                </a:solidFill>
              </a:rPr>
              <a:t>ج</a:t>
            </a:r>
            <a:r>
              <a:rPr lang="ar-SA" sz="2800" b="1" dirty="0">
                <a:solidFill>
                  <a:srgbClr val="0000FF"/>
                </a:solidFill>
              </a:rPr>
              <a:t>رام </a:t>
            </a:r>
            <a:endParaRPr lang="en-US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Courier New" pitchFamily="49" charset="0"/>
              <a:buChar char="o"/>
            </a:pPr>
            <a:r>
              <a:rPr lang="ar-SA" sz="2800" b="1" dirty="0">
                <a:solidFill>
                  <a:srgbClr val="0000FF"/>
                </a:solidFill>
              </a:rPr>
              <a:t>يبلغ ارتفاع الأنثى من 75 الى 90 سم </a:t>
            </a:r>
            <a:endParaRPr lang="en-US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Courier New" pitchFamily="49" charset="0"/>
              <a:buChar char="o"/>
            </a:pPr>
            <a:r>
              <a:rPr lang="ar-SA" sz="2800" b="1" dirty="0">
                <a:solidFill>
                  <a:srgbClr val="0000FF"/>
                </a:solidFill>
              </a:rPr>
              <a:t>وزنها حوالي 55 كيلو </a:t>
            </a:r>
            <a:r>
              <a:rPr lang="ar-EG" sz="2800" b="1" dirty="0">
                <a:solidFill>
                  <a:srgbClr val="0000FF"/>
                </a:solidFill>
              </a:rPr>
              <a:t>ج</a:t>
            </a:r>
            <a:r>
              <a:rPr lang="ar-SA" sz="2800" b="1" dirty="0">
                <a:solidFill>
                  <a:srgbClr val="0000FF"/>
                </a:solidFill>
              </a:rPr>
              <a:t>رام </a:t>
            </a:r>
            <a:endParaRPr lang="en-US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Courier New" pitchFamily="49" charset="0"/>
              <a:buChar char="o"/>
            </a:pPr>
            <a:r>
              <a:rPr lang="ar-SA" sz="2800" b="1" dirty="0">
                <a:solidFill>
                  <a:srgbClr val="0000FF"/>
                </a:solidFill>
              </a:rPr>
              <a:t>يبلغ ارتفاع الذكر 85 الى 100 سم </a:t>
            </a:r>
            <a:endParaRPr lang="ar-EG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Courier New" pitchFamily="49" charset="0"/>
              <a:buChar char="o"/>
            </a:pPr>
            <a:r>
              <a:rPr lang="ar-SA" sz="2800" b="1" dirty="0">
                <a:solidFill>
                  <a:srgbClr val="0000FF"/>
                </a:solidFill>
              </a:rPr>
              <a:t>وزن</a:t>
            </a:r>
            <a:r>
              <a:rPr lang="ar-EG" sz="2800" b="1" dirty="0">
                <a:solidFill>
                  <a:srgbClr val="0000FF"/>
                </a:solidFill>
              </a:rPr>
              <a:t> الذكر </a:t>
            </a:r>
            <a:r>
              <a:rPr lang="ar-SA" sz="2800" b="1" dirty="0">
                <a:solidFill>
                  <a:srgbClr val="0000FF"/>
                </a:solidFill>
              </a:rPr>
              <a:t>حوالي 75 كيلو</a:t>
            </a:r>
            <a:r>
              <a:rPr lang="ar-EG" sz="2800" b="1" dirty="0">
                <a:solidFill>
                  <a:srgbClr val="0000FF"/>
                </a:solidFill>
              </a:rPr>
              <a:t>ج</a:t>
            </a:r>
            <a:r>
              <a:rPr lang="ar-SA" sz="2800" b="1" dirty="0">
                <a:solidFill>
                  <a:srgbClr val="0000FF"/>
                </a:solidFill>
              </a:rPr>
              <a:t>رام </a:t>
            </a:r>
            <a:endParaRPr lang="ar-EG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Courier New" pitchFamily="49" charset="0"/>
              <a:buChar char="o"/>
            </a:pPr>
            <a:r>
              <a:rPr lang="ar-SA" sz="2800" b="1" dirty="0">
                <a:solidFill>
                  <a:srgbClr val="0000FF"/>
                </a:solidFill>
              </a:rPr>
              <a:t>ضرعها جيد التكوين </a:t>
            </a:r>
            <a:endParaRPr lang="ar-EG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Courier New" pitchFamily="49" charset="0"/>
              <a:buChar char="o"/>
            </a:pPr>
            <a:r>
              <a:rPr lang="ar-SA" sz="2800" b="1" dirty="0">
                <a:solidFill>
                  <a:srgbClr val="0000FF"/>
                </a:solidFill>
              </a:rPr>
              <a:t>وقد استورد منه مؤخرا بعض القطاعان إلى مصر </a:t>
            </a:r>
            <a:endParaRPr lang="ar-EG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Courier New" pitchFamily="49" charset="0"/>
              <a:buChar char="o"/>
            </a:pPr>
            <a:r>
              <a:rPr lang="ar-SA" sz="2800" b="1" dirty="0">
                <a:solidFill>
                  <a:srgbClr val="0000FF"/>
                </a:solidFill>
              </a:rPr>
              <a:t>وتم تربية بعضها بصورة نقية </a:t>
            </a:r>
            <a:endParaRPr lang="ar-EG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Courier New" pitchFamily="49" charset="0"/>
              <a:buChar char="o"/>
            </a:pPr>
            <a:r>
              <a:rPr lang="ar-SA" sz="2800" b="1" dirty="0">
                <a:solidFill>
                  <a:srgbClr val="0000FF"/>
                </a:solidFill>
              </a:rPr>
              <a:t>كذلك تم خلطها بسلالات المحلية والبلدية </a:t>
            </a:r>
            <a:endParaRPr lang="ar-EG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Courier New" pitchFamily="49" charset="0"/>
              <a:buChar char="o"/>
            </a:pPr>
            <a:r>
              <a:rPr lang="ar-SA" sz="2800" b="1" dirty="0">
                <a:solidFill>
                  <a:srgbClr val="0000FF"/>
                </a:solidFill>
              </a:rPr>
              <a:t>والخليط الناتج إنتاجه من اللبن جيد يصل إلى حوالي 400 كيلو </a:t>
            </a:r>
            <a:r>
              <a:rPr lang="ar-EG" sz="2800" b="1" dirty="0">
                <a:solidFill>
                  <a:srgbClr val="0000FF"/>
                </a:solidFill>
              </a:rPr>
              <a:t>ج</a:t>
            </a:r>
            <a:r>
              <a:rPr lang="ar-SA" sz="2800" b="1" dirty="0">
                <a:solidFill>
                  <a:srgbClr val="0000FF"/>
                </a:solidFill>
              </a:rPr>
              <a:t>رام في الموسم</a:t>
            </a:r>
            <a:endParaRPr lang="ar-EG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04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marino\u7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16146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476672"/>
            <a:ext cx="7772400" cy="5543128"/>
          </a:xfrm>
        </p:spPr>
        <p:txBody>
          <a:bodyPr/>
          <a:lstStyle/>
          <a:p>
            <a:pPr>
              <a:buClr>
                <a:srgbClr val="FF0000"/>
              </a:buClr>
              <a:buFont typeface="Courier New" pitchFamily="49" charset="0"/>
              <a:buChar char="o"/>
            </a:pPr>
            <a:r>
              <a:rPr lang="ar-SA" sz="3200" b="1" dirty="0">
                <a:solidFill>
                  <a:srgbClr val="0000FF"/>
                </a:solidFill>
              </a:rPr>
              <a:t> تميز هذا الخليط بصغر حجم نسبيا بالمقارنة بأبويه </a:t>
            </a:r>
            <a:endParaRPr lang="en-US" sz="32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Courier New" pitchFamily="49" charset="0"/>
              <a:buChar char="o"/>
            </a:pPr>
            <a:r>
              <a:rPr lang="ar-SA" sz="3200" b="1" dirty="0">
                <a:solidFill>
                  <a:srgbClr val="0000FF"/>
                </a:solidFill>
              </a:rPr>
              <a:t>وهي حيوانات عالية الإنتاج حساسة للإصابة بالأمراض ونقص التغذية </a:t>
            </a:r>
            <a:endParaRPr lang="en-US" sz="32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Courier New" pitchFamily="49" charset="0"/>
              <a:buChar char="o"/>
            </a:pPr>
            <a:r>
              <a:rPr lang="ar-SA" sz="3200" b="1" dirty="0">
                <a:solidFill>
                  <a:srgbClr val="0000FF"/>
                </a:solidFill>
              </a:rPr>
              <a:t>وقد تم إستراد سلالة الالبين الفرنسي </a:t>
            </a:r>
            <a:endParaRPr lang="en-US" sz="32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Courier New" pitchFamily="49" charset="0"/>
              <a:buChar char="o"/>
            </a:pPr>
            <a:r>
              <a:rPr lang="ar-SA" sz="3200" b="1" dirty="0">
                <a:solidFill>
                  <a:srgbClr val="0000FF"/>
                </a:solidFill>
              </a:rPr>
              <a:t>وتم تربيتها في قطعان تحت ظروف معينة في محافظات أسيوط </a:t>
            </a:r>
            <a:endParaRPr lang="en-US" sz="32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Courier New" pitchFamily="49" charset="0"/>
              <a:buChar char="o"/>
            </a:pPr>
            <a:r>
              <a:rPr lang="ar-SA" sz="3200" b="1" dirty="0">
                <a:solidFill>
                  <a:srgbClr val="0000FF"/>
                </a:solidFill>
              </a:rPr>
              <a:t>وكان متوسط إنتاجها للبن حوالي 300 كيلو </a:t>
            </a:r>
            <a:r>
              <a:rPr lang="ar-EG" sz="3200" b="1" dirty="0">
                <a:solidFill>
                  <a:srgbClr val="0000FF"/>
                </a:solidFill>
              </a:rPr>
              <a:t>ج</a:t>
            </a:r>
            <a:r>
              <a:rPr lang="ar-SA" sz="3200" b="1" dirty="0">
                <a:solidFill>
                  <a:srgbClr val="0000FF"/>
                </a:solidFill>
              </a:rPr>
              <a:t>رام في موسم حليب طوله 225 يوما </a:t>
            </a:r>
            <a:endParaRPr lang="en-US" sz="32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Courier New" pitchFamily="49" charset="0"/>
              <a:buChar char="o"/>
            </a:pPr>
            <a:r>
              <a:rPr lang="ar-SA" sz="3200" b="1" dirty="0">
                <a:solidFill>
                  <a:srgbClr val="0000FF"/>
                </a:solidFill>
              </a:rPr>
              <a:t> وقد كان متوسط وزن الجسم 25 كيلو </a:t>
            </a:r>
            <a:r>
              <a:rPr lang="ar-EG" sz="3200" b="1" dirty="0">
                <a:solidFill>
                  <a:srgbClr val="0000FF"/>
                </a:solidFill>
              </a:rPr>
              <a:t>ج</a:t>
            </a:r>
            <a:r>
              <a:rPr lang="ar-SA" sz="3200" b="1" dirty="0">
                <a:solidFill>
                  <a:srgbClr val="0000FF"/>
                </a:solidFill>
              </a:rPr>
              <a:t>رام </a:t>
            </a:r>
            <a:endParaRPr lang="en-US" sz="32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Courier New" pitchFamily="49" charset="0"/>
              <a:buChar char="o"/>
            </a:pPr>
            <a:r>
              <a:rPr lang="ar-SA" sz="3200" b="1" dirty="0">
                <a:solidFill>
                  <a:srgbClr val="0000FF"/>
                </a:solidFill>
              </a:rPr>
              <a:t>ومعدل</a:t>
            </a:r>
            <a:r>
              <a:rPr lang="en-US" sz="3200" b="1" dirty="0">
                <a:solidFill>
                  <a:srgbClr val="0000FF"/>
                </a:solidFill>
              </a:rPr>
              <a:t> </a:t>
            </a:r>
            <a:r>
              <a:rPr lang="ar-SA" sz="3200" b="1" dirty="0">
                <a:solidFill>
                  <a:srgbClr val="0000FF"/>
                </a:solidFill>
              </a:rPr>
              <a:t>التفوق في الجداء 12</a:t>
            </a:r>
            <a:r>
              <a:rPr lang="en-US" sz="3200" b="1" dirty="0">
                <a:solidFill>
                  <a:srgbClr val="0000FF"/>
                </a:solidFill>
              </a:rPr>
              <a:t> % </a:t>
            </a:r>
            <a:r>
              <a:rPr lang="ar-SA" sz="3200" b="1" dirty="0">
                <a:solidFill>
                  <a:srgbClr val="0000FF"/>
                </a:solidFill>
              </a:rPr>
              <a:t>عند عمره شهور</a:t>
            </a:r>
            <a:endParaRPr lang="ar-EG" sz="3200" b="1" dirty="0">
              <a:solidFill>
                <a:srgbClr val="0000FF"/>
              </a:solidFill>
            </a:endParaRPr>
          </a:p>
          <a:p>
            <a:pPr marL="0" indent="0">
              <a:buClr>
                <a:srgbClr val="FF0000"/>
              </a:buClr>
              <a:buNone/>
            </a:pPr>
            <a:endParaRPr lang="ar-EG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63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7808407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Animals\Goat\Alpine g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712020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Animals\Goat\Alpine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09998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sz="4800" b="1" dirty="0">
                <a:solidFill>
                  <a:srgbClr val="FF0000"/>
                </a:solidFill>
              </a:rPr>
              <a:t>2- ماعز المناطق الحارة المنتجة للبن</a:t>
            </a:r>
            <a:endParaRPr lang="ar-EG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16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z="4800" b="1" dirty="0">
                <a:solidFill>
                  <a:srgbClr val="FF0000"/>
                </a:solidFill>
              </a:rPr>
              <a:t>الدمشقي </a:t>
            </a:r>
            <a:r>
              <a:rPr lang="en-US" sz="4800" b="1" dirty="0" err="1">
                <a:solidFill>
                  <a:srgbClr val="FF0000"/>
                </a:solidFill>
              </a:rPr>
              <a:t>Damasscus</a:t>
            </a:r>
            <a:r>
              <a:rPr lang="ar-SA" sz="4800" b="1" dirty="0">
                <a:solidFill>
                  <a:srgbClr val="FF0000"/>
                </a:solidFill>
              </a:rPr>
              <a:t> :</a:t>
            </a:r>
            <a:endParaRPr lang="ar-EG" sz="4800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ar-EG" sz="4000" b="1" dirty="0">
                <a:solidFill>
                  <a:srgbClr val="0000FF"/>
                </a:solidFill>
              </a:rPr>
              <a:t> </a:t>
            </a:r>
            <a:r>
              <a:rPr lang="ar-SA" sz="4000" b="1" dirty="0">
                <a:solidFill>
                  <a:srgbClr val="0000FF"/>
                </a:solidFill>
              </a:rPr>
              <a:t>منشأها سوريا وهي تنتشر في عدة بلاد في منطقة الشرق الأوسط و</a:t>
            </a:r>
            <a:endParaRPr lang="ar-EG" sz="40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ar-EG" sz="4000" b="1" dirty="0">
                <a:solidFill>
                  <a:srgbClr val="0000FF"/>
                </a:solidFill>
              </a:rPr>
              <a:t> </a:t>
            </a:r>
            <a:r>
              <a:rPr lang="ar-SA" sz="4000" b="1" dirty="0">
                <a:solidFill>
                  <a:srgbClr val="0000FF"/>
                </a:solidFill>
              </a:rPr>
              <a:t>تتميز بحجم كبير وتعتبر من اكبر سلالات الماعز في المناطق الحارة</a:t>
            </a:r>
            <a:endParaRPr lang="ar-EG" sz="40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ar-SA" sz="4000" b="1" dirty="0">
                <a:solidFill>
                  <a:srgbClr val="0000FF"/>
                </a:solidFill>
              </a:rPr>
              <a:t>يصل وزن الأنثى إلى حوالي 50 كيلو </a:t>
            </a:r>
            <a:r>
              <a:rPr lang="ar-EG" sz="4000" b="1" dirty="0">
                <a:solidFill>
                  <a:srgbClr val="0000FF"/>
                </a:solidFill>
              </a:rPr>
              <a:t>ج</a:t>
            </a:r>
            <a:r>
              <a:rPr lang="ar-SA" sz="4000" b="1" dirty="0">
                <a:solidFill>
                  <a:srgbClr val="0000FF"/>
                </a:solidFill>
              </a:rPr>
              <a:t>رام </a:t>
            </a:r>
            <a:endParaRPr lang="ar-EG" sz="40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ar-SA" sz="4000" b="1" dirty="0">
                <a:solidFill>
                  <a:srgbClr val="0000FF"/>
                </a:solidFill>
              </a:rPr>
              <a:t>وزن الذكر من 70 إلى 80 كيلو </a:t>
            </a:r>
            <a:r>
              <a:rPr lang="ar-EG" sz="4000" b="1" dirty="0">
                <a:solidFill>
                  <a:srgbClr val="0000FF"/>
                </a:solidFill>
              </a:rPr>
              <a:t>ج</a:t>
            </a:r>
            <a:r>
              <a:rPr lang="ar-SA" sz="4000" b="1" dirty="0">
                <a:solidFill>
                  <a:srgbClr val="0000FF"/>
                </a:solidFill>
              </a:rPr>
              <a:t>رام ولونها بني </a:t>
            </a:r>
            <a:endParaRPr lang="ar-EG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65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99592" y="404664"/>
            <a:ext cx="7772400" cy="4343400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ar-EG" sz="2800" b="1" dirty="0">
                <a:solidFill>
                  <a:srgbClr val="0000FF"/>
                </a:solidFill>
              </a:rPr>
              <a:t> </a:t>
            </a:r>
            <a:r>
              <a:rPr lang="ar-SA" sz="3200" b="1" dirty="0">
                <a:solidFill>
                  <a:srgbClr val="0000FF"/>
                </a:solidFill>
              </a:rPr>
              <a:t>ذو أنف روماني وشعر طويل وهيكل عظمي متسع أذان مدلاة 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ar-SA" sz="3200" b="1" dirty="0">
                <a:solidFill>
                  <a:srgbClr val="0000FF"/>
                </a:solidFill>
              </a:rPr>
              <a:t>وضرع جيد التكوين 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ar-SA" sz="3200" b="1" dirty="0">
                <a:solidFill>
                  <a:srgbClr val="0000FF"/>
                </a:solidFill>
              </a:rPr>
              <a:t>وكفاءته التناسلية جيدة ومتوسط عدد الخلفة في البطن 1.7 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ar-SA" sz="3200" b="1" dirty="0">
                <a:solidFill>
                  <a:srgbClr val="0000FF"/>
                </a:solidFill>
              </a:rPr>
              <a:t>ولكنه لا يمكنه التناسل أثناء الربيع وبعض شهور الصيف 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ar-SA" sz="3200" b="1" dirty="0">
                <a:solidFill>
                  <a:srgbClr val="0000FF"/>
                </a:solidFill>
              </a:rPr>
              <a:t>ويصل إنتاجه من اللبن إلى حوالي 400 كيلو </a:t>
            </a:r>
            <a:r>
              <a:rPr lang="ar-EG" sz="3200" b="1" dirty="0">
                <a:solidFill>
                  <a:srgbClr val="0000FF"/>
                </a:solidFill>
              </a:rPr>
              <a:t>ج</a:t>
            </a:r>
            <a:r>
              <a:rPr lang="ar-SA" sz="3200" b="1" dirty="0">
                <a:solidFill>
                  <a:srgbClr val="0000FF"/>
                </a:solidFill>
              </a:rPr>
              <a:t>رام في الموسم الذي يصل طوله مابين 240 إلى 290 يوما 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ar-SA" sz="3200" b="1" dirty="0">
                <a:solidFill>
                  <a:srgbClr val="0000FF"/>
                </a:solidFill>
              </a:rPr>
              <a:t>ومتوسط الإدرار يتراوح مابين 1.5 إلى 3 كيلو </a:t>
            </a:r>
            <a:r>
              <a:rPr lang="ar-EG" sz="3200" b="1" dirty="0">
                <a:solidFill>
                  <a:srgbClr val="0000FF"/>
                </a:solidFill>
              </a:rPr>
              <a:t>ج</a:t>
            </a:r>
            <a:r>
              <a:rPr lang="ar-SA" sz="3200" b="1" dirty="0">
                <a:solidFill>
                  <a:srgbClr val="0000FF"/>
                </a:solidFill>
              </a:rPr>
              <a:t>رام </a:t>
            </a:r>
            <a:endParaRPr lang="ar-EG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1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Animals\Goat\_damascus0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9401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Animals\Goat\Damascus Go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"/>
            <a:ext cx="9144000" cy="680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885920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Animals\Goat\Damascus Goat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717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marino\marino5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885065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D:\Animals\Goat\Damascus Goat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054061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ar-SA" sz="4400" b="1" dirty="0">
                <a:solidFill>
                  <a:srgbClr val="FF0000"/>
                </a:solidFill>
              </a:rPr>
              <a:t>الجمناباري </a:t>
            </a:r>
            <a:r>
              <a:rPr lang="en-US" sz="4400" b="1" dirty="0" err="1">
                <a:solidFill>
                  <a:srgbClr val="FF0000"/>
                </a:solidFill>
              </a:rPr>
              <a:t>Jumnapari</a:t>
            </a:r>
            <a:r>
              <a:rPr lang="ar-SA" sz="4400" b="1" dirty="0">
                <a:solidFill>
                  <a:srgbClr val="FF0000"/>
                </a:solidFill>
              </a:rPr>
              <a:t> :</a:t>
            </a:r>
            <a:endParaRPr lang="ar-EG" sz="44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ar-SA" sz="3200" b="1" dirty="0">
                <a:solidFill>
                  <a:srgbClr val="0000FF"/>
                </a:solidFill>
              </a:rPr>
              <a:t>تنتشر هذه السلالة في الهند وجنوب شرق آسيا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Blip>
                <a:blip r:embed="rId2"/>
              </a:buBlip>
            </a:pPr>
            <a:r>
              <a:rPr lang="ar-SA" sz="3200" b="1" dirty="0">
                <a:solidFill>
                  <a:srgbClr val="0000FF"/>
                </a:solidFill>
              </a:rPr>
              <a:t> ذات ألوان متعددة الأبيض والأسود وبني 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Blip>
                <a:blip r:embed="rId2"/>
              </a:buBlip>
            </a:pPr>
            <a:r>
              <a:rPr lang="ar-SA" sz="3200" b="1" dirty="0">
                <a:solidFill>
                  <a:srgbClr val="0000FF"/>
                </a:solidFill>
              </a:rPr>
              <a:t>والولادات سنوية 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Blip>
                <a:blip r:embed="rId2"/>
              </a:buBlip>
            </a:pPr>
            <a:r>
              <a:rPr lang="ar-SA" sz="3200" b="1" dirty="0">
                <a:solidFill>
                  <a:srgbClr val="0000FF"/>
                </a:solidFill>
              </a:rPr>
              <a:t>وإدرار اللبن جيد حيث أعطت بعض الأمهات الممتازة أكثر من 500 كيلو </a:t>
            </a:r>
            <a:r>
              <a:rPr lang="ar-EG" sz="3200" b="1" dirty="0">
                <a:solidFill>
                  <a:srgbClr val="0000FF"/>
                </a:solidFill>
              </a:rPr>
              <a:t>ج</a:t>
            </a:r>
            <a:r>
              <a:rPr lang="ar-SA" sz="3200" b="1" dirty="0">
                <a:solidFill>
                  <a:srgbClr val="0000FF"/>
                </a:solidFill>
              </a:rPr>
              <a:t>رام لبن في الموسم 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Blip>
                <a:blip r:embed="rId2"/>
              </a:buBlip>
            </a:pPr>
            <a:r>
              <a:rPr lang="ar-SA" sz="3200" b="1" dirty="0">
                <a:solidFill>
                  <a:srgbClr val="0000FF"/>
                </a:solidFill>
              </a:rPr>
              <a:t>وحوالي 4 كيلو غرام لبن في اليوم </a:t>
            </a:r>
            <a:endParaRPr lang="ar-EG" sz="32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ar-EG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81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ar-SA" sz="4000" b="1" dirty="0">
                <a:solidFill>
                  <a:srgbClr val="FF0000"/>
                </a:solidFill>
              </a:rPr>
              <a:t>الجمناباري </a:t>
            </a:r>
            <a:r>
              <a:rPr lang="en-US" sz="4000" b="1" dirty="0" err="1">
                <a:solidFill>
                  <a:srgbClr val="FF0000"/>
                </a:solidFill>
              </a:rPr>
              <a:t>Jumnapari</a:t>
            </a:r>
            <a:r>
              <a:rPr lang="ar-SA" sz="4000" b="1" dirty="0">
                <a:solidFill>
                  <a:srgbClr val="FF0000"/>
                </a:solidFill>
              </a:rPr>
              <a:t> :</a:t>
            </a:r>
            <a:endParaRPr lang="ar-EG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ar-EG" sz="3600" dirty="0"/>
              <a:t> </a:t>
            </a:r>
            <a:r>
              <a:rPr lang="ar-SA" sz="3600" b="1" dirty="0">
                <a:solidFill>
                  <a:srgbClr val="0000FF"/>
                </a:solidFill>
              </a:rPr>
              <a:t>ومتوسط إنتاج النوع من اللبن حوالي 235 كيلو </a:t>
            </a:r>
            <a:r>
              <a:rPr lang="ar-EG" sz="3600" b="1" dirty="0">
                <a:solidFill>
                  <a:srgbClr val="0000FF"/>
                </a:solidFill>
              </a:rPr>
              <a:t>ج</a:t>
            </a:r>
            <a:r>
              <a:rPr lang="ar-SA" sz="3600" b="1" dirty="0">
                <a:solidFill>
                  <a:srgbClr val="0000FF"/>
                </a:solidFill>
              </a:rPr>
              <a:t>رام </a:t>
            </a:r>
            <a:endParaRPr lang="ar-EG" sz="3600" b="1" dirty="0">
              <a:solidFill>
                <a:srgbClr val="0000FF"/>
              </a:solidFill>
            </a:endParaRPr>
          </a:p>
          <a:p>
            <a:pPr>
              <a:buBlip>
                <a:blip r:embed="rId2"/>
              </a:buBlip>
            </a:pPr>
            <a:r>
              <a:rPr lang="ar-SA" sz="3600" b="1" dirty="0">
                <a:solidFill>
                  <a:srgbClr val="0000FF"/>
                </a:solidFill>
              </a:rPr>
              <a:t>من موسم حليب طوله 265 يوما </a:t>
            </a:r>
            <a:endParaRPr lang="ar-EG" sz="3600" b="1" dirty="0">
              <a:solidFill>
                <a:srgbClr val="0000FF"/>
              </a:solidFill>
            </a:endParaRPr>
          </a:p>
          <a:p>
            <a:pPr>
              <a:buBlip>
                <a:blip r:embed="rId2"/>
              </a:buBlip>
            </a:pPr>
            <a:r>
              <a:rPr lang="ar-SA" sz="3600" b="1" dirty="0">
                <a:solidFill>
                  <a:srgbClr val="0000FF"/>
                </a:solidFill>
              </a:rPr>
              <a:t>ونسبة الدهن 4.5 %   </a:t>
            </a:r>
            <a:endParaRPr lang="ar-EG" sz="3600" b="1" dirty="0">
              <a:solidFill>
                <a:srgbClr val="0000FF"/>
              </a:solidFill>
            </a:endParaRPr>
          </a:p>
          <a:p>
            <a:pPr>
              <a:buBlip>
                <a:blip r:embed="rId2"/>
              </a:buBlip>
            </a:pPr>
            <a:r>
              <a:rPr lang="ar-SA" sz="3600" b="1" dirty="0">
                <a:solidFill>
                  <a:srgbClr val="0000FF"/>
                </a:solidFill>
              </a:rPr>
              <a:t>ووزن الإناث حوالي 45 -60 كيلو </a:t>
            </a:r>
            <a:r>
              <a:rPr lang="ar-EG" sz="3600" b="1" dirty="0">
                <a:solidFill>
                  <a:srgbClr val="0000FF"/>
                </a:solidFill>
              </a:rPr>
              <a:t>ج</a:t>
            </a:r>
            <a:r>
              <a:rPr lang="ar-SA" sz="3600" b="1" dirty="0">
                <a:solidFill>
                  <a:srgbClr val="0000FF"/>
                </a:solidFill>
              </a:rPr>
              <a:t>رام </a:t>
            </a:r>
            <a:endParaRPr lang="ar-EG" sz="3600" b="1" dirty="0">
              <a:solidFill>
                <a:srgbClr val="0000FF"/>
              </a:solidFill>
            </a:endParaRPr>
          </a:p>
          <a:p>
            <a:pPr>
              <a:buBlip>
                <a:blip r:embed="rId2"/>
              </a:buBlip>
            </a:pPr>
            <a:r>
              <a:rPr lang="ar-SA" sz="3600" b="1" dirty="0">
                <a:solidFill>
                  <a:srgbClr val="0000FF"/>
                </a:solidFill>
              </a:rPr>
              <a:t>ويبلغ ارتفاعها 78- 85 سم .</a:t>
            </a:r>
            <a:endParaRPr lang="en-US" sz="36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ar-EG" sz="3600" dirty="0"/>
          </a:p>
        </p:txBody>
      </p:sp>
    </p:spTree>
    <p:extLst>
      <p:ext uri="{BB962C8B-B14F-4D97-AF65-F5344CB8AC3E}">
        <p14:creationId xmlns:p14="http://schemas.microsoft.com/office/powerpoint/2010/main" val="72807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Animals\Goat\jamnapari_big_goat_19239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480868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Animals\Goat\jamnapari_goat_buck_19318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89235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Animals\Goat\jamnapari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324972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Animals\Goat\Jamnapari-goats-201401302007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91459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z="4400" b="1" dirty="0">
                <a:solidFill>
                  <a:srgbClr val="FF0000"/>
                </a:solidFill>
              </a:rPr>
              <a:t>البيتال </a:t>
            </a:r>
            <a:r>
              <a:rPr lang="en-US" sz="4400" b="1" dirty="0" err="1">
                <a:solidFill>
                  <a:srgbClr val="FF0000"/>
                </a:solidFill>
              </a:rPr>
              <a:t>Beetal</a:t>
            </a:r>
            <a:endParaRPr lang="ar-EG" sz="44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ar-EG" sz="3200" b="1" dirty="0">
                <a:solidFill>
                  <a:srgbClr val="0000FF"/>
                </a:solidFill>
              </a:rPr>
              <a:t> </a:t>
            </a:r>
            <a:r>
              <a:rPr lang="ar-SA" sz="3200" b="1" dirty="0">
                <a:solidFill>
                  <a:srgbClr val="0000FF"/>
                </a:solidFill>
              </a:rPr>
              <a:t>تنتشر هذه السلالة بكثرة في الهند وباكستان 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ar-SA" sz="3200" b="1" dirty="0">
                <a:solidFill>
                  <a:srgbClr val="0000FF"/>
                </a:solidFill>
              </a:rPr>
              <a:t>واللون أحمر مبقع بأبيض والولادات سنوية 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ar-SA" sz="3200" b="1" dirty="0">
                <a:solidFill>
                  <a:srgbClr val="0000FF"/>
                </a:solidFill>
              </a:rPr>
              <a:t>عادة وزن الأنثى حوالي 40 كيلو </a:t>
            </a:r>
            <a:r>
              <a:rPr lang="ar-EG" sz="3200" b="1" dirty="0">
                <a:solidFill>
                  <a:srgbClr val="0000FF"/>
                </a:solidFill>
              </a:rPr>
              <a:t>ج</a:t>
            </a:r>
            <a:r>
              <a:rPr lang="ar-SA" sz="3200" b="1" dirty="0">
                <a:solidFill>
                  <a:srgbClr val="0000FF"/>
                </a:solidFill>
              </a:rPr>
              <a:t>رام وارتفاعها حوالي 80 سم في حين 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ar-SA" sz="3200" b="1" dirty="0">
                <a:solidFill>
                  <a:srgbClr val="0000FF"/>
                </a:solidFill>
              </a:rPr>
              <a:t>يصل وزن الذكر الناضج حوالي 65 كيلو </a:t>
            </a:r>
            <a:r>
              <a:rPr lang="ar-EG" sz="3200" b="1" dirty="0">
                <a:solidFill>
                  <a:srgbClr val="0000FF"/>
                </a:solidFill>
              </a:rPr>
              <a:t>ج</a:t>
            </a:r>
            <a:r>
              <a:rPr lang="ar-SA" sz="3200" b="1" dirty="0">
                <a:solidFill>
                  <a:srgbClr val="0000FF"/>
                </a:solidFill>
              </a:rPr>
              <a:t>رام وارتفاعه 95 سم 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ar-SA" sz="3200" b="1" dirty="0">
                <a:solidFill>
                  <a:srgbClr val="0000FF"/>
                </a:solidFill>
              </a:rPr>
              <a:t>ومعدل النمو في الجداء حوالي 65 </a:t>
            </a:r>
            <a:r>
              <a:rPr lang="ar-EG" sz="3200" b="1" dirty="0">
                <a:solidFill>
                  <a:srgbClr val="0000FF"/>
                </a:solidFill>
              </a:rPr>
              <a:t>ج</a:t>
            </a:r>
            <a:r>
              <a:rPr lang="ar-SA" sz="3200" b="1" dirty="0">
                <a:solidFill>
                  <a:srgbClr val="0000FF"/>
                </a:solidFill>
              </a:rPr>
              <a:t>رام خلال الفترة من الولادة حتى عمر سنة </a:t>
            </a:r>
            <a:endParaRPr lang="ar-EG" sz="3200" b="1" dirty="0">
              <a:solidFill>
                <a:srgbClr val="0000FF"/>
              </a:solidFill>
            </a:endParaRPr>
          </a:p>
          <a:p>
            <a:pPr marL="0" indent="0">
              <a:buClr>
                <a:srgbClr val="FF0000"/>
              </a:buClr>
              <a:buNone/>
            </a:pPr>
            <a:endParaRPr lang="en-US" sz="32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ar-EG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9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z="4800" b="1" dirty="0">
                <a:solidFill>
                  <a:srgbClr val="FF0000"/>
                </a:solidFill>
              </a:rPr>
              <a:t>البيتال </a:t>
            </a:r>
            <a:r>
              <a:rPr lang="en-US" sz="4800" b="1" dirty="0" err="1">
                <a:solidFill>
                  <a:srgbClr val="FF0000"/>
                </a:solidFill>
              </a:rPr>
              <a:t>Beetal</a:t>
            </a:r>
            <a:endParaRPr lang="ar-EG" sz="4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ar-SA" sz="3600" b="1" dirty="0">
                <a:solidFill>
                  <a:srgbClr val="0000FF"/>
                </a:solidFill>
              </a:rPr>
              <a:t>ووزن الأنثى عند عمر سنة حوالي </a:t>
            </a:r>
            <a:r>
              <a:rPr lang="ar-EG" sz="3600" b="1" dirty="0">
                <a:solidFill>
                  <a:srgbClr val="0000FF"/>
                </a:solidFill>
              </a:rPr>
              <a:t>25</a:t>
            </a:r>
            <a:r>
              <a:rPr lang="ar-SA" sz="3600" b="1" dirty="0">
                <a:solidFill>
                  <a:srgbClr val="0000FF"/>
                </a:solidFill>
              </a:rPr>
              <a:t>كيلو </a:t>
            </a:r>
            <a:r>
              <a:rPr lang="ar-EG" sz="3600" b="1" dirty="0">
                <a:solidFill>
                  <a:srgbClr val="0000FF"/>
                </a:solidFill>
              </a:rPr>
              <a:t>ج</a:t>
            </a:r>
            <a:r>
              <a:rPr lang="ar-SA" sz="3600" b="1" dirty="0">
                <a:solidFill>
                  <a:srgbClr val="0000FF"/>
                </a:solidFill>
              </a:rPr>
              <a:t>رام </a:t>
            </a:r>
            <a:endParaRPr lang="ar-EG" sz="36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ar-SA" sz="3600" b="1" dirty="0">
                <a:solidFill>
                  <a:srgbClr val="0000FF"/>
                </a:solidFill>
              </a:rPr>
              <a:t>ووزن الذكر حوالي 28 كيلو غرام </a:t>
            </a:r>
            <a:endParaRPr lang="ar-EG" sz="36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ar-SA" sz="3600" b="1" dirty="0">
                <a:solidFill>
                  <a:srgbClr val="0000FF"/>
                </a:solidFill>
              </a:rPr>
              <a:t>متوسط إنتاجه من اللبن   يتراوح ما بين 160 -200 كيلو </a:t>
            </a:r>
            <a:r>
              <a:rPr lang="ar-EG" sz="3600" b="1" dirty="0">
                <a:solidFill>
                  <a:srgbClr val="0000FF"/>
                </a:solidFill>
              </a:rPr>
              <a:t>ج</a:t>
            </a:r>
            <a:r>
              <a:rPr lang="ar-SA" sz="3600" b="1" dirty="0">
                <a:solidFill>
                  <a:srgbClr val="0000FF"/>
                </a:solidFill>
              </a:rPr>
              <a:t>رام </a:t>
            </a:r>
            <a:endParaRPr lang="ar-EG" sz="36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ar-SA" sz="3600" b="1" dirty="0">
                <a:solidFill>
                  <a:srgbClr val="0000FF"/>
                </a:solidFill>
              </a:rPr>
              <a:t>خلال موسم حليب طوله من 180 الى 200 يوم</a:t>
            </a:r>
            <a:endParaRPr lang="ar-EG" sz="36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ar-SA" sz="3600" b="1" dirty="0">
                <a:solidFill>
                  <a:srgbClr val="0000FF"/>
                </a:solidFill>
              </a:rPr>
              <a:t> بمتوسط إدراري يومي 1 كيلو غرام .</a:t>
            </a:r>
            <a:endParaRPr lang="en-US" sz="36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ar-EG" sz="3600" dirty="0"/>
          </a:p>
        </p:txBody>
      </p:sp>
    </p:spTree>
    <p:extLst>
      <p:ext uri="{BB962C8B-B14F-4D97-AF65-F5344CB8AC3E}">
        <p14:creationId xmlns:p14="http://schemas.microsoft.com/office/powerpoint/2010/main" val="104621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Animals\Goat\beetal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8900"/>
            <a:ext cx="8890000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D:\Animals\Goat\beetal-goat1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71758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629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marino\marino3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307770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Animals\Goat\beetal-go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864930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Animals\Goat\beetal-goat.000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57466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z="4000" b="1" dirty="0">
                <a:solidFill>
                  <a:srgbClr val="FF0000"/>
                </a:solidFill>
              </a:rPr>
              <a:t>الماعز الزرائبي </a:t>
            </a:r>
            <a:r>
              <a:rPr lang="en-US" sz="4000" b="1" dirty="0" err="1">
                <a:solidFill>
                  <a:srgbClr val="FF0000"/>
                </a:solidFill>
              </a:rPr>
              <a:t>Zaraipi</a:t>
            </a:r>
            <a:endParaRPr lang="ar-EG" sz="4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en-US" sz="3200" b="1" dirty="0">
                <a:solidFill>
                  <a:srgbClr val="0000FF"/>
                </a:solidFill>
              </a:rPr>
              <a:t>  </a:t>
            </a:r>
            <a:r>
              <a:rPr lang="ar-SA" sz="3200" b="1" dirty="0">
                <a:solidFill>
                  <a:srgbClr val="0000FF"/>
                </a:solidFill>
              </a:rPr>
              <a:t>نشأت مابين جنوب مصر وشمال السودان </a:t>
            </a:r>
            <a:endParaRPr lang="en-US" sz="3200" b="1" dirty="0">
              <a:solidFill>
                <a:srgbClr val="0000FF"/>
              </a:solidFill>
            </a:endParaRPr>
          </a:p>
          <a:p>
            <a:pPr>
              <a:buBlip>
                <a:blip r:embed="rId2"/>
              </a:buBlip>
            </a:pP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ar-SA" sz="3200" b="1" dirty="0">
                <a:solidFill>
                  <a:srgbClr val="0000FF"/>
                </a:solidFill>
              </a:rPr>
              <a:t>تتواجد بمصر والسودان وشرق إفريقيا وبعض مناطق ساحل البحر الأبيض المتوسط </a:t>
            </a:r>
            <a:endParaRPr lang="en-US" sz="3200" b="1" dirty="0">
              <a:solidFill>
                <a:srgbClr val="0000FF"/>
              </a:solidFill>
            </a:endParaRPr>
          </a:p>
          <a:p>
            <a:pPr>
              <a:buBlip>
                <a:blip r:embed="rId2"/>
              </a:buBlip>
            </a:pP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ar-SA" sz="3200" b="1" dirty="0">
                <a:solidFill>
                  <a:srgbClr val="0000FF"/>
                </a:solidFill>
              </a:rPr>
              <a:t>تتميز بوجود أفراد مختلفة اللون والوجه يكون أسود غالبا وبني أحيانا </a:t>
            </a:r>
            <a:endParaRPr lang="en-US" sz="3200" b="1" dirty="0">
              <a:solidFill>
                <a:srgbClr val="0000FF"/>
              </a:solidFill>
            </a:endParaRPr>
          </a:p>
          <a:p>
            <a:pPr>
              <a:buBlip>
                <a:blip r:embed="rId2"/>
              </a:buBlip>
            </a:pPr>
            <a:r>
              <a:rPr lang="ar-SA" sz="3200" b="1" dirty="0">
                <a:solidFill>
                  <a:srgbClr val="0000FF"/>
                </a:solidFill>
              </a:rPr>
              <a:t>والجسم مغطى بالشعر كثيف والطويل والآذان طويلة ومدلاة </a:t>
            </a:r>
            <a:endParaRPr lang="en-US" sz="3200" b="1" dirty="0">
              <a:solidFill>
                <a:srgbClr val="0000FF"/>
              </a:solidFill>
            </a:endParaRPr>
          </a:p>
          <a:p>
            <a:pPr>
              <a:buBlip>
                <a:blip r:embed="rId2"/>
              </a:buBlip>
            </a:pPr>
            <a:r>
              <a:rPr lang="ar-SA" sz="3200" b="1" dirty="0">
                <a:solidFill>
                  <a:srgbClr val="0000FF"/>
                </a:solidFill>
              </a:rPr>
              <a:t>وتتميز الذكور بالأنف الروماني واضح التحديب </a:t>
            </a:r>
            <a:endParaRPr lang="ar-EG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36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0"/>
            <a:ext cx="7772400" cy="6019800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ar-SA" sz="3200" b="1" dirty="0">
                <a:solidFill>
                  <a:srgbClr val="0000FF"/>
                </a:solidFill>
              </a:rPr>
              <a:t>الفك السفلي بارز لأمام كثير عن الفك العلوي في كلا الجنسين 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Blip>
                <a:blip r:embed="rId2"/>
              </a:buBlip>
            </a:pPr>
            <a:r>
              <a:rPr lang="ar-SA" sz="3200" b="1" dirty="0">
                <a:solidFill>
                  <a:srgbClr val="0000FF"/>
                </a:solidFill>
              </a:rPr>
              <a:t>مما </a:t>
            </a:r>
            <a:r>
              <a:rPr lang="ar-EG" sz="3200" b="1" dirty="0">
                <a:solidFill>
                  <a:srgbClr val="0000FF"/>
                </a:solidFill>
              </a:rPr>
              <a:t>يجعل </a:t>
            </a:r>
            <a:r>
              <a:rPr lang="ar-SA" sz="3200" b="1" dirty="0">
                <a:solidFill>
                  <a:srgbClr val="0000FF"/>
                </a:solidFill>
              </a:rPr>
              <a:t>القواطع مكشوفة 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Blip>
                <a:blip r:embed="rId2"/>
              </a:buBlip>
            </a:pPr>
            <a:r>
              <a:rPr lang="ar-SA" sz="3200" b="1" dirty="0">
                <a:solidFill>
                  <a:srgbClr val="0000FF"/>
                </a:solidFill>
              </a:rPr>
              <a:t>ويتميز ال</a:t>
            </a:r>
            <a:r>
              <a:rPr lang="ar-EG" sz="3200" b="1" dirty="0">
                <a:solidFill>
                  <a:srgbClr val="0000FF"/>
                </a:solidFill>
              </a:rPr>
              <a:t>زريبى</a:t>
            </a:r>
            <a:r>
              <a:rPr lang="ar-SA" sz="3200" b="1" dirty="0">
                <a:solidFill>
                  <a:srgbClr val="0000FF"/>
                </a:solidFill>
              </a:rPr>
              <a:t> بجسم طويل انسيابي وأرجل دقيقة طويلة 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Blip>
                <a:blip r:embed="rId2"/>
              </a:buBlip>
            </a:pPr>
            <a:r>
              <a:rPr lang="ar-EG" sz="3200" b="1" dirty="0">
                <a:solidFill>
                  <a:srgbClr val="0000FF"/>
                </a:solidFill>
              </a:rPr>
              <a:t>ال</a:t>
            </a:r>
            <a:r>
              <a:rPr lang="ar-SA" sz="3200" b="1" dirty="0">
                <a:solidFill>
                  <a:srgbClr val="0000FF"/>
                </a:solidFill>
              </a:rPr>
              <a:t>ضرع بندولي متميز 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Blip>
                <a:blip r:embed="rId2"/>
              </a:buBlip>
            </a:pPr>
            <a:r>
              <a:rPr lang="ar-SA" sz="3200" b="1" dirty="0">
                <a:solidFill>
                  <a:srgbClr val="0000FF"/>
                </a:solidFill>
              </a:rPr>
              <a:t>والألوان الغالبة هي الأسود المبرقع والأبيض المبرقع بالأسود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Blip>
                <a:blip r:embed="rId2"/>
              </a:buBlip>
            </a:pPr>
            <a:r>
              <a:rPr lang="ar-SA" sz="3200" b="1" dirty="0">
                <a:solidFill>
                  <a:srgbClr val="0000FF"/>
                </a:solidFill>
              </a:rPr>
              <a:t>ومن الناحية الإنتاجية فإنه يتميز بإنتاج عالي جدا من التوائم يصل إلى 2.5 في المتوسط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Blip>
                <a:blip r:embed="rId2"/>
              </a:buBlip>
            </a:pPr>
            <a:r>
              <a:rPr lang="ar-SA" sz="3200" b="1" dirty="0">
                <a:solidFill>
                  <a:srgbClr val="0000FF"/>
                </a:solidFill>
              </a:rPr>
              <a:t>أن إنتاجه من اللبن مرتفع يصل في المتوسط 150 إلى 300 كيلو غرام 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Blip>
                <a:blip r:embed="rId2"/>
              </a:buBlip>
            </a:pPr>
            <a:endParaRPr lang="en-US" sz="32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ar-EG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75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260648"/>
            <a:ext cx="7772400" cy="5759152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ar-SA" sz="3200" b="1" dirty="0">
                <a:solidFill>
                  <a:srgbClr val="0000FF"/>
                </a:solidFill>
              </a:rPr>
              <a:t>هناك بعض </a:t>
            </a:r>
            <a:r>
              <a:rPr lang="ar-EG" sz="3200" b="1" dirty="0">
                <a:solidFill>
                  <a:srgbClr val="0000FF"/>
                </a:solidFill>
              </a:rPr>
              <a:t>أ</a:t>
            </a:r>
            <a:r>
              <a:rPr lang="ar-SA" sz="3200" b="1" dirty="0">
                <a:solidFill>
                  <a:srgbClr val="0000FF"/>
                </a:solidFill>
              </a:rPr>
              <a:t>فراد</a:t>
            </a:r>
            <a:r>
              <a:rPr lang="ar-EG" sz="3200" b="1" dirty="0">
                <a:solidFill>
                  <a:srgbClr val="0000FF"/>
                </a:solidFill>
              </a:rPr>
              <a:t> الزرايبى</a:t>
            </a:r>
            <a:r>
              <a:rPr lang="ar-SA" sz="3200" b="1" dirty="0">
                <a:solidFill>
                  <a:srgbClr val="0000FF"/>
                </a:solidFill>
              </a:rPr>
              <a:t> </a:t>
            </a:r>
            <a:r>
              <a:rPr lang="ar-EG" sz="3200" b="1" dirty="0">
                <a:solidFill>
                  <a:srgbClr val="0000FF"/>
                </a:solidFill>
              </a:rPr>
              <a:t>تتم</a:t>
            </a:r>
            <a:r>
              <a:rPr lang="ar-SA" sz="3200" b="1" dirty="0">
                <a:solidFill>
                  <a:srgbClr val="0000FF"/>
                </a:solidFill>
              </a:rPr>
              <a:t>ي</a:t>
            </a:r>
            <a:r>
              <a:rPr lang="ar-EG" sz="3200" b="1" dirty="0">
                <a:solidFill>
                  <a:srgbClr val="0000FF"/>
                </a:solidFill>
              </a:rPr>
              <a:t>ز</a:t>
            </a:r>
            <a:r>
              <a:rPr lang="ar-SA" sz="3200" b="1" dirty="0">
                <a:solidFill>
                  <a:srgbClr val="0000FF"/>
                </a:solidFill>
              </a:rPr>
              <a:t> بشكل كبير حيث يفوق إنتاجها 500 كيلو غرام في الموسم أي من 3 -4 لتر في اليوم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Blip>
                <a:blip r:embed="rId2"/>
              </a:buBlip>
            </a:pPr>
            <a:r>
              <a:rPr lang="ar-SA" sz="3200" b="1" dirty="0">
                <a:solidFill>
                  <a:srgbClr val="0000FF"/>
                </a:solidFill>
              </a:rPr>
              <a:t> وقد دخل هذا النوع في تكوين ماعز الأنجلونبيان العالمي مع ماعز الجمناباري الهندي مما يقطع بتفوقه الوراثي 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Blip>
                <a:blip r:embed="rId2"/>
              </a:buBlip>
            </a:pPr>
            <a:r>
              <a:rPr lang="ar-SA" sz="3200" b="1" dirty="0">
                <a:solidFill>
                  <a:srgbClr val="0000FF"/>
                </a:solidFill>
              </a:rPr>
              <a:t>ويبلغ ارتفاع الأنثى حوالي 75 سم 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Blip>
                <a:blip r:embed="rId2"/>
              </a:buBlip>
            </a:pPr>
            <a:r>
              <a:rPr lang="ar-SA" sz="3200" b="1" dirty="0">
                <a:solidFill>
                  <a:srgbClr val="0000FF"/>
                </a:solidFill>
              </a:rPr>
              <a:t>ومتوسط الوزن 55 كيلو</a:t>
            </a:r>
            <a:r>
              <a:rPr lang="ar-EG" sz="3200" b="1" dirty="0">
                <a:solidFill>
                  <a:srgbClr val="0000FF"/>
                </a:solidFill>
              </a:rPr>
              <a:t>جرام </a:t>
            </a:r>
          </a:p>
          <a:p>
            <a:pPr>
              <a:buBlip>
                <a:blip r:embed="rId2"/>
              </a:buBlip>
            </a:pPr>
            <a:r>
              <a:rPr lang="ar-SA" sz="3200" b="1" dirty="0">
                <a:solidFill>
                  <a:srgbClr val="0000FF"/>
                </a:solidFill>
              </a:rPr>
              <a:t>ويبلغ ارتفاع الذكر حوالي 90 سم ووزنه 78 كيلو </a:t>
            </a:r>
            <a:r>
              <a:rPr lang="ar-EG" sz="3200" b="1" dirty="0">
                <a:solidFill>
                  <a:srgbClr val="0000FF"/>
                </a:solidFill>
              </a:rPr>
              <a:t>ج</a:t>
            </a:r>
            <a:r>
              <a:rPr lang="ar-SA" sz="3200" b="1" dirty="0">
                <a:solidFill>
                  <a:srgbClr val="0000FF"/>
                </a:solidFill>
              </a:rPr>
              <a:t>رام</a:t>
            </a:r>
            <a:endParaRPr lang="ar-EG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28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Animals\Goat\zaraipi6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709346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Animals\Goat\zaraipi11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010498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Animals\Goat\zaraipi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815828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Animals\Goat\zaraip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207101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Animals\Goat\Zaraibi_Goat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211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marino\flee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237866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Animals\Goat\zaraipi1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19670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b="1" dirty="0">
                <a:solidFill>
                  <a:srgbClr val="FF0000"/>
                </a:solidFill>
              </a:rPr>
              <a:t>ماعز اللحم   </a:t>
            </a:r>
            <a:r>
              <a:rPr lang="en-US" b="1" dirty="0">
                <a:solidFill>
                  <a:srgbClr val="FF0000"/>
                </a:solidFill>
              </a:rPr>
              <a:t>Meat Goats </a:t>
            </a:r>
            <a:endParaRPr lang="ar-EG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3200" b="1" dirty="0">
                <a:solidFill>
                  <a:srgbClr val="0000FF"/>
                </a:solidFill>
              </a:rPr>
              <a:t>  </a:t>
            </a:r>
            <a:r>
              <a:rPr lang="ar-SA" sz="3200" b="1" dirty="0">
                <a:solidFill>
                  <a:srgbClr val="0000FF"/>
                </a:solidFill>
              </a:rPr>
              <a:t>في الحقيقة لا توجد أنواع متخصصة في إنتاج اللحم بالمعنى المفهوم </a:t>
            </a:r>
            <a:endParaRPr lang="en-US" sz="32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3200" b="1" dirty="0">
                <a:solidFill>
                  <a:srgbClr val="0000FF"/>
                </a:solidFill>
              </a:rPr>
              <a:t>ولكن توجد بعض السلالات يمكن اعتبارها كحيوانات لحم </a:t>
            </a:r>
            <a:endParaRPr lang="en-US" sz="32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3200" b="1" dirty="0">
                <a:solidFill>
                  <a:srgbClr val="0000FF"/>
                </a:solidFill>
              </a:rPr>
              <a:t>وغالبها يربى في المناطق الاستوائية وتحت الاستوائية </a:t>
            </a:r>
            <a:endParaRPr lang="en-US" sz="32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3200" b="1" dirty="0">
                <a:solidFill>
                  <a:srgbClr val="0000FF"/>
                </a:solidFill>
              </a:rPr>
              <a:t>ورغم أن اللحم هو المنتج الأساسي لهذه الأنواع </a:t>
            </a:r>
            <a:endParaRPr lang="en-US" sz="32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3200" b="1" dirty="0">
                <a:solidFill>
                  <a:srgbClr val="0000FF"/>
                </a:solidFill>
              </a:rPr>
              <a:t>فإنها ذات أوزان و أحجام قليلة بالنسبة لماعز اللبن</a:t>
            </a:r>
            <a:endParaRPr lang="ar-EG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59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476672"/>
            <a:ext cx="7772400" cy="5543128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4000" b="1" dirty="0">
                <a:solidFill>
                  <a:srgbClr val="0000FF"/>
                </a:solidFill>
              </a:rPr>
              <a:t>إلا أن</a:t>
            </a:r>
            <a:r>
              <a:rPr lang="ar-EG" sz="4000" b="1" dirty="0">
                <a:solidFill>
                  <a:srgbClr val="0000FF"/>
                </a:solidFill>
              </a:rPr>
              <a:t> ماعز اللحم</a:t>
            </a:r>
            <a:r>
              <a:rPr lang="ar-SA" sz="4000" b="1" dirty="0">
                <a:solidFill>
                  <a:srgbClr val="0000FF"/>
                </a:solidFill>
              </a:rPr>
              <a:t> تتميز بكفاءة تناسلية عالية</a:t>
            </a:r>
            <a:endParaRPr lang="ar-EG" sz="40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4000" b="1" dirty="0">
                <a:solidFill>
                  <a:srgbClr val="0000FF"/>
                </a:solidFill>
              </a:rPr>
              <a:t> ومن ثم تعطي محصولا وافرا نسبيا من الجداء </a:t>
            </a:r>
            <a:endParaRPr lang="ar-EG" sz="40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4000" b="1" dirty="0">
                <a:solidFill>
                  <a:srgbClr val="0000FF"/>
                </a:solidFill>
              </a:rPr>
              <a:t>ويتراوح وزن الإناث الناضجة من 20 إلى 40 كيلو</a:t>
            </a:r>
            <a:r>
              <a:rPr lang="ar-EG" sz="4000" b="1" dirty="0">
                <a:solidFill>
                  <a:srgbClr val="0000FF"/>
                </a:solidFill>
              </a:rPr>
              <a:t>جرام 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4000" b="1" dirty="0">
                <a:solidFill>
                  <a:srgbClr val="0000FF"/>
                </a:solidFill>
              </a:rPr>
              <a:t>كما أن ارتفاع أجسامها عند الكتف لا يتجاوز 65 سنتيمتر</a:t>
            </a:r>
            <a:endParaRPr lang="ar-EG" sz="40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ar-EG" sz="4000" dirty="0"/>
          </a:p>
        </p:txBody>
      </p:sp>
    </p:spTree>
    <p:extLst>
      <p:ext uri="{BB962C8B-B14F-4D97-AF65-F5344CB8AC3E}">
        <p14:creationId xmlns:p14="http://schemas.microsoft.com/office/powerpoint/2010/main" val="355126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ar-SA" sz="4800" b="1" dirty="0">
                <a:solidFill>
                  <a:srgbClr val="C00000"/>
                </a:solidFill>
              </a:rPr>
              <a:t>ماعز البوير </a:t>
            </a:r>
            <a:r>
              <a:rPr lang="en-US" sz="4800" b="1" dirty="0">
                <a:solidFill>
                  <a:srgbClr val="C00000"/>
                </a:solidFill>
              </a:rPr>
              <a:t>Boar</a:t>
            </a:r>
            <a:endParaRPr lang="ar-EG" sz="4800" dirty="0">
              <a:solidFill>
                <a:srgbClr val="C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ar-SA" sz="2800" b="1" dirty="0">
                <a:solidFill>
                  <a:srgbClr val="0000FF"/>
                </a:solidFill>
              </a:rPr>
              <a:t>يوجد هذه النوع في جنوب إفريقيا </a:t>
            </a:r>
            <a:endParaRPr lang="en-US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ar-SA" sz="2800" b="1" dirty="0">
                <a:solidFill>
                  <a:srgbClr val="0000FF"/>
                </a:solidFill>
              </a:rPr>
              <a:t>يعتبر من أحسن الأنواع المنتجة للحم </a:t>
            </a:r>
            <a:endParaRPr lang="en-US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2800" b="1" dirty="0">
                <a:solidFill>
                  <a:srgbClr val="0000FF"/>
                </a:solidFill>
              </a:rPr>
              <a:t>وتشبه في شكلها الماعز النوبي حيث أن الأذان مدلاة طويلة والأنف مقوسة </a:t>
            </a:r>
            <a:endParaRPr lang="en-US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2800" b="1" dirty="0">
                <a:solidFill>
                  <a:srgbClr val="0000FF"/>
                </a:solidFill>
              </a:rPr>
              <a:t>والسلالات المحسنة بيضاء مع بقع حمراء في الوجه </a:t>
            </a:r>
            <a:endParaRPr lang="en-US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2800" b="1" dirty="0">
                <a:solidFill>
                  <a:srgbClr val="0000FF"/>
                </a:solidFill>
              </a:rPr>
              <a:t>ومعدل الخصوبة بها مرتفع </a:t>
            </a:r>
            <a:endParaRPr lang="en-US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2800" b="1" dirty="0">
                <a:solidFill>
                  <a:srgbClr val="0000FF"/>
                </a:solidFill>
              </a:rPr>
              <a:t>حيث يعطي ولادات ثنائية </a:t>
            </a:r>
            <a:endParaRPr lang="en-US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2800" b="1" dirty="0">
                <a:solidFill>
                  <a:srgbClr val="0000FF"/>
                </a:solidFill>
              </a:rPr>
              <a:t>وإنتاجها من اللبن يكفي لتنشئة الصغار </a:t>
            </a:r>
            <a:endParaRPr lang="en-US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2800" b="1" dirty="0">
                <a:solidFill>
                  <a:srgbClr val="0000FF"/>
                </a:solidFill>
              </a:rPr>
              <a:t>ومتوسط الوزن عند عمر سنة حوالي 30 إلى 40 كيلو غرام  </a:t>
            </a:r>
            <a:endParaRPr lang="ar-EG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35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Animals\Goat\Meat goates\boa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275395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8053206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33794" name="Picture 2" descr="D:\Animals\Goat\Meat goates\boar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748925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Animals\Goat\Meat goates\boar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674611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b="1" dirty="0">
                <a:solidFill>
                  <a:srgbClr val="FF0000"/>
                </a:solidFill>
              </a:rPr>
              <a:t>ماعز المارادى أو السوكوتر الأحمر </a:t>
            </a:r>
            <a:r>
              <a:rPr lang="en-US" b="1" dirty="0" err="1">
                <a:solidFill>
                  <a:srgbClr val="FF0000"/>
                </a:solidFill>
              </a:rPr>
              <a:t>Marad</a:t>
            </a:r>
            <a:r>
              <a:rPr lang="en-US" b="1" dirty="0">
                <a:solidFill>
                  <a:srgbClr val="FF0000"/>
                </a:solidFill>
              </a:rPr>
              <a:t> or Red Sakata</a:t>
            </a:r>
            <a:r>
              <a:rPr lang="ar-SA" b="1" dirty="0">
                <a:solidFill>
                  <a:srgbClr val="FF0000"/>
                </a:solidFill>
              </a:rPr>
              <a:t>  </a:t>
            </a:r>
            <a:endParaRPr lang="ar-EG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800" b="1" dirty="0">
                <a:solidFill>
                  <a:srgbClr val="0000FF"/>
                </a:solidFill>
              </a:rPr>
              <a:t>  </a:t>
            </a:r>
            <a:r>
              <a:rPr lang="ar-SA" sz="2800" b="1" dirty="0">
                <a:solidFill>
                  <a:srgbClr val="0000FF"/>
                </a:solidFill>
              </a:rPr>
              <a:t>يوجد هذا النوع بإقليم سوكتر بشمال نيجيريا </a:t>
            </a:r>
            <a:endParaRPr lang="en-US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ar-SA" sz="2800" b="1" dirty="0">
                <a:solidFill>
                  <a:srgbClr val="0000FF"/>
                </a:solidFill>
              </a:rPr>
              <a:t>اللون يكون أحمر داكن و</a:t>
            </a:r>
            <a:endParaRPr lang="en-US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ar-SA" sz="2800" b="1" dirty="0">
                <a:solidFill>
                  <a:srgbClr val="0000FF"/>
                </a:solidFill>
              </a:rPr>
              <a:t>الأذان قصيرة أفقية الوضع وكلا الجنسين بقرون </a:t>
            </a:r>
            <a:endParaRPr lang="en-US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ar-SA" sz="2800" b="1" dirty="0">
                <a:solidFill>
                  <a:srgbClr val="0000FF"/>
                </a:solidFill>
              </a:rPr>
              <a:t>ويتراوح وزن الأنثى الناضجة من 25 الى 30 كيلو غرام وارتفاع الجسم حوالي 65 سنتيمتر </a:t>
            </a:r>
            <a:endParaRPr lang="en-US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ar-SA" sz="2800" b="1" dirty="0">
                <a:solidFill>
                  <a:srgbClr val="0000FF"/>
                </a:solidFill>
              </a:rPr>
              <a:t> ويعطي هذا النوع من 3 إلى 4 ولادات في السنتين </a:t>
            </a:r>
            <a:endParaRPr lang="en-US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ar-SA" sz="2800" b="1" dirty="0">
                <a:solidFill>
                  <a:srgbClr val="0000FF"/>
                </a:solidFill>
              </a:rPr>
              <a:t>ناتج اللبن حوالي 150 كيلو غرام في موسم حليب طوله 105 يوم </a:t>
            </a:r>
            <a:endParaRPr lang="en-US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ar-SA" sz="2800" b="1" dirty="0">
                <a:solidFill>
                  <a:srgbClr val="0000FF"/>
                </a:solidFill>
              </a:rPr>
              <a:t>وجلود هذه السلالة تعتبر من افخر الجلود </a:t>
            </a:r>
            <a:endParaRPr lang="en-US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ar-SA" sz="2800" b="1" dirty="0">
                <a:solidFill>
                  <a:srgbClr val="0000FF"/>
                </a:solidFill>
              </a:rPr>
              <a:t>وتتراوح نسبة التصافي بين 42 الى 51 % </a:t>
            </a:r>
            <a:endParaRPr lang="ar-EG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7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z="4000" b="1" dirty="0">
                <a:solidFill>
                  <a:srgbClr val="C00000"/>
                </a:solidFill>
              </a:rPr>
              <a:t>ماعز الجبل السوري   </a:t>
            </a:r>
            <a:r>
              <a:rPr lang="en-US" sz="4000" b="1" dirty="0" err="1">
                <a:solidFill>
                  <a:srgbClr val="C00000"/>
                </a:solidFill>
              </a:rPr>
              <a:t>Surain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mountaain</a:t>
            </a:r>
            <a:endParaRPr lang="ar-EG" sz="4000" b="1" dirty="0">
              <a:solidFill>
                <a:srgbClr val="C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ar-SA" sz="3600" b="1" dirty="0">
                <a:solidFill>
                  <a:srgbClr val="0000FF"/>
                </a:solidFill>
              </a:rPr>
              <a:t>تنتشر في سوريا وبعض المناطق المجاورة لها </a:t>
            </a:r>
            <a:endParaRPr lang="en-US" sz="3600" b="1" dirty="0">
              <a:solidFill>
                <a:srgbClr val="0000FF"/>
              </a:solidFill>
            </a:endParaRPr>
          </a:p>
          <a:p>
            <a:pPr>
              <a:buBlip>
                <a:blip r:embed="rId2"/>
              </a:buBlip>
            </a:pP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ar-SA" sz="3600" b="1" dirty="0">
                <a:solidFill>
                  <a:srgbClr val="0000FF"/>
                </a:solidFill>
              </a:rPr>
              <a:t>تعيش على أفقر المراعي </a:t>
            </a:r>
            <a:endParaRPr lang="en-US" sz="3600" b="1" dirty="0">
              <a:solidFill>
                <a:srgbClr val="0000FF"/>
              </a:solidFill>
            </a:endParaRPr>
          </a:p>
          <a:p>
            <a:pPr>
              <a:buBlip>
                <a:blip r:embed="rId2"/>
              </a:buBlip>
            </a:pP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ar-SA" sz="3600" b="1" dirty="0">
                <a:solidFill>
                  <a:srgbClr val="0000FF"/>
                </a:solidFill>
              </a:rPr>
              <a:t>الشعر الطويل ويغطي الجسم والأذان طويلة </a:t>
            </a:r>
            <a:endParaRPr lang="en-US" sz="3600" b="1" dirty="0">
              <a:solidFill>
                <a:srgbClr val="0000FF"/>
              </a:solidFill>
            </a:endParaRPr>
          </a:p>
          <a:p>
            <a:pPr>
              <a:buBlip>
                <a:blip r:embed="rId2"/>
              </a:buBlip>
            </a:pPr>
            <a:r>
              <a:rPr lang="ar-SA" sz="3600" b="1" dirty="0">
                <a:solidFill>
                  <a:srgbClr val="0000FF"/>
                </a:solidFill>
              </a:rPr>
              <a:t>يتراوح الوزن من 20 إلى 40 كيلو </a:t>
            </a:r>
            <a:r>
              <a:rPr lang="ar-EG" sz="3600" b="1" dirty="0">
                <a:solidFill>
                  <a:srgbClr val="0000FF"/>
                </a:solidFill>
              </a:rPr>
              <a:t>ج</a:t>
            </a:r>
            <a:r>
              <a:rPr lang="ar-SA" sz="3600" b="1" dirty="0">
                <a:solidFill>
                  <a:srgbClr val="0000FF"/>
                </a:solidFill>
              </a:rPr>
              <a:t>رام عند أول ولادة عند عمر 12 إلى 24 شهرا </a:t>
            </a:r>
            <a:endParaRPr lang="ar-EG" sz="3600" b="1" dirty="0">
              <a:solidFill>
                <a:srgbClr val="0000FF"/>
              </a:solidFill>
            </a:endParaRPr>
          </a:p>
          <a:p>
            <a:pPr>
              <a:buBlip>
                <a:blip r:embed="rId2"/>
              </a:buBlip>
            </a:pPr>
            <a:r>
              <a:rPr lang="ar-SA" sz="3600" b="1" dirty="0">
                <a:solidFill>
                  <a:srgbClr val="0000FF"/>
                </a:solidFill>
              </a:rPr>
              <a:t>يعطي ولادة كل سنة وعدد الخلفة في البطن حوالي 1.45 </a:t>
            </a:r>
            <a:endParaRPr lang="ar-EG" sz="3600" b="1" dirty="0">
              <a:solidFill>
                <a:srgbClr val="0000FF"/>
              </a:solidFill>
            </a:endParaRPr>
          </a:p>
          <a:p>
            <a:pPr>
              <a:buBlip>
                <a:blip r:embed="rId2"/>
              </a:buBlip>
            </a:pPr>
            <a:r>
              <a:rPr lang="ar-SA" sz="3600" b="1" dirty="0">
                <a:solidFill>
                  <a:srgbClr val="0000FF"/>
                </a:solidFill>
              </a:rPr>
              <a:t>إنتاجه من اللبن قليل .</a:t>
            </a:r>
            <a:endParaRPr lang="en-US" sz="36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ar-EG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02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sz="4800" b="1" dirty="0">
                <a:solidFill>
                  <a:srgbClr val="FF0000"/>
                </a:solidFill>
              </a:rPr>
              <a:t>مرينو اللحم الالمانى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Clr>
                <a:srgbClr val="00B0F0"/>
              </a:buClr>
              <a:buFont typeface="Wingdings" pitchFamily="2" charset="2"/>
              <a:buChar char="Ø"/>
            </a:pPr>
            <a:r>
              <a:rPr lang="ar-EG" sz="3200" b="1" dirty="0">
                <a:solidFill>
                  <a:srgbClr val="0000FF"/>
                </a:solidFill>
              </a:rPr>
              <a:t> دخل فى تكوينه 3 أصول هى </a:t>
            </a:r>
          </a:p>
          <a:p>
            <a:pPr>
              <a:lnSpc>
                <a:spcPct val="150000"/>
              </a:lnSpc>
              <a:buClr>
                <a:srgbClr val="00B0F0"/>
              </a:buClr>
              <a:buFont typeface="Wingdings" pitchFamily="2" charset="2"/>
              <a:buChar char="Ø"/>
            </a:pPr>
            <a:r>
              <a:rPr lang="ar-EG" sz="3200" b="1" dirty="0">
                <a:solidFill>
                  <a:srgbClr val="0000FF"/>
                </a:solidFill>
              </a:rPr>
              <a:t>المرينو الأسبانى  - المرينو السكسونى  - أغنام الرامبويية</a:t>
            </a:r>
          </a:p>
          <a:p>
            <a:pPr>
              <a:lnSpc>
                <a:spcPct val="150000"/>
              </a:lnSpc>
              <a:buClr>
                <a:srgbClr val="00B0F0"/>
              </a:buClr>
              <a:buFont typeface="Wingdings" pitchFamily="2" charset="2"/>
              <a:buChar char="Ø"/>
            </a:pPr>
            <a:r>
              <a:rPr lang="ar-EG" sz="3200" b="1" dirty="0">
                <a:solidFill>
                  <a:srgbClr val="0000FF"/>
                </a:solidFill>
              </a:rPr>
              <a:t>يتميز بالقدرة على إنتاج اللحم الجيد</a:t>
            </a:r>
          </a:p>
          <a:p>
            <a:pPr>
              <a:lnSpc>
                <a:spcPct val="150000"/>
              </a:lnSpc>
              <a:buClr>
                <a:srgbClr val="00B0F0"/>
              </a:buClr>
              <a:buFont typeface="Wingdings" pitchFamily="2" charset="2"/>
              <a:buChar char="Ø"/>
            </a:pPr>
            <a:r>
              <a:rPr lang="ar-EG" sz="3200" b="1" dirty="0">
                <a:solidFill>
                  <a:srgbClr val="0000FF"/>
                </a:solidFill>
              </a:rPr>
              <a:t>وزن الذكر 80 كجم  </a:t>
            </a:r>
          </a:p>
          <a:p>
            <a:pPr>
              <a:lnSpc>
                <a:spcPct val="150000"/>
              </a:lnSpc>
              <a:buClr>
                <a:srgbClr val="00B0F0"/>
              </a:buClr>
              <a:buFont typeface="Wingdings" pitchFamily="2" charset="2"/>
              <a:buChar char="Ø"/>
            </a:pPr>
            <a:r>
              <a:rPr lang="ar-EG" sz="3200" b="1" dirty="0">
                <a:solidFill>
                  <a:srgbClr val="0000FF"/>
                </a:solidFill>
              </a:rPr>
              <a:t>وزن الأنثى 60 – 70 كجم</a:t>
            </a:r>
          </a:p>
          <a:p>
            <a:pPr>
              <a:lnSpc>
                <a:spcPct val="150000"/>
              </a:lnSpc>
              <a:buClr>
                <a:srgbClr val="00B0F0"/>
              </a:buClr>
              <a:buFont typeface="Wingdings" pitchFamily="2" charset="2"/>
              <a:buChar char="Ø"/>
            </a:pPr>
            <a:endParaRPr lang="ar-EG" sz="32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ar-SA" sz="4400" b="1" dirty="0">
                <a:solidFill>
                  <a:srgbClr val="FF0000"/>
                </a:solidFill>
              </a:rPr>
              <a:t>الماعز المنتجة </a:t>
            </a:r>
            <a:r>
              <a:rPr lang="ar-EG" sz="4400" b="1" dirty="0">
                <a:solidFill>
                  <a:srgbClr val="FF0000"/>
                </a:solidFill>
              </a:rPr>
              <a:t>ل</a:t>
            </a:r>
            <a:r>
              <a:rPr lang="ar-SA" sz="4400" b="1" dirty="0">
                <a:solidFill>
                  <a:srgbClr val="FF0000"/>
                </a:solidFill>
              </a:rPr>
              <a:t>لموهير</a:t>
            </a:r>
            <a:endParaRPr lang="ar-EG" sz="4400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ar-SA" sz="3200" b="1" dirty="0">
                <a:solidFill>
                  <a:srgbClr val="0000FF"/>
                </a:solidFill>
              </a:rPr>
              <a:t>يمتاز هذا القسم بإنتاجها نوعا من الشعر الحريري الملمس 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Blip>
                <a:blip r:embed="rId2"/>
              </a:buBlip>
            </a:pPr>
            <a:r>
              <a:rPr lang="ar-SA" sz="3200" b="1" dirty="0">
                <a:solidFill>
                  <a:srgbClr val="0000FF"/>
                </a:solidFill>
              </a:rPr>
              <a:t>يطلق عليه اسم الموهير </a:t>
            </a:r>
            <a:r>
              <a:rPr lang="en-US" sz="3200" b="1" dirty="0">
                <a:solidFill>
                  <a:srgbClr val="0000FF"/>
                </a:solidFill>
              </a:rPr>
              <a:t>Mohair</a:t>
            </a:r>
            <a:r>
              <a:rPr lang="ar-SA" sz="3200" b="1" dirty="0">
                <a:solidFill>
                  <a:srgbClr val="0000FF"/>
                </a:solidFill>
              </a:rPr>
              <a:t>  هو غالي الثمن 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Blip>
                <a:blip r:embed="rId2"/>
              </a:buBlip>
            </a:pPr>
            <a:r>
              <a:rPr lang="ar-SA" sz="3200" b="1" dirty="0">
                <a:solidFill>
                  <a:srgbClr val="0000FF"/>
                </a:solidFill>
              </a:rPr>
              <a:t>يصنع منه أغلى المنسوجات وهذا الشعر الحريري يشابه إلى حد ما صفات الصوف الناعم </a:t>
            </a:r>
            <a:r>
              <a:rPr lang="en-US" sz="3200" b="1" dirty="0">
                <a:solidFill>
                  <a:srgbClr val="0000FF"/>
                </a:solidFill>
              </a:rPr>
              <a:t>Fine Wool</a:t>
            </a:r>
            <a:r>
              <a:rPr lang="ar-SA" sz="3200" b="1" dirty="0">
                <a:solidFill>
                  <a:srgbClr val="0000FF"/>
                </a:solidFill>
              </a:rPr>
              <a:t> من حيث التركيب الكيماوي 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Blip>
                <a:blip r:embed="rId2"/>
              </a:buBlip>
            </a:pPr>
            <a:r>
              <a:rPr lang="ar-SA" sz="3200" b="1" dirty="0">
                <a:solidFill>
                  <a:srgbClr val="0000FF"/>
                </a:solidFill>
              </a:rPr>
              <a:t>إلا انه يختلف عن الصوف من حيث نعومته وكبر قطره نسبيا ودقة الحراشف </a:t>
            </a:r>
            <a:r>
              <a:rPr lang="en-US" sz="3200" b="1" dirty="0">
                <a:solidFill>
                  <a:srgbClr val="0000FF"/>
                </a:solidFill>
              </a:rPr>
              <a:t>Scales</a:t>
            </a:r>
            <a:r>
              <a:rPr lang="ar-SA" sz="3200" b="1" dirty="0">
                <a:solidFill>
                  <a:srgbClr val="0000FF"/>
                </a:solidFill>
              </a:rPr>
              <a:t>  الموجودة على سطحه الخارجي</a:t>
            </a:r>
            <a:endParaRPr lang="ar-EG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03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476672"/>
            <a:ext cx="7772400" cy="5543128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ar-SA" sz="3200" b="1" dirty="0">
                <a:solidFill>
                  <a:srgbClr val="0000FF"/>
                </a:solidFill>
              </a:rPr>
              <a:t>كما تفقده صفة التلبد 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Blip>
                <a:blip r:embed="rId2"/>
              </a:buBlip>
            </a:pPr>
            <a:r>
              <a:rPr lang="ar-SA" sz="3200" b="1" dirty="0">
                <a:solidFill>
                  <a:srgbClr val="0000FF"/>
                </a:solidFill>
              </a:rPr>
              <a:t>الموهير له صفة المطاطية 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Blip>
                <a:blip r:embed="rId2"/>
              </a:buBlip>
            </a:pPr>
            <a:r>
              <a:rPr lang="ar-SA" sz="3200" b="1" dirty="0">
                <a:solidFill>
                  <a:srgbClr val="0000FF"/>
                </a:solidFill>
              </a:rPr>
              <a:t>ذو قابلية كبيرة لامتصاص الصبغيات الصناعية المختلفة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Blip>
                <a:blip r:embed="rId2"/>
              </a:buBlip>
            </a:pPr>
            <a:r>
              <a:rPr lang="ar-SA" sz="3200" b="1" dirty="0">
                <a:solidFill>
                  <a:srgbClr val="0000FF"/>
                </a:solidFill>
              </a:rPr>
              <a:t> ومن أنواع المنتجة للموهير هو :</a:t>
            </a:r>
            <a:endParaRPr lang="ar-EG" sz="3200" b="1" dirty="0">
              <a:solidFill>
                <a:srgbClr val="0000FF"/>
              </a:solidFill>
            </a:endParaRPr>
          </a:p>
          <a:p>
            <a:pPr lvl="0">
              <a:buBlip>
                <a:blip r:embed="rId2"/>
              </a:buBlip>
            </a:pPr>
            <a:r>
              <a:rPr lang="ar-SA" sz="3200" b="1" dirty="0">
                <a:solidFill>
                  <a:srgbClr val="FF0000"/>
                </a:solidFill>
              </a:rPr>
              <a:t>ماعز الانجورا</a:t>
            </a:r>
            <a:r>
              <a:rPr lang="ar-SA" sz="3200" dirty="0">
                <a:solidFill>
                  <a:srgbClr val="FF0000"/>
                </a:solidFill>
              </a:rPr>
              <a:t> </a:t>
            </a:r>
            <a:r>
              <a:rPr lang="en-US" sz="3200" b="1" dirty="0">
                <a:solidFill>
                  <a:srgbClr val="FF0000"/>
                </a:solidFill>
              </a:rPr>
              <a:t>Angora Goat</a:t>
            </a:r>
            <a:endParaRPr lang="ar-EG" sz="3200" b="1" dirty="0">
              <a:solidFill>
                <a:srgbClr val="FF0000"/>
              </a:solidFill>
            </a:endParaRPr>
          </a:p>
          <a:p>
            <a:pPr lvl="0">
              <a:buBlip>
                <a:blip r:embed="rId2"/>
              </a:buBlip>
            </a:pPr>
            <a:r>
              <a:rPr lang="ar-SA" sz="3200" b="1" dirty="0">
                <a:solidFill>
                  <a:srgbClr val="FF0000"/>
                </a:solidFill>
              </a:rPr>
              <a:t>ماعز الكشمير   </a:t>
            </a:r>
            <a:r>
              <a:rPr lang="en-US" sz="3200" b="1" dirty="0">
                <a:solidFill>
                  <a:srgbClr val="FF0000"/>
                </a:solidFill>
              </a:rPr>
              <a:t>Cashmere</a:t>
            </a:r>
            <a:endParaRPr lang="en-US" sz="3200" dirty="0">
              <a:solidFill>
                <a:srgbClr val="FF0000"/>
              </a:solidFill>
            </a:endParaRPr>
          </a:p>
          <a:p>
            <a:pPr>
              <a:buBlip>
                <a:blip r:embed="rId2"/>
              </a:buBlip>
            </a:pPr>
            <a:endParaRPr lang="en-US" sz="32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ar-EG" sz="3200" dirty="0"/>
          </a:p>
        </p:txBody>
      </p:sp>
    </p:spTree>
    <p:extLst>
      <p:ext uri="{BB962C8B-B14F-4D97-AF65-F5344CB8AC3E}">
        <p14:creationId xmlns:p14="http://schemas.microsoft.com/office/powerpoint/2010/main" val="114879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ar-SA" sz="4000" b="1" dirty="0">
                <a:solidFill>
                  <a:srgbClr val="C00000"/>
                </a:solidFill>
              </a:rPr>
              <a:t>ماعز الانجورا</a:t>
            </a:r>
            <a:r>
              <a:rPr lang="ar-SA" sz="4000" dirty="0">
                <a:solidFill>
                  <a:srgbClr val="C00000"/>
                </a:solidFill>
              </a:rPr>
              <a:t> </a:t>
            </a:r>
            <a:r>
              <a:rPr lang="en-US" sz="4000" b="1" dirty="0">
                <a:solidFill>
                  <a:srgbClr val="C00000"/>
                </a:solidFill>
              </a:rPr>
              <a:t>Angora Goat</a:t>
            </a:r>
            <a:endParaRPr lang="ar-EG" sz="4000" dirty="0">
              <a:solidFill>
                <a:srgbClr val="C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FF0000"/>
              </a:buClr>
              <a:buFont typeface="Wingdings" pitchFamily="2" charset="2"/>
              <a:buChar char="ü"/>
            </a:pPr>
            <a:r>
              <a:rPr lang="ar-EG" sz="2800" b="1" dirty="0">
                <a:solidFill>
                  <a:srgbClr val="0000FF"/>
                </a:solidFill>
              </a:rPr>
              <a:t> </a:t>
            </a:r>
            <a:r>
              <a:rPr lang="ar-SA" sz="2800" b="1" dirty="0">
                <a:solidFill>
                  <a:srgbClr val="0000FF"/>
                </a:solidFill>
              </a:rPr>
              <a:t>يعرف بالماعز الانجور أو الانقراوي </a:t>
            </a:r>
            <a:endParaRPr lang="ar-EG" sz="2800" b="1" dirty="0">
              <a:solidFill>
                <a:srgbClr val="0000FF"/>
              </a:solidFill>
            </a:endParaRPr>
          </a:p>
          <a:p>
            <a:pPr lvl="0"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2800" b="1" dirty="0">
                <a:solidFill>
                  <a:srgbClr val="0000FF"/>
                </a:solidFill>
              </a:rPr>
              <a:t>م</a:t>
            </a:r>
            <a:r>
              <a:rPr lang="ar-EG" sz="2800" b="1" dirty="0">
                <a:solidFill>
                  <a:srgbClr val="0000FF"/>
                </a:solidFill>
              </a:rPr>
              <a:t>و</a:t>
            </a:r>
            <a:r>
              <a:rPr lang="ar-SA" sz="2800" b="1" dirty="0">
                <a:solidFill>
                  <a:srgbClr val="0000FF"/>
                </a:solidFill>
              </a:rPr>
              <a:t>طنها الأصلي هو الإقليم الأنجورا بآسيا الصغرى (تركيا) </a:t>
            </a:r>
            <a:endParaRPr lang="ar-EG" sz="2800" b="1" dirty="0">
              <a:solidFill>
                <a:srgbClr val="0000FF"/>
              </a:solidFill>
            </a:endParaRPr>
          </a:p>
          <a:p>
            <a:pPr lvl="0"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2800" b="1" dirty="0">
                <a:solidFill>
                  <a:srgbClr val="0000FF"/>
                </a:solidFill>
              </a:rPr>
              <a:t>ثم جلب إلى منطقة الأناضول بتركيا خلال القرن 13 ميلادي حيث ازدهرت ووصل عددها إلى 5 مليون رأس</a:t>
            </a:r>
            <a:endParaRPr lang="ar-EG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2800" b="1" dirty="0">
                <a:solidFill>
                  <a:srgbClr val="0000FF"/>
                </a:solidFill>
              </a:rPr>
              <a:t>ومن هناك صدرت إلى بلاد كثيرة </a:t>
            </a:r>
            <a:endParaRPr lang="ar-EG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2800" b="1" dirty="0">
                <a:solidFill>
                  <a:srgbClr val="0000FF"/>
                </a:solidFill>
              </a:rPr>
              <a:t>هي الآن توجد في ولايات المتحدة الأمريكية بكثرة 5.2 مليون رأس </a:t>
            </a:r>
            <a:endParaRPr lang="ar-EG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2800" b="1" dirty="0">
                <a:solidFill>
                  <a:srgbClr val="0000FF"/>
                </a:solidFill>
              </a:rPr>
              <a:t>جنوب إفريقيا والأرجنتين واستراليا ونيوزلندا </a:t>
            </a:r>
            <a:endParaRPr lang="ar-EG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2800" b="1" dirty="0">
                <a:solidFill>
                  <a:srgbClr val="0000FF"/>
                </a:solidFill>
              </a:rPr>
              <a:t>وقد تم إدخالها مصر ولكنها لم تنجح .</a:t>
            </a:r>
            <a:endParaRPr lang="en-US" sz="2800" b="1" dirty="0">
              <a:solidFill>
                <a:srgbClr val="0000FF"/>
              </a:solidFill>
            </a:endParaRPr>
          </a:p>
          <a:p>
            <a:pPr marL="0" lvl="0" indent="0">
              <a:buClr>
                <a:srgbClr val="FF0000"/>
              </a:buClr>
              <a:buNone/>
            </a:pPr>
            <a:endParaRPr lang="ar-EG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70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476672"/>
            <a:ext cx="7772400" cy="5543128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3600" b="1" dirty="0">
                <a:solidFill>
                  <a:srgbClr val="0000FF"/>
                </a:solidFill>
              </a:rPr>
              <a:t>اللون السائد هو اللون الأبيض </a:t>
            </a:r>
            <a:endParaRPr lang="ar-EG" sz="36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EG" sz="3600" b="1" dirty="0">
                <a:solidFill>
                  <a:srgbClr val="0000FF"/>
                </a:solidFill>
              </a:rPr>
              <a:t> </a:t>
            </a:r>
            <a:r>
              <a:rPr lang="ar-SA" sz="3600" b="1" dirty="0">
                <a:solidFill>
                  <a:srgbClr val="0000FF"/>
                </a:solidFill>
              </a:rPr>
              <a:t>تم الانتخاب ضد الألوان الأخرى حيث توجد الأفراد ذات اللون البني والأسود </a:t>
            </a:r>
            <a:endParaRPr lang="ar-EG" sz="36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3600" b="1" dirty="0">
                <a:solidFill>
                  <a:srgbClr val="0000FF"/>
                </a:solidFill>
              </a:rPr>
              <a:t>توجد قرون للذكور وقد يصل طولها إلى متر </a:t>
            </a:r>
            <a:endParaRPr lang="ar-EG" sz="36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3600" b="1" dirty="0">
                <a:solidFill>
                  <a:srgbClr val="0000FF"/>
                </a:solidFill>
              </a:rPr>
              <a:t>يصل وزن الإناث الناضجة 40 إلى 50 كيلو جرام ، </a:t>
            </a:r>
            <a:endParaRPr lang="ar-EG" sz="36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3600" b="1" dirty="0">
                <a:solidFill>
                  <a:srgbClr val="0000FF"/>
                </a:solidFill>
              </a:rPr>
              <a:t>وزن الذكر البالغ 55 إلى 60 كيلو جرام </a:t>
            </a:r>
            <a:endParaRPr lang="ar-EG" sz="36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3600" b="1" dirty="0">
                <a:solidFill>
                  <a:srgbClr val="0000FF"/>
                </a:solidFill>
              </a:rPr>
              <a:t>تلد الإناث سنويا </a:t>
            </a:r>
            <a:endParaRPr lang="ar-EG" sz="36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3600" b="1" dirty="0">
                <a:solidFill>
                  <a:srgbClr val="0000FF"/>
                </a:solidFill>
              </a:rPr>
              <a:t>إنتاجها من اللبن ضعيف حيث محصول اللبن من 20 إلى 25 كيلوجرام في الموسم</a:t>
            </a:r>
            <a:endParaRPr lang="en-US" sz="36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ar-EG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63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476672"/>
            <a:ext cx="7772400" cy="5543128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EG" sz="2800" b="1" dirty="0">
                <a:solidFill>
                  <a:srgbClr val="0000FF"/>
                </a:solidFill>
              </a:rPr>
              <a:t>  </a:t>
            </a:r>
            <a:r>
              <a:rPr lang="ar-SA" sz="2800" b="1" dirty="0">
                <a:solidFill>
                  <a:srgbClr val="0000FF"/>
                </a:solidFill>
              </a:rPr>
              <a:t>تكمن أهمية الانجورا إنتاجها لألياف الموهير و</a:t>
            </a:r>
            <a:endParaRPr lang="ar-EG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EG" sz="2800" b="1" dirty="0">
                <a:solidFill>
                  <a:srgbClr val="0000FF"/>
                </a:solidFill>
              </a:rPr>
              <a:t> </a:t>
            </a:r>
            <a:r>
              <a:rPr lang="ar-SA" sz="2800" b="1" dirty="0">
                <a:solidFill>
                  <a:srgbClr val="0000FF"/>
                </a:solidFill>
              </a:rPr>
              <a:t>تجز مرة واحدة في السنة أو مرتين </a:t>
            </a:r>
            <a:endParaRPr lang="ar-EG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EG" sz="2800" b="1" dirty="0">
                <a:solidFill>
                  <a:srgbClr val="0000FF"/>
                </a:solidFill>
              </a:rPr>
              <a:t> </a:t>
            </a:r>
            <a:r>
              <a:rPr lang="ar-SA" sz="2800" b="1" dirty="0">
                <a:solidFill>
                  <a:srgbClr val="0000FF"/>
                </a:solidFill>
              </a:rPr>
              <a:t>متوسط </a:t>
            </a:r>
            <a:r>
              <a:rPr lang="ar-EG" sz="2800" b="1" dirty="0">
                <a:solidFill>
                  <a:srgbClr val="0000FF"/>
                </a:solidFill>
              </a:rPr>
              <a:t> </a:t>
            </a:r>
            <a:r>
              <a:rPr lang="ar-SA" sz="2800" b="1" dirty="0">
                <a:solidFill>
                  <a:srgbClr val="0000FF"/>
                </a:solidFill>
              </a:rPr>
              <a:t>وزن الجزة للأنثى الناضجة 1.7 الى 3 كيلو </a:t>
            </a:r>
            <a:r>
              <a:rPr lang="ar-EG" sz="2800" b="1" dirty="0">
                <a:solidFill>
                  <a:srgbClr val="0000FF"/>
                </a:solidFill>
              </a:rPr>
              <a:t>ج</a:t>
            </a:r>
            <a:r>
              <a:rPr lang="ar-SA" sz="2800" b="1" dirty="0">
                <a:solidFill>
                  <a:srgbClr val="0000FF"/>
                </a:solidFill>
              </a:rPr>
              <a:t>رام </a:t>
            </a:r>
            <a:endParaRPr lang="ar-EG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EG" sz="2800" b="1" dirty="0">
                <a:solidFill>
                  <a:srgbClr val="0000FF"/>
                </a:solidFill>
              </a:rPr>
              <a:t> </a:t>
            </a:r>
            <a:r>
              <a:rPr lang="ar-SA" sz="2800" b="1" dirty="0">
                <a:solidFill>
                  <a:srgbClr val="0000FF"/>
                </a:solidFill>
              </a:rPr>
              <a:t>متوسط </a:t>
            </a:r>
            <a:r>
              <a:rPr lang="ar-EG" sz="2800" b="1" dirty="0">
                <a:solidFill>
                  <a:srgbClr val="0000FF"/>
                </a:solidFill>
              </a:rPr>
              <a:t> </a:t>
            </a:r>
            <a:r>
              <a:rPr lang="ar-SA" sz="2800" b="1" dirty="0">
                <a:solidFill>
                  <a:srgbClr val="0000FF"/>
                </a:solidFill>
              </a:rPr>
              <a:t>وزن الجزة الذكر الناضج حوالي 3.5 كيلو </a:t>
            </a:r>
            <a:r>
              <a:rPr lang="ar-EG" sz="2800" b="1" dirty="0">
                <a:solidFill>
                  <a:srgbClr val="0000FF"/>
                </a:solidFill>
              </a:rPr>
              <a:t>ج</a:t>
            </a:r>
            <a:r>
              <a:rPr lang="ar-SA" sz="2800" b="1" dirty="0">
                <a:solidFill>
                  <a:srgbClr val="0000FF"/>
                </a:solidFill>
              </a:rPr>
              <a:t>رام </a:t>
            </a:r>
            <a:endParaRPr lang="ar-EG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EG" sz="2800" b="1" dirty="0">
                <a:solidFill>
                  <a:srgbClr val="0000FF"/>
                </a:solidFill>
              </a:rPr>
              <a:t> </a:t>
            </a:r>
            <a:r>
              <a:rPr lang="ar-SA" sz="2800" b="1" dirty="0">
                <a:solidFill>
                  <a:srgbClr val="0000FF"/>
                </a:solidFill>
              </a:rPr>
              <a:t>نسبة الفقد 15 إلى 17 % </a:t>
            </a:r>
            <a:endParaRPr lang="ar-EG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EG" sz="2800" b="1" dirty="0">
                <a:solidFill>
                  <a:srgbClr val="0000FF"/>
                </a:solidFill>
              </a:rPr>
              <a:t> </a:t>
            </a:r>
            <a:r>
              <a:rPr lang="ar-SA" sz="2800" b="1" dirty="0">
                <a:solidFill>
                  <a:srgbClr val="0000FF"/>
                </a:solidFill>
              </a:rPr>
              <a:t>متوسط </a:t>
            </a:r>
            <a:r>
              <a:rPr lang="ar-EG" sz="2800" b="1" dirty="0">
                <a:solidFill>
                  <a:srgbClr val="0000FF"/>
                </a:solidFill>
              </a:rPr>
              <a:t> </a:t>
            </a:r>
            <a:r>
              <a:rPr lang="ar-SA" sz="2800" b="1" dirty="0">
                <a:solidFill>
                  <a:srgbClr val="0000FF"/>
                </a:solidFill>
              </a:rPr>
              <a:t>طول الليفة 15 إلى 30 سنتمتر </a:t>
            </a:r>
            <a:endParaRPr lang="ar-EG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EG" sz="2800" b="1" dirty="0">
                <a:solidFill>
                  <a:srgbClr val="0000FF"/>
                </a:solidFill>
              </a:rPr>
              <a:t> </a:t>
            </a:r>
            <a:r>
              <a:rPr lang="ar-SA" sz="2800" b="1" dirty="0">
                <a:solidFill>
                  <a:srgbClr val="0000FF"/>
                </a:solidFill>
              </a:rPr>
              <a:t>يمكن أن تصل إلى 40 سنتمتر </a:t>
            </a:r>
            <a:endParaRPr lang="ar-EG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EG" sz="2800" b="1" dirty="0">
                <a:solidFill>
                  <a:srgbClr val="0000FF"/>
                </a:solidFill>
              </a:rPr>
              <a:t> </a:t>
            </a:r>
            <a:r>
              <a:rPr lang="ar-SA" sz="2800" b="1" dirty="0">
                <a:solidFill>
                  <a:srgbClr val="0000FF"/>
                </a:solidFill>
              </a:rPr>
              <a:t>أحيانا لا تجز 3 سنوات متصلة فيصل طولها إلى أكثر من متر </a:t>
            </a:r>
            <a:endParaRPr lang="ar-EG" sz="2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EG" sz="2800" b="1" dirty="0">
                <a:solidFill>
                  <a:srgbClr val="0000FF"/>
                </a:solidFill>
              </a:rPr>
              <a:t> </a:t>
            </a:r>
            <a:r>
              <a:rPr lang="ar-SA" sz="2800" b="1" dirty="0">
                <a:solidFill>
                  <a:srgbClr val="0000FF"/>
                </a:solidFill>
              </a:rPr>
              <a:t>معدل نمو الشعر يصل إلى 2.5 سنتمتر في الشهر </a:t>
            </a:r>
            <a:endParaRPr lang="ar-EG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48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85800" y="548680"/>
            <a:ext cx="7772400" cy="5471120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EG" sz="3200" b="1" dirty="0">
                <a:solidFill>
                  <a:srgbClr val="0000FF"/>
                </a:solidFill>
              </a:rPr>
              <a:t> </a:t>
            </a:r>
            <a:r>
              <a:rPr lang="ar-SA" sz="4000" b="1" dirty="0">
                <a:solidFill>
                  <a:srgbClr val="0000FF"/>
                </a:solidFill>
              </a:rPr>
              <a:t>متوسط قطر الليفة 10 إلى 90 م</a:t>
            </a:r>
            <a:r>
              <a:rPr lang="ar-EG" sz="4000" b="1" dirty="0">
                <a:solidFill>
                  <a:srgbClr val="0000FF"/>
                </a:solidFill>
              </a:rPr>
              <a:t>ي</a:t>
            </a:r>
            <a:r>
              <a:rPr lang="ar-SA" sz="4000" b="1" dirty="0">
                <a:solidFill>
                  <a:srgbClr val="0000FF"/>
                </a:solidFill>
              </a:rPr>
              <a:t>كرون</a:t>
            </a:r>
            <a:endParaRPr lang="ar-EG" sz="40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4000" b="1" dirty="0">
                <a:solidFill>
                  <a:srgbClr val="0000FF"/>
                </a:solidFill>
              </a:rPr>
              <a:t> في الماعز الكبير 10- 40 م</a:t>
            </a:r>
            <a:r>
              <a:rPr lang="ar-EG" sz="4000" b="1" dirty="0">
                <a:solidFill>
                  <a:srgbClr val="0000FF"/>
                </a:solidFill>
              </a:rPr>
              <a:t>ي</a:t>
            </a:r>
            <a:r>
              <a:rPr lang="ar-SA" sz="4000" b="1" dirty="0">
                <a:solidFill>
                  <a:srgbClr val="0000FF"/>
                </a:solidFill>
              </a:rPr>
              <a:t>كرون في الجداء الصغيرة </a:t>
            </a:r>
            <a:endParaRPr lang="ar-EG" sz="40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4000" b="1" dirty="0">
                <a:solidFill>
                  <a:srgbClr val="0000FF"/>
                </a:solidFill>
              </a:rPr>
              <a:t>وفي بعض الأفراد الممتازة يصل طول الليفة الى حوالي 60 سم </a:t>
            </a:r>
            <a:endParaRPr lang="ar-EG" sz="40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4000" b="1" dirty="0">
                <a:solidFill>
                  <a:srgbClr val="0000FF"/>
                </a:solidFill>
              </a:rPr>
              <a:t>بدون أن يتساقط طبيعيا </a:t>
            </a:r>
            <a:endParaRPr lang="ar-EG" sz="40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4000" b="1" dirty="0">
                <a:solidFill>
                  <a:srgbClr val="0000FF"/>
                </a:solidFill>
              </a:rPr>
              <a:t> ويجب أن يقص الشعر قبل أن يتساقط طبيعيا </a:t>
            </a:r>
            <a:endParaRPr lang="ar-EG" sz="40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ar-SA" sz="4000" b="1" dirty="0">
                <a:solidFill>
                  <a:srgbClr val="0000FF"/>
                </a:solidFill>
              </a:rPr>
              <a:t>إلا كان جافا او يفقد مطاطيته</a:t>
            </a:r>
            <a:endParaRPr lang="ar-EG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19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Animals\Goat\220px-Colored_Angora_Go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210112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Animals\Goat\About-Angoras-thumbna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237672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D:\Animals\Goat\Angora%20Kid%20Goat%20-Do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60"/>
            <a:ext cx="914400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187923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:\Animals\Goat\Angora_goat_with_young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670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marino\sheep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813"/>
            <a:ext cx="9144000" cy="680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830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sz="4800" b="1" dirty="0">
                <a:solidFill>
                  <a:srgbClr val="FF0000"/>
                </a:solidFill>
              </a:rPr>
              <a:t>مرينو اللحم الالمانى </a:t>
            </a:r>
            <a:endParaRPr lang="ar-EG" sz="4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Clr>
                <a:srgbClr val="00B0F0"/>
              </a:buClr>
              <a:buFont typeface="Wingdings" pitchFamily="2" charset="2"/>
              <a:buChar char="Ø"/>
            </a:pPr>
            <a:r>
              <a:rPr lang="ar-EG" sz="3200" b="1" dirty="0">
                <a:solidFill>
                  <a:srgbClr val="0000FF"/>
                </a:solidFill>
              </a:rPr>
              <a:t>ينتج الكبش 6 – 7 كجم صوف</a:t>
            </a:r>
          </a:p>
          <a:p>
            <a:pPr>
              <a:lnSpc>
                <a:spcPct val="150000"/>
              </a:lnSpc>
              <a:buClr>
                <a:srgbClr val="00B0F0"/>
              </a:buClr>
              <a:buFont typeface="Wingdings" pitchFamily="2" charset="2"/>
              <a:buChar char="Ø"/>
            </a:pPr>
            <a:r>
              <a:rPr lang="ar-EG" sz="3200" b="1" dirty="0">
                <a:solidFill>
                  <a:srgbClr val="0000FF"/>
                </a:solidFill>
              </a:rPr>
              <a:t>تنتج النعجة 3 – 4 كجم صوف </a:t>
            </a:r>
          </a:p>
          <a:p>
            <a:pPr>
              <a:lnSpc>
                <a:spcPct val="150000"/>
              </a:lnSpc>
              <a:buClr>
                <a:srgbClr val="00B0F0"/>
              </a:buClr>
              <a:buFont typeface="Wingdings" pitchFamily="2" charset="2"/>
              <a:buChar char="Ø"/>
            </a:pPr>
            <a:r>
              <a:rPr lang="ar-EG" sz="3200" b="1" dirty="0">
                <a:solidFill>
                  <a:srgbClr val="0000FF"/>
                </a:solidFill>
              </a:rPr>
              <a:t>نسبة الصوف النظيف 45 </a:t>
            </a:r>
            <a:r>
              <a:rPr lang="ar-EG" sz="3200" b="1" dirty="0">
                <a:solidFill>
                  <a:srgbClr val="0000FF"/>
                </a:solidFill>
                <a:latin typeface="Times New Roman"/>
                <a:cs typeface="Times New Roman"/>
              </a:rPr>
              <a:t>٪</a:t>
            </a:r>
          </a:p>
          <a:p>
            <a:pPr>
              <a:lnSpc>
                <a:spcPct val="150000"/>
              </a:lnSpc>
              <a:buClr>
                <a:srgbClr val="00B0F0"/>
              </a:buClr>
              <a:buFont typeface="Wingdings" pitchFamily="2" charset="2"/>
              <a:buChar char="Ø"/>
            </a:pPr>
            <a:r>
              <a:rPr lang="ar-EG" sz="3200" b="1" dirty="0">
                <a:solidFill>
                  <a:srgbClr val="0000FF"/>
                </a:solidFill>
                <a:latin typeface="Times New Roman"/>
                <a:cs typeface="Times New Roman"/>
              </a:rPr>
              <a:t>أدخل بأعداد كبيرة نسبيا إلى جمهورية مصر العربية</a:t>
            </a:r>
            <a:r>
              <a:rPr lang="ar-EG" sz="3200" b="1" dirty="0">
                <a:solidFill>
                  <a:srgbClr val="0000FF"/>
                </a:solidFill>
              </a:rPr>
              <a:t>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:\Animals\Goat\AngoraKids-1-of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133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485406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:\Animals\Goat\Zackelschafe_Tiergarten_Bernburg_06-03-2008-600x3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383864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z="4800" b="1" dirty="0">
                <a:solidFill>
                  <a:srgbClr val="FF0000"/>
                </a:solidFill>
              </a:rPr>
              <a:t> ماعز الكشمير   </a:t>
            </a:r>
            <a:r>
              <a:rPr lang="en-US" sz="4800" b="1" dirty="0">
                <a:solidFill>
                  <a:srgbClr val="FF0000"/>
                </a:solidFill>
              </a:rPr>
              <a:t>Cashmere</a:t>
            </a:r>
            <a:endParaRPr lang="ar-EG" sz="4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3600" b="1" dirty="0">
                <a:solidFill>
                  <a:srgbClr val="0000FF"/>
                </a:solidFill>
              </a:rPr>
              <a:t>   </a:t>
            </a:r>
            <a:r>
              <a:rPr lang="ar-SA" sz="3600" b="1" dirty="0">
                <a:solidFill>
                  <a:srgbClr val="0000FF"/>
                </a:solidFill>
              </a:rPr>
              <a:t>موطن هذا النوع من الماعز بكشمير شمال الهند وبعض أجزاء باكستان وأفغانستان ومنطقة الهملايا </a:t>
            </a:r>
            <a:endParaRPr lang="en-US" sz="36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ar-SA" sz="3600" b="1" dirty="0">
                <a:solidFill>
                  <a:srgbClr val="0000FF"/>
                </a:solidFill>
              </a:rPr>
              <a:t>هي حيوانات متوسطة الحجم </a:t>
            </a:r>
            <a:endParaRPr lang="en-US" sz="36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ar-SA" sz="3600" b="1" dirty="0">
                <a:solidFill>
                  <a:srgbClr val="0000FF"/>
                </a:solidFill>
              </a:rPr>
              <a:t>ذات قرون حلزونية طويلة ومتجهه للخلف بانحناء إلى أعلى </a:t>
            </a:r>
            <a:endParaRPr lang="en-US" sz="36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ar-SA" sz="3600" b="1" dirty="0">
                <a:solidFill>
                  <a:srgbClr val="0000FF"/>
                </a:solidFill>
              </a:rPr>
              <a:t> ووزن الجسم يتراوح مابين 20 إلى 70 كيلو </a:t>
            </a:r>
            <a:r>
              <a:rPr lang="ar-EG" sz="3600" b="1" dirty="0">
                <a:solidFill>
                  <a:srgbClr val="0000FF"/>
                </a:solidFill>
              </a:rPr>
              <a:t>ج</a:t>
            </a:r>
            <a:r>
              <a:rPr lang="ar-SA" sz="3600" b="1" dirty="0">
                <a:solidFill>
                  <a:srgbClr val="0000FF"/>
                </a:solidFill>
              </a:rPr>
              <a:t>رام</a:t>
            </a:r>
            <a:endParaRPr lang="ar-EG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9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04664"/>
            <a:ext cx="7772400" cy="5615136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ar-SA" sz="3600" b="1" dirty="0">
                <a:solidFill>
                  <a:srgbClr val="0000FF"/>
                </a:solidFill>
              </a:rPr>
              <a:t>تتكون الجزة من نوعين من الألياف </a:t>
            </a:r>
            <a:endParaRPr lang="en-US" sz="36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ar-SA" sz="3600" b="1" dirty="0">
                <a:solidFill>
                  <a:srgbClr val="0000FF"/>
                </a:solidFill>
              </a:rPr>
              <a:t> ألياف شعرية طويلة ( ألياف الغطاء الخارجي) ولا أهمية لهذه الألياف </a:t>
            </a:r>
            <a:endParaRPr lang="en-US" sz="36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ar-SA" sz="3600" b="1" dirty="0">
                <a:solidFill>
                  <a:srgbClr val="0000FF"/>
                </a:solidFill>
              </a:rPr>
              <a:t>ألياف الغطاء الداخلي وهي ألياف رفيعة قصيرة وتعرف بألياف الكشمير </a:t>
            </a:r>
            <a:endParaRPr lang="en-US" sz="36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ar-SA" sz="3600" b="1" dirty="0">
                <a:solidFill>
                  <a:srgbClr val="0000FF"/>
                </a:solidFill>
              </a:rPr>
              <a:t>يحصل عليها بتمشيط الجزة قبل تساقطها في الربيع </a:t>
            </a:r>
            <a:endParaRPr lang="en-US" sz="36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ar-SA" sz="3600" b="1" dirty="0">
                <a:solidFill>
                  <a:srgbClr val="0000FF"/>
                </a:solidFill>
              </a:rPr>
              <a:t>فتخرج الياف الكشمير من أسنان المشط   </a:t>
            </a:r>
            <a:endParaRPr lang="en-US" sz="36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ar-SA" sz="3600" b="1" dirty="0">
                <a:solidFill>
                  <a:srgbClr val="0000FF"/>
                </a:solidFill>
              </a:rPr>
              <a:t>وتختلف الكمية التي نحصل عليها باختلاف طراز الحيوان</a:t>
            </a:r>
            <a:endParaRPr lang="ar-EG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01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sz="6000" b="1" dirty="0">
                <a:solidFill>
                  <a:srgbClr val="FF0000"/>
                </a:solidFill>
              </a:rPr>
              <a:t>طرز ألياف الكشمير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Clr>
                <a:srgbClr val="FF0000"/>
              </a:buClr>
              <a:buFont typeface="+mj-lt"/>
              <a:buAutoNum type="arabicParenR"/>
            </a:pPr>
            <a:r>
              <a:rPr lang="ar-EG" sz="4000" b="1" dirty="0">
                <a:solidFill>
                  <a:srgbClr val="0000FF"/>
                </a:solidFill>
              </a:rPr>
              <a:t>   ا</a:t>
            </a:r>
            <a:r>
              <a:rPr lang="ar-SA" sz="4000" b="1" dirty="0">
                <a:solidFill>
                  <a:srgbClr val="0000FF"/>
                </a:solidFill>
              </a:rPr>
              <a:t>لطراز الكشمير ونسبة ألياف الكشمير فيه كبيرة</a:t>
            </a:r>
            <a:endParaRPr lang="ar-EG" sz="4000" b="1" dirty="0">
              <a:solidFill>
                <a:srgbClr val="0000FF"/>
              </a:solidFill>
            </a:endParaRPr>
          </a:p>
          <a:p>
            <a:pPr marL="457200" indent="-457200">
              <a:buClr>
                <a:srgbClr val="FF0000"/>
              </a:buClr>
              <a:buFont typeface="+mj-lt"/>
              <a:buAutoNum type="arabicParenR"/>
            </a:pPr>
            <a:r>
              <a:rPr lang="ar-SA" sz="4000" b="1" dirty="0">
                <a:solidFill>
                  <a:srgbClr val="0000FF"/>
                </a:solidFill>
              </a:rPr>
              <a:t>    الطراز العادي ونسبة ألياف الكشمير فيه   قليلة</a:t>
            </a:r>
            <a:endParaRPr lang="ar-EG" sz="4000" b="1" dirty="0">
              <a:solidFill>
                <a:srgbClr val="0000FF"/>
              </a:solidFill>
            </a:endParaRPr>
          </a:p>
          <a:p>
            <a:pPr marL="457200" indent="-457200">
              <a:buClr>
                <a:srgbClr val="FF0000"/>
              </a:buClr>
              <a:buFont typeface="+mj-lt"/>
              <a:buAutoNum type="arabicParenR"/>
            </a:pPr>
            <a:r>
              <a:rPr lang="ar-EG" sz="4000" b="1" dirty="0">
                <a:solidFill>
                  <a:srgbClr val="0000FF"/>
                </a:solidFill>
              </a:rPr>
              <a:t> </a:t>
            </a:r>
            <a:r>
              <a:rPr lang="ar-SA" sz="4000" b="1" dirty="0">
                <a:solidFill>
                  <a:srgbClr val="0000FF"/>
                </a:solidFill>
              </a:rPr>
              <a:t>الطراز المتوسط ونسبة الكشمير فيه متوسط بين النسبتين السابقتين</a:t>
            </a:r>
            <a:endParaRPr lang="ar-EG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97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476672"/>
            <a:ext cx="7772400" cy="5543128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ar-EG" sz="3600" b="1" dirty="0">
                <a:solidFill>
                  <a:srgbClr val="0000FF"/>
                </a:solidFill>
              </a:rPr>
              <a:t>  </a:t>
            </a:r>
            <a:r>
              <a:rPr lang="ar-SA" sz="4000" b="1" dirty="0">
                <a:solidFill>
                  <a:srgbClr val="0000FF"/>
                </a:solidFill>
              </a:rPr>
              <a:t>عموما يتراوح وزن ما يحصل عليه من ألياف الكشمير </a:t>
            </a:r>
            <a:endParaRPr lang="ar-EG" sz="40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ar-SA" sz="4000" b="1" dirty="0">
                <a:solidFill>
                  <a:srgbClr val="0000FF"/>
                </a:solidFill>
              </a:rPr>
              <a:t>من ماعز واحد مابين بضع غرامات إلى نصف كيلو </a:t>
            </a:r>
            <a:r>
              <a:rPr lang="ar-EG" sz="4000" b="1" dirty="0">
                <a:solidFill>
                  <a:srgbClr val="0000FF"/>
                </a:solidFill>
              </a:rPr>
              <a:t>ج</a:t>
            </a:r>
            <a:r>
              <a:rPr lang="ar-SA" sz="4000" b="1" dirty="0">
                <a:solidFill>
                  <a:srgbClr val="0000FF"/>
                </a:solidFill>
              </a:rPr>
              <a:t>رام بمتوسط عام 250 </a:t>
            </a:r>
            <a:r>
              <a:rPr lang="ar-EG" sz="4000" b="1" dirty="0">
                <a:solidFill>
                  <a:srgbClr val="0000FF"/>
                </a:solidFill>
              </a:rPr>
              <a:t>ج</a:t>
            </a:r>
            <a:r>
              <a:rPr lang="ar-SA" sz="4000" b="1" dirty="0">
                <a:solidFill>
                  <a:srgbClr val="0000FF"/>
                </a:solidFill>
              </a:rPr>
              <a:t>رام </a:t>
            </a:r>
            <a:endParaRPr lang="ar-EG" sz="40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ar-SA" sz="4000" b="1" dirty="0">
                <a:solidFill>
                  <a:srgbClr val="0000FF"/>
                </a:solidFill>
              </a:rPr>
              <a:t>ألياف الكشمير ذات مرتبة عالية في صناعة النسيج لرفعها 14.5 -19.5 ميكرون ونعومتها </a:t>
            </a:r>
            <a:endParaRPr lang="ar-EG" sz="40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ar-SA" sz="4000" b="1" dirty="0">
                <a:solidFill>
                  <a:srgbClr val="0000FF"/>
                </a:solidFill>
              </a:rPr>
              <a:t>أما طولها يتراوح بين 2.5- 9 سم</a:t>
            </a:r>
            <a:endParaRPr lang="ar-EG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41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:\Animals\Goat\cashmeregoa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024206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:\Animals\Goat\Cashmere-goat-500x3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246345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:\Animals\Goat\cashmere-goats.1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151229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D:\Animals\Goat\cashmere-goats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2294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الأغنام الأجنبية\GermanMuttonMerin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Animals\Goat\Close-up-of-cashmere-goat-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742670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z="5400" b="1" u="sng" dirty="0">
                <a:solidFill>
                  <a:srgbClr val="FF0000"/>
                </a:solidFill>
              </a:rPr>
              <a:t>أهـم أنواع الماعز المصرية</a:t>
            </a:r>
            <a:endParaRPr lang="ar-EG" sz="54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ar-EG" sz="66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ar-SA" sz="6600" b="1" dirty="0">
                <a:solidFill>
                  <a:srgbClr val="0000FF"/>
                </a:solidFill>
                <a:latin typeface="+mj-lt"/>
              </a:rPr>
              <a:t>1ـ الزرايبي		</a:t>
            </a:r>
            <a:endParaRPr lang="ar-EG" sz="6600" b="1" dirty="0">
              <a:solidFill>
                <a:srgbClr val="0000FF"/>
              </a:solidFill>
              <a:latin typeface="+mj-lt"/>
            </a:endParaRPr>
          </a:p>
          <a:p>
            <a:pPr marL="0" indent="0">
              <a:buNone/>
            </a:pPr>
            <a:r>
              <a:rPr lang="ar-SA" sz="6600" b="1" dirty="0">
                <a:solidFill>
                  <a:srgbClr val="0000FF"/>
                </a:solidFill>
                <a:latin typeface="+mj-lt"/>
              </a:rPr>
              <a:t>2ـ النوبـي			</a:t>
            </a:r>
            <a:endParaRPr lang="ar-EG" sz="6600" b="1" dirty="0">
              <a:solidFill>
                <a:srgbClr val="0000FF"/>
              </a:solidFill>
              <a:latin typeface="+mj-lt"/>
            </a:endParaRPr>
          </a:p>
          <a:p>
            <a:pPr marL="0" indent="0">
              <a:buNone/>
            </a:pPr>
            <a:r>
              <a:rPr lang="ar-SA" sz="6600" b="1" dirty="0">
                <a:solidFill>
                  <a:srgbClr val="0000FF"/>
                </a:solidFill>
                <a:latin typeface="+mj-lt"/>
              </a:rPr>
              <a:t>3ـ البـلدي </a:t>
            </a:r>
            <a:endParaRPr lang="en-US" sz="6600" b="1" dirty="0">
              <a:solidFill>
                <a:srgbClr val="0000FF"/>
              </a:solidFill>
              <a:latin typeface="+mj-lt"/>
            </a:endParaRPr>
          </a:p>
          <a:p>
            <a:pPr marL="0" indent="0">
              <a:buNone/>
            </a:pPr>
            <a:endParaRPr lang="ar-EG" sz="6600" b="1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8210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sz="4800" b="1" dirty="0">
                <a:solidFill>
                  <a:srgbClr val="0000FF"/>
                </a:solidFill>
              </a:rPr>
              <a:t> </a:t>
            </a:r>
            <a:r>
              <a:rPr lang="ar-SA" sz="4800" b="1" dirty="0">
                <a:solidFill>
                  <a:srgbClr val="0000FF"/>
                </a:solidFill>
              </a:rPr>
              <a:t>1ـ الزرايبي	</a:t>
            </a:r>
            <a:endParaRPr lang="ar-EG" sz="4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ar-SA" sz="3200" b="1" dirty="0">
                <a:solidFill>
                  <a:srgbClr val="0000FF"/>
                </a:solidFill>
              </a:rPr>
              <a:t>نشأت في مصر العليا وبلاد النوبة  </a:t>
            </a:r>
            <a:r>
              <a:rPr lang="ar-EG" sz="3200" b="1" dirty="0">
                <a:solidFill>
                  <a:srgbClr val="0000FF"/>
                </a:solidFill>
              </a:rPr>
              <a:t>و</a:t>
            </a:r>
            <a:r>
              <a:rPr lang="ar-SA" sz="3200" b="1" dirty="0">
                <a:solidFill>
                  <a:srgbClr val="0000FF"/>
                </a:solidFill>
              </a:rPr>
              <a:t>الحبشـة 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ar-SA" sz="3200" b="1" dirty="0">
                <a:solidFill>
                  <a:srgbClr val="0000FF"/>
                </a:solidFill>
              </a:rPr>
              <a:t>كبير الحجم 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ar-SA" sz="3200" b="1" dirty="0">
                <a:solidFill>
                  <a:srgbClr val="0000FF"/>
                </a:solidFill>
              </a:rPr>
              <a:t>، عديم القرون ،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ar-SA" sz="3200" b="1" dirty="0">
                <a:solidFill>
                  <a:srgbClr val="0000FF"/>
                </a:solidFill>
              </a:rPr>
              <a:t> الوجه قصير 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ar-SA" sz="3200" b="1" dirty="0">
                <a:solidFill>
                  <a:srgbClr val="0000FF"/>
                </a:solidFill>
              </a:rPr>
              <a:t>والأنف مقوسة مائلة إلى الجانب 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ar-SA" sz="3200" b="1" dirty="0">
                <a:solidFill>
                  <a:srgbClr val="0000FF"/>
                </a:solidFill>
              </a:rPr>
              <a:t> الفك السفلي أطول من الفك العلوي </a:t>
            </a:r>
            <a:endParaRPr lang="ar-EG" sz="32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ar-SA" sz="3200" b="1" dirty="0">
                <a:solidFill>
                  <a:srgbClr val="0000FF"/>
                </a:solidFill>
              </a:rPr>
              <a:t> الأذن طويلة</a:t>
            </a:r>
            <a:endParaRPr lang="en-US" sz="32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ar-EG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85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476672"/>
            <a:ext cx="7772400" cy="5543128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ar-EG" sz="4800" b="1" dirty="0">
                <a:solidFill>
                  <a:srgbClr val="0000FF"/>
                </a:solidFill>
              </a:rPr>
              <a:t> </a:t>
            </a:r>
            <a:r>
              <a:rPr lang="ar-SA" sz="4800" b="1" dirty="0">
                <a:solidFill>
                  <a:srgbClr val="0000FF"/>
                </a:solidFill>
              </a:rPr>
              <a:t>الذكور لها لحية </a:t>
            </a:r>
            <a:endParaRPr lang="ar-EG" sz="4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ar-SA" sz="4800" b="1" dirty="0">
                <a:solidFill>
                  <a:srgbClr val="0000FF"/>
                </a:solidFill>
              </a:rPr>
              <a:t>اللون بني أو أسود أو رمادي ، </a:t>
            </a:r>
            <a:endParaRPr lang="ar-EG" sz="4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ar-SA" sz="4800" b="1" dirty="0">
                <a:solidFill>
                  <a:srgbClr val="0000FF"/>
                </a:solidFill>
              </a:rPr>
              <a:t>إدرارها من اللبن عالي 3.5 رطل / يوم </a:t>
            </a:r>
            <a:endParaRPr lang="ar-EG" sz="4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ar-SA" sz="4800" b="1" dirty="0">
                <a:solidFill>
                  <a:srgbClr val="0000FF"/>
                </a:solidFill>
              </a:rPr>
              <a:t> كفاءة تناسلية عالية </a:t>
            </a:r>
            <a:endParaRPr lang="ar-EG" sz="4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ar-SA" sz="4800" b="1" dirty="0">
                <a:solidFill>
                  <a:srgbClr val="0000FF"/>
                </a:solidFill>
              </a:rPr>
              <a:t>وزن الذكر (التيس) 40 كجم </a:t>
            </a:r>
            <a:endParaRPr lang="ar-EG" sz="4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ar-SA" sz="4800" b="1" dirty="0">
                <a:solidFill>
                  <a:srgbClr val="0000FF"/>
                </a:solidFill>
              </a:rPr>
              <a:t>الأنثى 33 كجم</a:t>
            </a:r>
            <a:endParaRPr lang="ar-EG" sz="4800" dirty="0"/>
          </a:p>
        </p:txBody>
      </p:sp>
    </p:spTree>
    <p:extLst>
      <p:ext uri="{BB962C8B-B14F-4D97-AF65-F5344CB8AC3E}">
        <p14:creationId xmlns:p14="http://schemas.microsoft.com/office/powerpoint/2010/main" val="173148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:\Animals\Alzariby Goat\8d0fe32b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895581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 أصغر حجماً من الزرايبي ، أذناه أقل في الطول ، الأنف مستقيمة </a:t>
            </a:r>
            <a:endParaRPr lang="ar-EG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594295"/>
          </a:xfrm>
        </p:spPr>
        <p:txBody>
          <a:bodyPr/>
          <a:lstStyle/>
          <a:p>
            <a:pPr algn="ctr"/>
            <a:r>
              <a:rPr lang="ar-EG" sz="8000" b="1" dirty="0">
                <a:solidFill>
                  <a:srgbClr val="FF0000"/>
                </a:solidFill>
              </a:rPr>
              <a:t>البلدى</a:t>
            </a:r>
          </a:p>
        </p:txBody>
      </p:sp>
    </p:spTree>
    <p:extLst>
      <p:ext uri="{BB962C8B-B14F-4D97-AF65-F5344CB8AC3E}">
        <p14:creationId xmlns:p14="http://schemas.microsoft.com/office/powerpoint/2010/main" val="4263150221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71343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:\Animals\Alzariby Goat\balad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632587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D:\Animals\Alzariby Goat\IMG_6927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950630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Animals\Alzariby Goat\buddies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62778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الأغنام الأجنبية\GermanMerin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dirty="0">
                <a:solidFill>
                  <a:srgbClr val="0000FF"/>
                </a:solidFill>
              </a:rPr>
              <a:t> لونه أسود أو أحمر ولا يتحمل الـبرد </a:t>
            </a:r>
            <a:endParaRPr lang="ar-EG" dirty="0">
              <a:solidFill>
                <a:srgbClr val="0000FF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EG" sz="9600" b="1" dirty="0">
                <a:solidFill>
                  <a:srgbClr val="FF0000"/>
                </a:solidFill>
              </a:rPr>
              <a:t>النوبى</a:t>
            </a:r>
          </a:p>
        </p:txBody>
      </p:sp>
    </p:spTree>
    <p:extLst>
      <p:ext uri="{BB962C8B-B14F-4D97-AF65-F5344CB8AC3E}">
        <p14:creationId xmlns:p14="http://schemas.microsoft.com/office/powerpoint/2010/main" val="2007014090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:\Animals\Alzariby Goat\couple-nubian-goats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417559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0511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الأغنام الأجنبية\GermanWhtHdMu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EG" sz="7200" b="1" dirty="0">
                <a:solidFill>
                  <a:srgbClr val="FF0000"/>
                </a:solidFill>
              </a:rPr>
              <a:t>الصوف النظيف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ar-EG" sz="6000" b="1" dirty="0">
                <a:solidFill>
                  <a:srgbClr val="0000FF"/>
                </a:solidFill>
              </a:rPr>
              <a:t>تنظيف الصوف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sz="4400" b="1" dirty="0">
                <a:solidFill>
                  <a:srgbClr val="FF0000"/>
                </a:solidFill>
              </a:rPr>
              <a:t>تنظيف الصوف </a:t>
            </a:r>
            <a:r>
              <a:rPr lang="en-US" sz="4400" b="1" dirty="0">
                <a:solidFill>
                  <a:srgbClr val="7030A0"/>
                </a:solidFill>
              </a:rPr>
              <a:t>Scouring</a:t>
            </a:r>
            <a:endParaRPr lang="ar-EG" sz="4400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ar-EG" sz="3200" b="1" dirty="0">
                <a:solidFill>
                  <a:srgbClr val="7030A0"/>
                </a:solidFill>
              </a:rPr>
              <a:t>الغرض من تنظيف الصوف وغسلة هو أزالة المواد الغريبة العالقة والمختلطة بالصوف والتى تعيق عمليات نسج الصوف </a:t>
            </a:r>
          </a:p>
          <a:p>
            <a:pPr>
              <a:buBlip>
                <a:blip r:embed="rId2"/>
              </a:buBlip>
            </a:pPr>
            <a:r>
              <a:rPr lang="ar-EG" sz="3200" b="1" dirty="0">
                <a:solidFill>
                  <a:srgbClr val="7030A0"/>
                </a:solidFill>
              </a:rPr>
              <a:t>وتقسم المواد الغريبة إلى ثلاثة أنواع هى</a:t>
            </a:r>
          </a:p>
          <a:p>
            <a:pPr marL="457200" indent="-457200">
              <a:buFont typeface="+mj-lt"/>
              <a:buAutoNum type="arabicPeriod"/>
            </a:pPr>
            <a:r>
              <a:rPr lang="ar-EG" sz="3200" b="1" dirty="0">
                <a:solidFill>
                  <a:srgbClr val="7030A0"/>
                </a:solidFill>
              </a:rPr>
              <a:t>طبيعية </a:t>
            </a:r>
          </a:p>
          <a:p>
            <a:pPr marL="457200" indent="-457200">
              <a:buFont typeface="+mj-lt"/>
              <a:buAutoNum type="arabicPeriod"/>
            </a:pPr>
            <a:r>
              <a:rPr lang="ar-EG" sz="3200" b="1" dirty="0">
                <a:solidFill>
                  <a:srgbClr val="7030A0"/>
                </a:solidFill>
              </a:rPr>
              <a:t>مكتسبة</a:t>
            </a:r>
          </a:p>
          <a:p>
            <a:pPr marL="457200" indent="-457200">
              <a:buFont typeface="+mj-lt"/>
              <a:buAutoNum type="arabicPeriod"/>
            </a:pPr>
            <a:r>
              <a:rPr lang="ar-EG" sz="3200" b="1" dirty="0">
                <a:solidFill>
                  <a:srgbClr val="7030A0"/>
                </a:solidFill>
              </a:rPr>
              <a:t>مستعملة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sz="4800" b="1" dirty="0">
                <a:solidFill>
                  <a:srgbClr val="FF0000"/>
                </a:solidFill>
              </a:rPr>
              <a:t>أولا: المواد الطبيعية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ar-EG" sz="4400" b="1" dirty="0">
                <a:solidFill>
                  <a:srgbClr val="7030A0"/>
                </a:solidFill>
              </a:rPr>
              <a:t> تنتج المواد الغريبة الطبيعية من </a:t>
            </a:r>
          </a:p>
          <a:p>
            <a:pPr>
              <a:buBlip>
                <a:blip r:embed="rId2"/>
              </a:buBlip>
            </a:pPr>
            <a:r>
              <a:rPr lang="ar-EG" sz="4400" b="1" dirty="0">
                <a:solidFill>
                  <a:srgbClr val="7030A0"/>
                </a:solidFill>
              </a:rPr>
              <a:t> أفرازات الغدد الموجودة بجلود الأغنام وهى</a:t>
            </a:r>
          </a:p>
          <a:p>
            <a:pPr>
              <a:buBlip>
                <a:blip r:embed="rId2"/>
              </a:buBlip>
            </a:pPr>
            <a:r>
              <a:rPr lang="ar-EG" sz="4400" b="1" dirty="0">
                <a:solidFill>
                  <a:srgbClr val="7030A0"/>
                </a:solidFill>
              </a:rPr>
              <a:t> فى صورة مواد دهنية </a:t>
            </a:r>
          </a:p>
          <a:p>
            <a:pPr>
              <a:buBlip>
                <a:blip r:embed="rId2"/>
              </a:buBlip>
            </a:pPr>
            <a:r>
              <a:rPr lang="ar-EG" sz="4400" b="1" dirty="0">
                <a:solidFill>
                  <a:srgbClr val="7030A0"/>
                </a:solidFill>
              </a:rPr>
              <a:t> فى صورة مواد عرقية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sz="4800" b="1" dirty="0">
                <a:solidFill>
                  <a:srgbClr val="FF0000"/>
                </a:solidFill>
              </a:rPr>
              <a:t>ثانيا : المواد المكتسبة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ar-EG" sz="4400" b="1" dirty="0">
                <a:solidFill>
                  <a:srgbClr val="7030A0"/>
                </a:solidFill>
              </a:rPr>
              <a:t>هى مواد تتعلق بصوف الحيوان أثناء عملية الرعى </a:t>
            </a:r>
          </a:p>
          <a:p>
            <a:pPr>
              <a:buBlip>
                <a:blip r:embed="rId2"/>
              </a:buBlip>
            </a:pPr>
            <a:r>
              <a:rPr lang="ar-EG" sz="4400" b="1" dirty="0">
                <a:solidFill>
                  <a:srgbClr val="7030A0"/>
                </a:solidFill>
              </a:rPr>
              <a:t>من المواد المكتسبة القش </a:t>
            </a:r>
          </a:p>
          <a:p>
            <a:pPr>
              <a:buBlip>
                <a:blip r:embed="rId2"/>
              </a:buBlip>
            </a:pPr>
            <a:r>
              <a:rPr lang="ar-EG" sz="4400" b="1" dirty="0">
                <a:solidFill>
                  <a:srgbClr val="7030A0"/>
                </a:solidFill>
              </a:rPr>
              <a:t>أو بذور الحشائش </a:t>
            </a:r>
          </a:p>
          <a:p>
            <a:pPr>
              <a:buBlip>
                <a:blip r:embed="rId2"/>
              </a:buBlip>
            </a:pPr>
            <a:r>
              <a:rPr lang="ar-EG" sz="4400" b="1" dirty="0">
                <a:solidFill>
                  <a:srgbClr val="7030A0"/>
                </a:solidFill>
              </a:rPr>
              <a:t>أو الأتبان</a:t>
            </a:r>
          </a:p>
          <a:p>
            <a:pPr>
              <a:buNone/>
            </a:pPr>
            <a:endParaRPr lang="ar-EG" sz="4400" b="1" dirty="0">
              <a:solidFill>
                <a:srgbClr val="7030A0"/>
              </a:solidFill>
            </a:endParaRPr>
          </a:p>
          <a:p>
            <a:pPr>
              <a:buNone/>
            </a:pPr>
            <a:endParaRPr lang="ar-EG" sz="4400" b="1" dirty="0">
              <a:solidFill>
                <a:srgbClr val="7030A0"/>
              </a:solidFill>
            </a:endParaRPr>
          </a:p>
          <a:p>
            <a:pPr>
              <a:buBlip>
                <a:blip r:embed="rId2"/>
              </a:buBlip>
            </a:pPr>
            <a:endParaRPr lang="ar-EG" sz="4400" b="1" dirty="0">
              <a:solidFill>
                <a:srgbClr val="7030A0"/>
              </a:solidFill>
            </a:endParaRPr>
          </a:p>
          <a:p>
            <a:pPr>
              <a:buNone/>
            </a:pPr>
            <a:endParaRPr lang="ar-EG" sz="4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sz="4400" b="1" dirty="0">
                <a:solidFill>
                  <a:srgbClr val="FF0000"/>
                </a:solidFill>
              </a:rPr>
              <a:t>ثالثا: المواد المستعملة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910" y="1676400"/>
            <a:ext cx="7772400" cy="4343400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0000FF"/>
                </a:solidFill>
              </a:rPr>
              <a:t> المواد المستعملة مثل </a:t>
            </a:r>
          </a:p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0000FF"/>
                </a:solidFill>
              </a:rPr>
              <a:t>البويات </a:t>
            </a:r>
          </a:p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0000FF"/>
                </a:solidFill>
              </a:rPr>
              <a:t>والصبغات </a:t>
            </a:r>
          </a:p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0000FF"/>
                </a:solidFill>
              </a:rPr>
              <a:t>التى يستعملها التجار لوضع علامات على الحيوانات بالمزرعة </a:t>
            </a:r>
          </a:p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0000FF"/>
                </a:solidFill>
              </a:rPr>
              <a:t>أو تستخدم فى الكتابة على بالات الصوف لتوضيح معالمها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026" name="Picture 2" descr="D:\الأغنام الأجنبية\Picture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EG" sz="8000" b="1" dirty="0">
                <a:solidFill>
                  <a:srgbClr val="0000FF"/>
                </a:solidFill>
              </a:rPr>
              <a:t>أقسام وأنواع الأغنام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050" name="Picture 2" descr="D:\الأغنام الأجنبية\fwa2013261547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3074" name="Picture 2" descr="D:\الأغنام الأجنبية\IMG_502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arino\marfilgene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6676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arino\UKNITLAB-FINE-MERINO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382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772400" cy="2595570"/>
          </a:xfrm>
        </p:spPr>
        <p:txBody>
          <a:bodyPr/>
          <a:lstStyle/>
          <a:p>
            <a:r>
              <a:rPr lang="ar-EG" b="1" dirty="0">
                <a:solidFill>
                  <a:srgbClr val="0000FF"/>
                </a:solidFill>
              </a:rPr>
              <a:t>2) أغنام الصوف المتوسط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br>
              <a:rPr lang="en-US" b="1" dirty="0">
                <a:solidFill>
                  <a:srgbClr val="0000FF"/>
                </a:solidFill>
              </a:rPr>
            </a:br>
            <a:endParaRPr lang="ar-EG" dirty="0">
              <a:solidFill>
                <a:srgbClr val="0000FF"/>
              </a:solidFill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400" b="1" dirty="0">
                <a:solidFill>
                  <a:schemeClr val="accent1">
                    <a:lumMod val="50000"/>
                  </a:schemeClr>
                </a:solidFill>
              </a:rPr>
              <a:t>Medium Wool Breeds</a:t>
            </a:r>
            <a:endParaRPr lang="ar-EG" sz="4400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sz="4800" b="1" dirty="0">
                <a:solidFill>
                  <a:srgbClr val="0000FF"/>
                </a:solidFill>
              </a:rPr>
              <a:t>أغنام الصوف المتوسط</a:t>
            </a:r>
            <a:endParaRPr lang="ar-EG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7030A0"/>
                </a:solidFill>
              </a:rPr>
              <a:t>يقع تحت هذا القسم مجموعتين </a:t>
            </a:r>
          </a:p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7030A0"/>
                </a:solidFill>
              </a:rPr>
              <a:t>المجموعة الأولى : </a:t>
            </a:r>
          </a:p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7030A0"/>
                </a:solidFill>
              </a:rPr>
              <a:t>أغنام اللحم ذات الصوف المتوسط</a:t>
            </a:r>
          </a:p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7030A0"/>
                </a:solidFill>
              </a:rPr>
              <a:t>المجموعة الثانية :</a:t>
            </a:r>
          </a:p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7030A0"/>
                </a:solidFill>
              </a:rPr>
              <a:t>أغنام اللبن ذات الصوف المتوسط</a:t>
            </a:r>
          </a:p>
          <a:p>
            <a:pPr>
              <a:buNone/>
            </a:pPr>
            <a:endParaRPr lang="ar-EG" sz="36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sz="4000" b="1" dirty="0">
                <a:solidFill>
                  <a:srgbClr val="7030A0"/>
                </a:solidFill>
              </a:rPr>
              <a:t>أغنام اللحم ذات الصوف المتوسط</a:t>
            </a:r>
            <a:endParaRPr lang="ar-EG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ar-EG" sz="3200" b="1" dirty="0">
                <a:solidFill>
                  <a:srgbClr val="0000FF"/>
                </a:solidFill>
              </a:rPr>
              <a:t>تشتهر هذه المجموعة من أغنام بقدرتها الفائقة على إنتاج اللحم </a:t>
            </a:r>
          </a:p>
          <a:p>
            <a:pPr>
              <a:buBlip>
                <a:blip r:embed="rId2"/>
              </a:buBlip>
            </a:pPr>
            <a:r>
              <a:rPr lang="ar-EG" sz="3200" b="1" dirty="0">
                <a:solidFill>
                  <a:srgbClr val="0000FF"/>
                </a:solidFill>
              </a:rPr>
              <a:t>كما تنتج صوف متوسط الجودة</a:t>
            </a:r>
          </a:p>
          <a:p>
            <a:pPr>
              <a:buBlip>
                <a:blip r:embed="rId2"/>
              </a:buBlip>
            </a:pPr>
            <a:r>
              <a:rPr lang="ar-EG" sz="3200" b="1" dirty="0">
                <a:solidFill>
                  <a:srgbClr val="0000FF"/>
                </a:solidFill>
              </a:rPr>
              <a:t>تشمل هذه المجموعة عدد من الأنواع منها</a:t>
            </a:r>
          </a:p>
          <a:p>
            <a:pPr>
              <a:buBlip>
                <a:blip r:embed="rId2"/>
              </a:buBlip>
            </a:pPr>
            <a:r>
              <a:rPr lang="ar-EG" sz="3200" b="1" dirty="0">
                <a:solidFill>
                  <a:srgbClr val="0000FF"/>
                </a:solidFill>
              </a:rPr>
              <a:t>السوت داون         -               التارجى                                       </a:t>
            </a:r>
          </a:p>
          <a:p>
            <a:pPr>
              <a:buBlip>
                <a:blip r:embed="rId2"/>
              </a:buBlip>
            </a:pPr>
            <a:r>
              <a:rPr lang="ar-EG" sz="3200" b="1" dirty="0">
                <a:solidFill>
                  <a:srgbClr val="0000FF"/>
                </a:solidFill>
              </a:rPr>
              <a:t>البنما                 -                الكوريديل</a:t>
            </a:r>
          </a:p>
          <a:p>
            <a:pPr>
              <a:buBlip>
                <a:blip r:embed="rId2"/>
              </a:buBlip>
            </a:pPr>
            <a:r>
              <a:rPr lang="ar-EG" sz="3200" b="1" dirty="0">
                <a:solidFill>
                  <a:srgbClr val="0000FF"/>
                </a:solidFill>
              </a:rPr>
              <a:t>الشوربشير          -                الهامبشير</a:t>
            </a:r>
          </a:p>
          <a:p>
            <a:pPr>
              <a:buBlip>
                <a:blip r:embed="rId2"/>
              </a:buBlip>
            </a:pPr>
            <a:r>
              <a:rPr lang="ar-EG" sz="3200" b="1" dirty="0">
                <a:solidFill>
                  <a:srgbClr val="0000FF"/>
                </a:solidFill>
              </a:rPr>
              <a:t>السفولك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EG" sz="8800" b="1" dirty="0">
                <a:solidFill>
                  <a:srgbClr val="0000FF"/>
                </a:solidFill>
              </a:rPr>
              <a:t>السوت داون</a:t>
            </a:r>
            <a:endParaRPr lang="ar-EG" sz="8800" dirty="0">
              <a:solidFill>
                <a:srgbClr val="0000FF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6000" b="1" dirty="0">
                <a:solidFill>
                  <a:srgbClr val="FF0000"/>
                </a:solidFill>
              </a:rPr>
              <a:t>South down</a:t>
            </a:r>
            <a:endParaRPr lang="ar-EG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ar-EG" sz="6600" b="1" dirty="0">
                <a:solidFill>
                  <a:srgbClr val="FF0000"/>
                </a:solidFill>
              </a:rPr>
              <a:t>السوت داون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ar-EG" sz="4000" b="1" dirty="0">
                <a:solidFill>
                  <a:srgbClr val="0000FF"/>
                </a:solidFill>
              </a:rPr>
              <a:t>يعتبر هذا النوع من أقدم أنواع الأغنام البريطانية </a:t>
            </a:r>
          </a:p>
          <a:p>
            <a:pPr>
              <a:buBlip>
                <a:blip r:embed="rId2"/>
              </a:buBlip>
            </a:pPr>
            <a:r>
              <a:rPr lang="ar-EG" sz="4000" b="1" dirty="0">
                <a:solidFill>
                  <a:srgbClr val="0000FF"/>
                </a:solidFill>
              </a:rPr>
              <a:t>يتميز السوت داون بكونه نموذجا لأغنام اللحم </a:t>
            </a:r>
          </a:p>
          <a:p>
            <a:pPr>
              <a:buBlip>
                <a:blip r:embed="rId2"/>
              </a:buBlip>
            </a:pPr>
            <a:r>
              <a:rPr lang="ar-EG" sz="4000" b="1" dirty="0">
                <a:solidFill>
                  <a:srgbClr val="0000FF"/>
                </a:solidFill>
              </a:rPr>
              <a:t>الجسم مندمج يميل إلى الأستدارة عند قمته</a:t>
            </a:r>
          </a:p>
          <a:p>
            <a:pPr>
              <a:buBlip>
                <a:blip r:embed="rId2"/>
              </a:buBlip>
            </a:pPr>
            <a:r>
              <a:rPr lang="ar-EG" sz="4000" b="1" dirty="0">
                <a:solidFill>
                  <a:srgbClr val="0000FF"/>
                </a:solidFill>
              </a:rPr>
              <a:t>يتميز بإتساع الظهر وإمتلاء الأرباع الخلفية والأفخاذ والأرجل قصيرة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 autoUpdateAnimBg="0"/>
      <p:bldP spid="6152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sz="6600" b="1" dirty="0">
                <a:solidFill>
                  <a:srgbClr val="FF0000"/>
                </a:solidFill>
              </a:rPr>
              <a:t>السوت داون</a:t>
            </a:r>
            <a:endParaRPr lang="ar-EG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0000FF"/>
                </a:solidFill>
              </a:rPr>
              <a:t>وزن الحمل عند الميلاد 2.5 – 3 كجم</a:t>
            </a:r>
          </a:p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0000FF"/>
                </a:solidFill>
              </a:rPr>
              <a:t>وزن الكبش 80 -  100 كجم </a:t>
            </a:r>
          </a:p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0000FF"/>
                </a:solidFill>
              </a:rPr>
              <a:t>وزن النعجة 55 – 70 كجم </a:t>
            </a:r>
          </a:p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0000FF"/>
                </a:solidFill>
              </a:rPr>
              <a:t>إنتاج اللحم جيد من حيث صفات الذبيحة والنضج مبكر</a:t>
            </a:r>
          </a:p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0000FF"/>
                </a:solidFill>
              </a:rPr>
              <a:t>إنتاج الصوف 2.5 – 3 كجم </a:t>
            </a:r>
          </a:p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0000FF"/>
                </a:solidFill>
              </a:rPr>
              <a:t>طول ليفة الصوف 5.5 سم   </a:t>
            </a:r>
            <a:endParaRPr lang="en-US" sz="3600" b="1" dirty="0">
              <a:solidFill>
                <a:srgbClr val="0000FF"/>
              </a:solidFill>
            </a:endParaRPr>
          </a:p>
          <a:p>
            <a:pPr>
              <a:buNone/>
            </a:pPr>
            <a:endParaRPr lang="ar-EG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sz="4800" b="1" dirty="0">
                <a:solidFill>
                  <a:srgbClr val="0000FF"/>
                </a:solidFill>
              </a:rPr>
              <a:t>تقسيم الأغنام على حسب نوع الألياف</a:t>
            </a:r>
            <a:endParaRPr lang="ar-EG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arenR"/>
            </a:pPr>
            <a:r>
              <a:rPr lang="ar-EG" sz="4400" b="1" dirty="0">
                <a:solidFill>
                  <a:srgbClr val="0000FF"/>
                </a:solidFill>
              </a:rPr>
              <a:t> أغنام الصوف الناعم </a:t>
            </a:r>
          </a:p>
          <a:p>
            <a:pPr marL="457200" indent="-457200">
              <a:buFont typeface="+mj-lt"/>
              <a:buAutoNum type="arabicParenR"/>
            </a:pPr>
            <a:r>
              <a:rPr lang="ar-EG" sz="4400" b="1" dirty="0">
                <a:solidFill>
                  <a:srgbClr val="0000FF"/>
                </a:solidFill>
              </a:rPr>
              <a:t> أغنام الصوف المتوسط</a:t>
            </a:r>
          </a:p>
          <a:p>
            <a:pPr marL="457200" indent="-457200">
              <a:buFont typeface="+mj-lt"/>
              <a:buAutoNum type="arabicParenR"/>
            </a:pPr>
            <a:r>
              <a:rPr lang="ar-EG" sz="4400" b="1" dirty="0">
                <a:solidFill>
                  <a:srgbClr val="0000FF"/>
                </a:solidFill>
              </a:rPr>
              <a:t> أغنام الصوف الطويل </a:t>
            </a:r>
          </a:p>
          <a:p>
            <a:pPr marL="457200" indent="-457200">
              <a:buFont typeface="+mj-lt"/>
              <a:buAutoNum type="arabicParenR"/>
            </a:pPr>
            <a:r>
              <a:rPr lang="ar-EG" sz="4400" b="1" dirty="0">
                <a:solidFill>
                  <a:srgbClr val="0000FF"/>
                </a:solidFill>
              </a:rPr>
              <a:t> أغنام صوف السجاد </a:t>
            </a:r>
          </a:p>
          <a:p>
            <a:pPr marL="457200" indent="-457200">
              <a:buFont typeface="+mj-lt"/>
              <a:buAutoNum type="arabicParenR"/>
            </a:pPr>
            <a:endParaRPr lang="ar-EG" sz="4400" b="1" dirty="0">
              <a:solidFill>
                <a:srgbClr val="0000FF"/>
              </a:solidFill>
            </a:endParaRPr>
          </a:p>
          <a:p>
            <a:pPr>
              <a:buNone/>
            </a:pPr>
            <a:endParaRPr lang="ar-EG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6146" name="Picture 2" descr="I:\south dow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42908" y="0"/>
            <a:ext cx="9286908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7170" name="Picture 2" descr="I:\south down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8194" name="Picture 2" descr="I:\south down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9218" name="Picture 2" descr="I:\south down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ar-EG" sz="4400" b="1" dirty="0">
                <a:solidFill>
                  <a:srgbClr val="FF0000"/>
                </a:solidFill>
              </a:rPr>
              <a:t>أغنام اللبن ذات الصوف المتوسط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Blip>
                <a:blip r:embed="rId3"/>
              </a:buBlip>
            </a:pPr>
            <a:r>
              <a:rPr lang="ar-EG" sz="3600" b="1" dirty="0">
                <a:solidFill>
                  <a:srgbClr val="0000FF"/>
                </a:solidFill>
              </a:rPr>
              <a:t>تتميز هذه الأنواع بإنتاجها لكميات كبيرة من اللبن</a:t>
            </a:r>
          </a:p>
          <a:p>
            <a:pPr>
              <a:buBlip>
                <a:blip r:embed="rId3"/>
              </a:buBlip>
            </a:pPr>
            <a:r>
              <a:rPr lang="ar-EG" sz="3600" b="1" dirty="0">
                <a:solidFill>
                  <a:srgbClr val="0000FF"/>
                </a:solidFill>
              </a:rPr>
              <a:t>يستعمل اللبن فى صناعة الجبن</a:t>
            </a:r>
          </a:p>
          <a:p>
            <a:pPr>
              <a:buBlip>
                <a:blip r:embed="rId3"/>
              </a:buBlip>
            </a:pPr>
            <a:r>
              <a:rPr lang="ar-EG" sz="3600" b="1" dirty="0">
                <a:solidFill>
                  <a:srgbClr val="0000FF"/>
                </a:solidFill>
              </a:rPr>
              <a:t>إنتاجها من اللحم متوسط </a:t>
            </a:r>
          </a:p>
          <a:p>
            <a:pPr>
              <a:buBlip>
                <a:blip r:embed="rId3"/>
              </a:buBlip>
            </a:pPr>
            <a:r>
              <a:rPr lang="ar-EG" sz="3600" b="1" dirty="0">
                <a:solidFill>
                  <a:srgbClr val="0000FF"/>
                </a:solidFill>
              </a:rPr>
              <a:t>رتبه الصوف لها أقل من رتب أصواف أغنام اللحم ذات الصوف المتوسط</a:t>
            </a:r>
          </a:p>
          <a:p>
            <a:pPr>
              <a:buBlip>
                <a:blip r:embed="rId3"/>
              </a:buBlip>
            </a:pPr>
            <a:r>
              <a:rPr lang="ar-EG" sz="3600" b="1" dirty="0">
                <a:solidFill>
                  <a:srgbClr val="0000FF"/>
                </a:solidFill>
              </a:rPr>
              <a:t>أشهر الأنواع هى الأيست فريزيان</a:t>
            </a:r>
            <a:endParaRPr lang="en-US" sz="36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1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1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 autoUpdateAnimBg="0"/>
      <p:bldP spid="7176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EG" sz="5400" b="1" dirty="0">
                <a:solidFill>
                  <a:srgbClr val="C00000"/>
                </a:solidFill>
              </a:rPr>
              <a:t>الأيست فريزيان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800" b="1" dirty="0">
                <a:solidFill>
                  <a:srgbClr val="0000FF"/>
                </a:solidFill>
              </a:rPr>
              <a:t>East Friesian</a:t>
            </a:r>
            <a:endParaRPr lang="ar-EG" sz="4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sz="4800" b="1" dirty="0">
                <a:solidFill>
                  <a:srgbClr val="C00000"/>
                </a:solidFill>
              </a:rPr>
              <a:t>الأيست فريزيان</a:t>
            </a:r>
            <a:endParaRPr lang="ar-EG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ar-EG" sz="4000" b="1" dirty="0">
                <a:solidFill>
                  <a:srgbClr val="7030A0"/>
                </a:solidFill>
                <a:latin typeface="+mj-lt"/>
              </a:rPr>
              <a:t> توجد هذه الأغنام فى مقاطعة أيست فريزيان الألمانية </a:t>
            </a:r>
          </a:p>
          <a:p>
            <a:pPr>
              <a:buBlip>
                <a:blip r:embed="rId2"/>
              </a:buBlip>
            </a:pPr>
            <a:r>
              <a:rPr lang="ar-EG" sz="4000" b="1" dirty="0">
                <a:solidFill>
                  <a:srgbClr val="7030A0"/>
                </a:solidFill>
                <a:latin typeface="+mj-lt"/>
              </a:rPr>
              <a:t> هى أغنام بيضاء اللون</a:t>
            </a:r>
          </a:p>
          <a:p>
            <a:pPr>
              <a:buBlip>
                <a:blip r:embed="rId2"/>
              </a:buBlip>
            </a:pPr>
            <a:r>
              <a:rPr lang="ar-EG" sz="4000" b="1" dirty="0">
                <a:solidFill>
                  <a:srgbClr val="7030A0"/>
                </a:solidFill>
                <a:latin typeface="+mj-lt"/>
              </a:rPr>
              <a:t> عديمة القرون</a:t>
            </a:r>
          </a:p>
          <a:p>
            <a:pPr>
              <a:buBlip>
                <a:blip r:embed="rId2"/>
              </a:buBlip>
            </a:pPr>
            <a:r>
              <a:rPr lang="ar-EG" sz="4000" b="1" dirty="0">
                <a:solidFill>
                  <a:srgbClr val="7030A0"/>
                </a:solidFill>
                <a:latin typeface="+mj-lt"/>
              </a:rPr>
              <a:t> وزن الكبش 80 – 100 كجم</a:t>
            </a:r>
          </a:p>
          <a:p>
            <a:pPr>
              <a:buBlip>
                <a:blip r:embed="rId2"/>
              </a:buBlip>
            </a:pPr>
            <a:r>
              <a:rPr lang="ar-EG" sz="4000" b="1" dirty="0">
                <a:solidFill>
                  <a:srgbClr val="7030A0"/>
                </a:solidFill>
                <a:latin typeface="+mj-lt"/>
              </a:rPr>
              <a:t> وزن النعجة  60 – 80 كجم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sz="4800" b="1" dirty="0">
                <a:solidFill>
                  <a:srgbClr val="C00000"/>
                </a:solidFill>
              </a:rPr>
              <a:t>الأيست فريزيان</a:t>
            </a:r>
            <a:endParaRPr lang="ar-EG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ar-EG" sz="4000" b="1" dirty="0">
                <a:solidFill>
                  <a:srgbClr val="7030A0"/>
                </a:solidFill>
              </a:rPr>
              <a:t>إنتاجها من اللبن يتراوح ما بين 500 – 600 كجم فى موسم الحليب الواحد</a:t>
            </a:r>
          </a:p>
          <a:p>
            <a:pPr>
              <a:buBlip>
                <a:blip r:embed="rId2"/>
              </a:buBlip>
            </a:pPr>
            <a:r>
              <a:rPr lang="ar-EG" sz="4000" b="1" dirty="0">
                <a:solidFill>
                  <a:srgbClr val="7030A0"/>
                </a:solidFill>
              </a:rPr>
              <a:t> بعد فطام الحملان عند عمر 2.5 – 3  شهر </a:t>
            </a:r>
          </a:p>
          <a:p>
            <a:pPr>
              <a:buBlip>
                <a:blip r:embed="rId2"/>
              </a:buBlip>
            </a:pPr>
            <a:r>
              <a:rPr lang="ar-EG" sz="4000" b="1" dirty="0">
                <a:solidFill>
                  <a:srgbClr val="7030A0"/>
                </a:solidFill>
              </a:rPr>
              <a:t>متوسط نسبة الدهن 6 </a:t>
            </a:r>
            <a:r>
              <a:rPr lang="ar-EG" sz="4000" b="1" dirty="0">
                <a:solidFill>
                  <a:srgbClr val="7030A0"/>
                </a:solidFill>
                <a:cs typeface="Times New Roman"/>
              </a:rPr>
              <a:t>٪</a:t>
            </a:r>
          </a:p>
          <a:p>
            <a:pPr>
              <a:buBlip>
                <a:blip r:embed="rId2"/>
              </a:buBlip>
            </a:pPr>
            <a:r>
              <a:rPr lang="ar-EG" sz="4000" b="1" dirty="0">
                <a:solidFill>
                  <a:srgbClr val="7030A0"/>
                </a:solidFill>
                <a:cs typeface="Times New Roman"/>
              </a:rPr>
              <a:t>إنتاج الأيست فريزيان من الصوف 2.5 – 3 كجم</a:t>
            </a:r>
            <a:r>
              <a:rPr lang="ar-EG" sz="4000" b="1" dirty="0">
                <a:solidFill>
                  <a:srgbClr val="7030A0"/>
                </a:solidFill>
              </a:rPr>
              <a:t>  </a:t>
            </a:r>
          </a:p>
          <a:p>
            <a:pPr>
              <a:buNone/>
            </a:pPr>
            <a:endParaRPr lang="ar-EG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ÙØªÙØ¬Ø© Ø¨Ø­Ø« Ø§ÙØµÙØ± Ø¹Ù Ø£ØºÙØ§Ù Ø§ÙØ£ÙØ³Øª ÙØ±ÙØ²ÙØ§Ù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EG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462"/>
            <a:ext cx="9228137" cy="700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80018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الأغنام الأجنبية\نعجة الايست فريزيان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ar-EG" sz="7200" b="1" dirty="0">
                <a:solidFill>
                  <a:srgbClr val="0000FF"/>
                </a:solidFill>
              </a:rPr>
            </a:br>
            <a:r>
              <a:rPr lang="ar-EG" sz="7200" b="1" dirty="0">
                <a:solidFill>
                  <a:srgbClr val="0000FF"/>
                </a:solidFill>
              </a:rPr>
              <a:t>أغنام الصوف الناعم </a:t>
            </a:r>
            <a:br>
              <a:rPr lang="en-US" sz="7200" b="1" dirty="0">
                <a:solidFill>
                  <a:srgbClr val="0000FF"/>
                </a:solidFill>
              </a:rPr>
            </a:br>
            <a:endParaRPr lang="ar-EG" sz="72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5400" b="1" dirty="0">
                <a:solidFill>
                  <a:srgbClr val="FF0000"/>
                </a:solidFill>
              </a:rPr>
              <a:t>Fine Wool Breeds</a:t>
            </a:r>
            <a:endParaRPr lang="ar-EG" sz="5400" b="1" dirty="0">
              <a:solidFill>
                <a:srgbClr val="FF0000"/>
              </a:solidFill>
            </a:endParaRPr>
          </a:p>
          <a:p>
            <a:endParaRPr lang="ar-EG" sz="5400" dirty="0"/>
          </a:p>
          <a:p>
            <a:endParaRPr lang="ar-EG" sz="54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الأغنام الأجنبية\أغنام الأيست فريزيان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714348" y="1857364"/>
            <a:ext cx="7772400" cy="1219200"/>
          </a:xfrm>
        </p:spPr>
        <p:txBody>
          <a:bodyPr/>
          <a:lstStyle/>
          <a:p>
            <a:r>
              <a:rPr lang="ar-EG" sz="6000" b="1" dirty="0">
                <a:solidFill>
                  <a:srgbClr val="FF0000"/>
                </a:solidFill>
              </a:rPr>
              <a:t>أغنام الصوف الطويل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00B050"/>
                </a:solidFill>
              </a:rPr>
              <a:t>Long Wool Breeds</a:t>
            </a:r>
            <a:endParaRPr lang="ar-EG" sz="4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5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ar-EG" sz="4400" b="1" dirty="0">
                <a:solidFill>
                  <a:srgbClr val="FF0000"/>
                </a:solidFill>
              </a:rPr>
              <a:t>أغنام الصوف الطويل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9226" name="Rectangle 10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Blip>
                <a:blip r:embed="rId3"/>
              </a:buBlip>
            </a:pPr>
            <a:r>
              <a:rPr lang="ar-EG" sz="4000" b="1" dirty="0">
                <a:solidFill>
                  <a:srgbClr val="0000FF"/>
                </a:solidFill>
              </a:rPr>
              <a:t> تمتاز أغنام الصوف الطويل بكبر حجمها </a:t>
            </a:r>
          </a:p>
          <a:p>
            <a:pPr>
              <a:buBlip>
                <a:blip r:embed="rId3"/>
              </a:buBlip>
            </a:pPr>
            <a:r>
              <a:rPr lang="ar-EG" sz="4000" b="1" dirty="0">
                <a:solidFill>
                  <a:srgbClr val="0000FF"/>
                </a:solidFill>
              </a:rPr>
              <a:t> إنتاجها من الصوف عبارة صوف طويل الليفة </a:t>
            </a:r>
          </a:p>
          <a:p>
            <a:pPr>
              <a:buBlip>
                <a:blip r:embed="rId3"/>
              </a:buBlip>
            </a:pPr>
            <a:r>
              <a:rPr lang="ar-EG" sz="4000" b="1" dirty="0">
                <a:solidFill>
                  <a:srgbClr val="0000FF"/>
                </a:solidFill>
              </a:rPr>
              <a:t> وهذا يجعل وزن جزة الصوف كبيرة الحجم </a:t>
            </a:r>
          </a:p>
          <a:p>
            <a:pPr>
              <a:buBlip>
                <a:blip r:embed="rId3"/>
              </a:buBlip>
            </a:pPr>
            <a:r>
              <a:rPr lang="ar-EG" sz="4000" b="1" dirty="0">
                <a:solidFill>
                  <a:srgbClr val="0000FF"/>
                </a:solidFill>
              </a:rPr>
              <a:t> تنتج صوف ردىء ذو رتبة منخفضة من الناحية الصناعية</a:t>
            </a:r>
          </a:p>
          <a:p>
            <a:pPr>
              <a:buBlip>
                <a:blip r:embed="rId3"/>
              </a:buBlip>
            </a:pPr>
            <a:endParaRPr lang="ar-EG" sz="4000" b="1" dirty="0">
              <a:solidFill>
                <a:srgbClr val="0000FF"/>
              </a:solidFill>
            </a:endParaRPr>
          </a:p>
          <a:p>
            <a:pPr>
              <a:buBlip>
                <a:blip r:embed="rId3"/>
              </a:buBlip>
            </a:pPr>
            <a:endParaRPr lang="en-US" sz="4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5" grpId="0" autoUpdateAnimBg="0"/>
      <p:bldP spid="9226" grpId="0" build="p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sz="4400" b="1" dirty="0">
                <a:solidFill>
                  <a:srgbClr val="FF0000"/>
                </a:solidFill>
              </a:rPr>
              <a:t>أغنام الصوف الطويل</a:t>
            </a:r>
            <a:endParaRPr lang="ar-EG" sz="44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ar-EG" sz="3200" b="1" dirty="0">
                <a:solidFill>
                  <a:srgbClr val="0000FF"/>
                </a:solidFill>
              </a:rPr>
              <a:t>وقد أستعملت أنواع الصوف الطويل فى الخلط مع أنواع الصوف الناعم </a:t>
            </a:r>
          </a:p>
          <a:p>
            <a:pPr>
              <a:buBlip>
                <a:blip r:embed="rId2"/>
              </a:buBlip>
            </a:pPr>
            <a:r>
              <a:rPr lang="ar-EG" sz="3200" b="1" dirty="0">
                <a:solidFill>
                  <a:srgbClr val="0000FF"/>
                </a:solidFill>
              </a:rPr>
              <a:t>لإنتاج حملان ذات صفات جيدة من حيث كبر الحجم وسرعة النمو وذات صوف متوسط الجودة</a:t>
            </a:r>
          </a:p>
          <a:p>
            <a:pPr>
              <a:buBlip>
                <a:blip r:embed="rId2"/>
              </a:buBlip>
            </a:pPr>
            <a:r>
              <a:rPr lang="ar-EG" sz="3200" b="1" dirty="0">
                <a:solidFill>
                  <a:srgbClr val="0000FF"/>
                </a:solidFill>
              </a:rPr>
              <a:t>من هذه الأغنام اللنكولن</a:t>
            </a:r>
          </a:p>
          <a:p>
            <a:pPr>
              <a:buBlip>
                <a:blip r:embed="rId2"/>
              </a:buBlip>
            </a:pPr>
            <a:r>
              <a:rPr lang="ar-EG" sz="3200" b="1" dirty="0">
                <a:solidFill>
                  <a:srgbClr val="0000FF"/>
                </a:solidFill>
              </a:rPr>
              <a:t> و الليستر </a:t>
            </a:r>
          </a:p>
          <a:p>
            <a:pPr>
              <a:buBlip>
                <a:blip r:embed="rId2"/>
              </a:buBlip>
            </a:pPr>
            <a:r>
              <a:rPr lang="ar-EG" sz="3200" b="1" dirty="0">
                <a:solidFill>
                  <a:srgbClr val="0000FF"/>
                </a:solidFill>
              </a:rPr>
              <a:t>والرومنى</a:t>
            </a:r>
          </a:p>
          <a:p>
            <a:pPr>
              <a:buBlip>
                <a:blip r:embed="rId2"/>
              </a:buBlip>
            </a:pPr>
            <a:r>
              <a:rPr lang="ar-EG" sz="3200" b="1" dirty="0">
                <a:solidFill>
                  <a:srgbClr val="0000FF"/>
                </a:solidFill>
              </a:rPr>
              <a:t> واالكوتسولد</a:t>
            </a:r>
            <a:endParaRPr lang="ar-EG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EG" sz="8000" b="1" dirty="0">
                <a:solidFill>
                  <a:srgbClr val="0000FF"/>
                </a:solidFill>
              </a:rPr>
              <a:t>اللنكولن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6000" b="1" dirty="0">
                <a:solidFill>
                  <a:schemeClr val="bg1">
                    <a:lumMod val="25000"/>
                  </a:schemeClr>
                </a:solidFill>
              </a:rPr>
              <a:t>Lincoln</a:t>
            </a:r>
            <a:endParaRPr lang="ar-EG" sz="6000" b="1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sz="6000" b="1" dirty="0">
                <a:solidFill>
                  <a:srgbClr val="0000FF"/>
                </a:solidFill>
              </a:rPr>
              <a:t>اللنكولن</a:t>
            </a:r>
            <a:endParaRPr lang="ar-EG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0000FF"/>
                </a:solidFill>
              </a:rPr>
              <a:t> تكونت هذه الأغنام فى مقاطعة </a:t>
            </a:r>
            <a:r>
              <a:rPr lang="en-US" sz="3600" b="1" dirty="0" err="1">
                <a:solidFill>
                  <a:srgbClr val="0000FF"/>
                </a:solidFill>
              </a:rPr>
              <a:t>Lincolinshire</a:t>
            </a:r>
            <a:r>
              <a:rPr lang="ar-EG" sz="3600" b="1" dirty="0">
                <a:solidFill>
                  <a:srgbClr val="0000FF"/>
                </a:solidFill>
              </a:rPr>
              <a:t> بشرق أنجلتر</a:t>
            </a:r>
          </a:p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0000FF"/>
                </a:solidFill>
              </a:rPr>
              <a:t> يمتاز بكبر حجم الحيوانات</a:t>
            </a:r>
          </a:p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0000FF"/>
                </a:solidFill>
              </a:rPr>
              <a:t> يزن الكبش 100 – 120 كجم </a:t>
            </a:r>
          </a:p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0000FF"/>
                </a:solidFill>
              </a:rPr>
              <a:t> النعجة تزن 90 – 100 كجم</a:t>
            </a:r>
          </a:p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0000FF"/>
                </a:solidFill>
              </a:rPr>
              <a:t> وزن الجزة 5 – 8 كجم</a:t>
            </a:r>
          </a:p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0000FF"/>
                </a:solidFill>
              </a:rPr>
              <a:t> طول ليفة الصوف 30 سم فى السنة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2290" name="Picture 2" descr="D:\الأغنام الأجنبية\LincolnsUK.g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49806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3314" name="Picture 2" descr="D:\الأغنام الأجنبية\lincoln_sheep_janine_cor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4338" name="Picture 2" descr="D:\الأغنام الأجنبية\UK-Lincoln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400164"/>
          </a:xfrm>
        </p:spPr>
        <p:txBody>
          <a:bodyPr/>
          <a:lstStyle/>
          <a:p>
            <a:pPr marL="742950" indent="-742950"/>
            <a:r>
              <a:rPr lang="ar-EG" sz="6000" b="1" dirty="0">
                <a:solidFill>
                  <a:srgbClr val="FF0000"/>
                </a:solidFill>
              </a:rPr>
              <a:t>أغنام الصوف الناعم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ar-EG" sz="2800" b="1" dirty="0">
                <a:solidFill>
                  <a:srgbClr val="0000FF"/>
                </a:solidFill>
                <a:latin typeface="+mj-lt"/>
              </a:rPr>
              <a:t>كل أنواع وسلالات هذا القسم تنتمى إلى أغنام المرينو الأسبانى </a:t>
            </a:r>
          </a:p>
          <a:p>
            <a:pPr>
              <a:buBlip>
                <a:blip r:embed="rId2"/>
              </a:buBlip>
            </a:pPr>
            <a:r>
              <a:rPr lang="ar-EG" sz="2800" b="1" dirty="0">
                <a:solidFill>
                  <a:srgbClr val="0000FF"/>
                </a:solidFill>
                <a:latin typeface="+mj-lt"/>
              </a:rPr>
              <a:t>يوجد منه أنواع فى بلدان ومناطق العالم المختلفة مثل</a:t>
            </a:r>
          </a:p>
          <a:p>
            <a:pPr>
              <a:buBlip>
                <a:blip r:embed="rId2"/>
              </a:buBlip>
            </a:pPr>
            <a:r>
              <a:rPr lang="ar-EG" sz="2800" b="1" dirty="0">
                <a:solidFill>
                  <a:srgbClr val="0000FF"/>
                </a:solidFill>
                <a:latin typeface="+mj-lt"/>
              </a:rPr>
              <a:t>المرينو الأسترالى </a:t>
            </a:r>
          </a:p>
          <a:p>
            <a:pPr>
              <a:buBlip>
                <a:blip r:embed="rId2"/>
              </a:buBlip>
            </a:pPr>
            <a:r>
              <a:rPr lang="ar-EG" sz="2800" b="1" dirty="0">
                <a:solidFill>
                  <a:srgbClr val="0000FF"/>
                </a:solidFill>
                <a:latin typeface="+mj-lt"/>
              </a:rPr>
              <a:t>المرينو الأمريكى </a:t>
            </a:r>
          </a:p>
          <a:p>
            <a:pPr>
              <a:buBlip>
                <a:blip r:embed="rId2"/>
              </a:buBlip>
            </a:pPr>
            <a:r>
              <a:rPr lang="ar-EG" sz="2800" b="1" dirty="0">
                <a:solidFill>
                  <a:srgbClr val="0000FF"/>
                </a:solidFill>
                <a:latin typeface="+mj-lt"/>
              </a:rPr>
              <a:t>مرينو جنوب أفريقيا</a:t>
            </a:r>
          </a:p>
          <a:p>
            <a:pPr>
              <a:buBlip>
                <a:blip r:embed="rId2"/>
              </a:buBlip>
            </a:pPr>
            <a:r>
              <a:rPr lang="ar-EG" sz="2800" b="1" dirty="0">
                <a:solidFill>
                  <a:srgbClr val="0000FF"/>
                </a:solidFill>
                <a:latin typeface="+mj-lt"/>
              </a:rPr>
              <a:t>مرينو اللحم الالمانى </a:t>
            </a:r>
          </a:p>
          <a:p>
            <a:pPr>
              <a:buBlip>
                <a:blip r:embed="rId2"/>
              </a:buBlip>
            </a:pPr>
            <a:r>
              <a:rPr lang="ar-EG" sz="2800" b="1" dirty="0">
                <a:solidFill>
                  <a:srgbClr val="0000FF"/>
                </a:solidFill>
                <a:latin typeface="+mj-lt"/>
              </a:rPr>
              <a:t>المرينو الروسى</a:t>
            </a:r>
          </a:p>
          <a:p>
            <a:pPr>
              <a:buBlip>
                <a:blip r:embed="rId2"/>
              </a:buBlip>
            </a:pPr>
            <a:r>
              <a:rPr lang="ar-EG" sz="2800" b="1" dirty="0">
                <a:solidFill>
                  <a:srgbClr val="0000FF"/>
                </a:solidFill>
                <a:latin typeface="+mj-lt"/>
              </a:rPr>
              <a:t>المرينو الفرنسى يسمى الرامبويية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5362" name="Picture 2" descr="D:\الأغنام الأجنبية\lincoln  lamb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47135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56880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EG" sz="4800" b="1" dirty="0">
                <a:solidFill>
                  <a:srgbClr val="0000FF"/>
                </a:solidFill>
              </a:rPr>
              <a:t>أغنام الصوف الخشن</a:t>
            </a:r>
            <a:br>
              <a:rPr lang="ar-EG" sz="4800" b="1" dirty="0">
                <a:solidFill>
                  <a:srgbClr val="0000FF"/>
                </a:solidFill>
              </a:rPr>
            </a:br>
            <a:r>
              <a:rPr lang="ar-EG" sz="4800" b="1" dirty="0">
                <a:solidFill>
                  <a:srgbClr val="0000FF"/>
                </a:solidFill>
              </a:rPr>
              <a:t>صوف السجاد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5400" b="1" dirty="0">
                <a:solidFill>
                  <a:srgbClr val="FF0000"/>
                </a:solidFill>
              </a:rPr>
              <a:t>Carpet Wool Breeds</a:t>
            </a:r>
            <a:endParaRPr lang="ar-EG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sz="4800" b="1" dirty="0">
                <a:solidFill>
                  <a:srgbClr val="0000FF"/>
                </a:solidFill>
              </a:rPr>
              <a:t>أغنام صوف السجاد</a:t>
            </a:r>
            <a:endParaRPr lang="ar-EG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ar-EG" sz="4000" b="1" dirty="0">
                <a:solidFill>
                  <a:srgbClr val="C00000"/>
                </a:solidFill>
              </a:rPr>
              <a:t>يشمل هذا القسم من الأغنام على عديد من الأنواع الزراعية </a:t>
            </a:r>
          </a:p>
          <a:p>
            <a:pPr>
              <a:buBlip>
                <a:blip r:embed="rId2"/>
              </a:buBlip>
            </a:pPr>
            <a:r>
              <a:rPr lang="ar-EG" sz="4000" b="1" dirty="0">
                <a:solidFill>
                  <a:srgbClr val="C00000"/>
                </a:solidFill>
              </a:rPr>
              <a:t>التى تصلح أصوافها لصناعات أقل تطورا من صناعة الغزل والملابس</a:t>
            </a:r>
          </a:p>
          <a:p>
            <a:pPr>
              <a:buBlip>
                <a:blip r:embed="rId2"/>
              </a:buBlip>
            </a:pPr>
            <a:r>
              <a:rPr lang="ar-EG" sz="4000" b="1" dirty="0">
                <a:solidFill>
                  <a:srgbClr val="C00000"/>
                </a:solidFill>
              </a:rPr>
              <a:t>وأهم هذه الصناعات هى صناعة السجاد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sz="5400" b="1" dirty="0">
                <a:solidFill>
                  <a:srgbClr val="C00000"/>
                </a:solidFill>
              </a:rPr>
              <a:t>الأغنام المصرية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7030A0"/>
                </a:solidFill>
              </a:rPr>
              <a:t>تقسم عرفيا حسب التوزيع الجغرافى إلى </a:t>
            </a:r>
          </a:p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7030A0"/>
                </a:solidFill>
              </a:rPr>
              <a:t>أغنام الوجه البحرى </a:t>
            </a:r>
          </a:p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7030A0"/>
                </a:solidFill>
              </a:rPr>
              <a:t>كالرحمانى والفلاحى والبرقى</a:t>
            </a:r>
          </a:p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7030A0"/>
                </a:solidFill>
              </a:rPr>
              <a:t>أغنام الوجه القبلى</a:t>
            </a:r>
          </a:p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7030A0"/>
                </a:solidFill>
              </a:rPr>
              <a:t>كالأوسيمى و الصعيدى</a:t>
            </a:r>
          </a:p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7030A0"/>
                </a:solidFill>
              </a:rPr>
              <a:t>وتختلف هذه الأنواع فى صفاتها الشكلية بدرجة كبيرة وأن تدخلت فى صفاتها الإنتاجية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EG" sz="6600" b="1" dirty="0">
                <a:solidFill>
                  <a:srgbClr val="0000FF"/>
                </a:solidFill>
              </a:rPr>
              <a:t>أغنام الرحمانى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rtl="0"/>
            <a:r>
              <a:rPr lang="en-US" sz="5400" b="1" dirty="0" err="1">
                <a:solidFill>
                  <a:srgbClr val="FF0000"/>
                </a:solidFill>
              </a:rPr>
              <a:t>Rahmani</a:t>
            </a:r>
            <a:r>
              <a:rPr lang="en-US" sz="5400" b="1" dirty="0">
                <a:solidFill>
                  <a:srgbClr val="FF0000"/>
                </a:solidFill>
              </a:rPr>
              <a:t> Sheep</a:t>
            </a:r>
            <a:endParaRPr lang="ar-EG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sz="5400" b="1" dirty="0">
                <a:solidFill>
                  <a:srgbClr val="0000FF"/>
                </a:solidFill>
              </a:rPr>
              <a:t>الرحمانى</a:t>
            </a:r>
            <a:endParaRPr lang="ar-EG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ar-EG" sz="3200" b="1" dirty="0">
                <a:solidFill>
                  <a:srgbClr val="C00000"/>
                </a:solidFill>
              </a:rPr>
              <a:t>أغنام من أصل شامى</a:t>
            </a:r>
          </a:p>
          <a:p>
            <a:pPr>
              <a:buBlip>
                <a:blip r:embed="rId2"/>
              </a:buBlip>
            </a:pPr>
            <a:r>
              <a:rPr lang="ar-EG" sz="3200" b="1" dirty="0">
                <a:solidFill>
                  <a:srgbClr val="C00000"/>
                </a:solidFill>
              </a:rPr>
              <a:t>كان أول وجودها بمنطقة الرحمانية بمحافظة البحيرة</a:t>
            </a:r>
          </a:p>
          <a:p>
            <a:pPr>
              <a:buBlip>
                <a:blip r:embed="rId2"/>
              </a:buBlip>
            </a:pPr>
            <a:r>
              <a:rPr lang="ar-EG" sz="3200" b="1" dirty="0">
                <a:solidFill>
                  <a:srgbClr val="C00000"/>
                </a:solidFill>
              </a:rPr>
              <a:t>تنتشر بمحافظات البحيرة والغربية وكفر الشيخ</a:t>
            </a:r>
          </a:p>
          <a:p>
            <a:pPr>
              <a:buBlip>
                <a:blip r:embed="rId2"/>
              </a:buBlip>
            </a:pPr>
            <a:r>
              <a:rPr lang="ar-EG" sz="3200" b="1" dirty="0">
                <a:solidFill>
                  <a:srgbClr val="C00000"/>
                </a:solidFill>
              </a:rPr>
              <a:t>اللون بنى </a:t>
            </a:r>
          </a:p>
          <a:p>
            <a:pPr>
              <a:buBlip>
                <a:blip r:embed="rId2"/>
              </a:buBlip>
            </a:pPr>
            <a:r>
              <a:rPr lang="ar-EG" sz="3200" b="1" dirty="0">
                <a:solidFill>
                  <a:srgbClr val="C00000"/>
                </a:solidFill>
              </a:rPr>
              <a:t>يقل تركيز صبغة الصوف بتقدم العمر</a:t>
            </a:r>
          </a:p>
          <a:p>
            <a:pPr>
              <a:buBlip>
                <a:blip r:embed="rId2"/>
              </a:buBlip>
            </a:pPr>
            <a:r>
              <a:rPr lang="ar-EG" sz="3200" b="1" dirty="0">
                <a:solidFill>
                  <a:srgbClr val="C00000"/>
                </a:solidFill>
              </a:rPr>
              <a:t>الكباش ذات قرون والتعاج عديمة القرون</a:t>
            </a:r>
          </a:p>
          <a:p>
            <a:pPr>
              <a:buBlip>
                <a:blip r:embed="rId2"/>
              </a:buBlip>
            </a:pPr>
            <a:r>
              <a:rPr lang="ar-EG" sz="3200" b="1" dirty="0">
                <a:solidFill>
                  <a:srgbClr val="C00000"/>
                </a:solidFill>
              </a:rPr>
              <a:t>صيوان الأذن مختزل</a:t>
            </a:r>
          </a:p>
          <a:p>
            <a:pPr>
              <a:buNone/>
            </a:pPr>
            <a:r>
              <a:rPr lang="ar-EG" sz="3200" b="1" dirty="0">
                <a:solidFill>
                  <a:srgbClr val="C000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sz="6000" b="1" dirty="0">
                <a:solidFill>
                  <a:srgbClr val="FF0000"/>
                </a:solidFill>
              </a:rPr>
              <a:t>الرحمانى</a:t>
            </a:r>
            <a:endParaRPr lang="ar-EG" sz="6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ar-EG" sz="4800" b="1" dirty="0">
                <a:solidFill>
                  <a:srgbClr val="0000FF"/>
                </a:solidFill>
              </a:rPr>
              <a:t>وزن الكبش 70 كجم </a:t>
            </a:r>
          </a:p>
          <a:p>
            <a:pPr>
              <a:buBlip>
                <a:blip r:embed="rId2"/>
              </a:buBlip>
            </a:pPr>
            <a:r>
              <a:rPr lang="ar-EG" sz="4800" b="1" dirty="0">
                <a:solidFill>
                  <a:srgbClr val="0000FF"/>
                </a:solidFill>
              </a:rPr>
              <a:t>وزن النعجة 60 كجم</a:t>
            </a:r>
          </a:p>
          <a:p>
            <a:pPr>
              <a:buBlip>
                <a:blip r:embed="rId2"/>
              </a:buBlip>
            </a:pPr>
            <a:r>
              <a:rPr lang="ar-EG" sz="4800" b="1" dirty="0">
                <a:solidFill>
                  <a:srgbClr val="0000FF"/>
                </a:solidFill>
              </a:rPr>
              <a:t>وزن الحمل عند الولادة 4.5 كجم</a:t>
            </a:r>
          </a:p>
          <a:p>
            <a:pPr>
              <a:buBlip>
                <a:blip r:embed="rId2"/>
              </a:buBlip>
            </a:pPr>
            <a:r>
              <a:rPr lang="ar-EG" sz="4800" b="1" dirty="0">
                <a:solidFill>
                  <a:srgbClr val="0000FF"/>
                </a:solidFill>
              </a:rPr>
              <a:t>وزن الحمل عند الفطام  25 كجم</a:t>
            </a:r>
          </a:p>
          <a:p>
            <a:pPr>
              <a:buNone/>
            </a:pPr>
            <a:endParaRPr lang="ar-EG" sz="4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sz="6600" b="1" dirty="0">
                <a:solidFill>
                  <a:srgbClr val="FF0000"/>
                </a:solidFill>
              </a:rPr>
              <a:t>الرحمانى</a:t>
            </a:r>
            <a:endParaRPr lang="ar-EG" sz="6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ar-EG" sz="4800" b="1" dirty="0">
                <a:solidFill>
                  <a:srgbClr val="0000FF"/>
                </a:solidFill>
              </a:rPr>
              <a:t>إنتاج الصوف 1.6 كجم </a:t>
            </a:r>
          </a:p>
          <a:p>
            <a:pPr>
              <a:buBlip>
                <a:blip r:embed="rId2"/>
              </a:buBlip>
            </a:pPr>
            <a:r>
              <a:rPr lang="ar-EG" sz="4800" b="1" dirty="0">
                <a:solidFill>
                  <a:srgbClr val="0000FF"/>
                </a:solidFill>
              </a:rPr>
              <a:t>طول الخصلة 18 سم</a:t>
            </a:r>
          </a:p>
          <a:p>
            <a:pPr>
              <a:buBlip>
                <a:blip r:embed="rId2"/>
              </a:buBlip>
            </a:pPr>
            <a:r>
              <a:rPr lang="ar-EG" sz="4800" b="1" dirty="0">
                <a:solidFill>
                  <a:srgbClr val="0000FF"/>
                </a:solidFill>
              </a:rPr>
              <a:t>نسبة الألياف الغير مرغوبة 15 </a:t>
            </a:r>
            <a:r>
              <a:rPr lang="ar-EG" sz="4800" b="1" dirty="0">
                <a:solidFill>
                  <a:srgbClr val="0000FF"/>
                </a:solidFill>
                <a:cs typeface="Times New Roman"/>
              </a:rPr>
              <a:t>٪ </a:t>
            </a:r>
          </a:p>
          <a:p>
            <a:pPr>
              <a:buBlip>
                <a:blip r:embed="rId2"/>
              </a:buBlip>
            </a:pPr>
            <a:r>
              <a:rPr lang="ar-EG" sz="4800" b="1" dirty="0">
                <a:solidFill>
                  <a:srgbClr val="0000FF"/>
                </a:solidFill>
                <a:cs typeface="Times New Roman"/>
              </a:rPr>
              <a:t>نسبة الولادات التوأمية 14 ٪ </a:t>
            </a:r>
            <a:endParaRPr lang="ar-EG" sz="4800" b="1" dirty="0">
              <a:solidFill>
                <a:srgbClr val="0000FF"/>
              </a:solidFill>
            </a:endParaRPr>
          </a:p>
          <a:p>
            <a:pPr>
              <a:buNone/>
            </a:pPr>
            <a:endParaRPr lang="ar-EG" sz="4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sz="6000" b="1" dirty="0">
                <a:solidFill>
                  <a:srgbClr val="0000FF"/>
                </a:solidFill>
              </a:rPr>
              <a:t>أغنام الصوف الناعم</a:t>
            </a:r>
            <a:endParaRPr lang="ar-EG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ar-EG" sz="4400" b="1" dirty="0">
                <a:solidFill>
                  <a:srgbClr val="0000FF"/>
                </a:solidFill>
              </a:rPr>
              <a:t> تختص أنواع أغنام الصوف الناعم بما يلى</a:t>
            </a:r>
          </a:p>
          <a:p>
            <a:pPr>
              <a:buBlip>
                <a:blip r:embed="rId2"/>
              </a:buBlip>
            </a:pPr>
            <a:r>
              <a:rPr lang="ar-EG" sz="4400" b="1" dirty="0">
                <a:solidFill>
                  <a:srgbClr val="0000FF"/>
                </a:solidFill>
              </a:rPr>
              <a:t> صناعة المنسوجات الصوفية </a:t>
            </a:r>
          </a:p>
          <a:p>
            <a:pPr>
              <a:buBlip>
                <a:blip r:embed="rId2"/>
              </a:buBlip>
            </a:pPr>
            <a:r>
              <a:rPr lang="ar-EG" sz="4400" b="1" dirty="0">
                <a:solidFill>
                  <a:srgbClr val="0000FF"/>
                </a:solidFill>
              </a:rPr>
              <a:t> طول أليافة تتراوح بين 4 – 8 سم</a:t>
            </a:r>
          </a:p>
          <a:p>
            <a:pPr>
              <a:buNone/>
            </a:pPr>
            <a:endParaRPr lang="ar-EG" sz="4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6386" name="Picture 2" descr="D:\الأغنام المصرية\كبش رحمانى2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7410" name="Picture 2" descr="D:\الأغنام المصرية\كبش رحمانى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8434" name="Picture 2" descr="D:\الأغنام المصرية\نعجة رحمانى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9458" name="Picture 2" descr="D:\الأغنام المصرية\كبش ونعجة رحمانى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8429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EG" sz="6600" b="1" dirty="0">
                <a:solidFill>
                  <a:srgbClr val="C00000"/>
                </a:solidFill>
              </a:rPr>
              <a:t>أغنام الفلاحى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5400" b="1" dirty="0" err="1">
                <a:solidFill>
                  <a:srgbClr val="0000FF"/>
                </a:solidFill>
              </a:rPr>
              <a:t>Fallahi</a:t>
            </a:r>
            <a:r>
              <a:rPr lang="en-US" sz="5400" b="1" dirty="0">
                <a:solidFill>
                  <a:srgbClr val="0000FF"/>
                </a:solidFill>
              </a:rPr>
              <a:t> Sheep</a:t>
            </a:r>
            <a:endParaRPr lang="ar-EG" sz="5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sz="5400" b="1" dirty="0">
                <a:solidFill>
                  <a:srgbClr val="C00000"/>
                </a:solidFill>
              </a:rPr>
              <a:t>أغنام الفلاحى</a:t>
            </a:r>
            <a:endParaRPr lang="ar-EG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0000FF"/>
                </a:solidFill>
              </a:rPr>
              <a:t>تعتبر أصغر أنواع الأغنام المصرية حجما</a:t>
            </a:r>
          </a:p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0000FF"/>
                </a:solidFill>
              </a:rPr>
              <a:t>لونها بنى أو أسود</a:t>
            </a:r>
          </a:p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0000FF"/>
                </a:solidFill>
              </a:rPr>
              <a:t>متوسط وزنها 35 كجم</a:t>
            </a:r>
          </a:p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0000FF"/>
                </a:solidFill>
              </a:rPr>
              <a:t>تتميز بجودة لحومها</a:t>
            </a:r>
          </a:p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0000FF"/>
                </a:solidFill>
              </a:rPr>
              <a:t>تتميز بأرتفاع خصوبتها</a:t>
            </a:r>
          </a:p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0000FF"/>
                </a:solidFill>
              </a:rPr>
              <a:t>تنتشر فى الدقهلية والغربية والشرقية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0482" name="Picture 2" descr="D:\الأغنام المصرية\كبش فلاحى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EG" sz="5400" b="1" dirty="0">
                <a:solidFill>
                  <a:srgbClr val="FF0000"/>
                </a:solidFill>
              </a:rPr>
              <a:t>أغنام البرقى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800" b="1" dirty="0" err="1">
                <a:solidFill>
                  <a:srgbClr val="0000FF"/>
                </a:solidFill>
              </a:rPr>
              <a:t>Barki</a:t>
            </a:r>
            <a:r>
              <a:rPr lang="en-US" sz="4800" b="1" dirty="0">
                <a:solidFill>
                  <a:srgbClr val="0000FF"/>
                </a:solidFill>
              </a:rPr>
              <a:t> Sheep</a:t>
            </a:r>
            <a:endParaRPr lang="ar-EG" sz="4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sz="4400" b="1" dirty="0">
                <a:solidFill>
                  <a:srgbClr val="FF0000"/>
                </a:solidFill>
              </a:rPr>
              <a:t>أغنام البرقى </a:t>
            </a:r>
            <a:endParaRPr lang="ar-EG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ar-EG" sz="2800" b="1" dirty="0">
                <a:solidFill>
                  <a:srgbClr val="0000FF"/>
                </a:solidFill>
                <a:latin typeface="+mj-lt"/>
              </a:rPr>
              <a:t>تنتسب هذه الأغنام إلى برقة</a:t>
            </a:r>
          </a:p>
          <a:p>
            <a:pPr>
              <a:buBlip>
                <a:blip r:embed="rId2"/>
              </a:buBlip>
            </a:pPr>
            <a:r>
              <a:rPr lang="ar-EG" sz="2800" b="1" dirty="0">
                <a:solidFill>
                  <a:srgbClr val="0000FF"/>
                </a:solidFill>
                <a:latin typeface="+mj-lt"/>
              </a:rPr>
              <a:t>أحيانا يطلق عليها أسم الدرناوى نسبة إلى درنه بطرابلس </a:t>
            </a:r>
          </a:p>
          <a:p>
            <a:pPr>
              <a:buBlip>
                <a:blip r:embed="rId2"/>
              </a:buBlip>
            </a:pPr>
            <a:r>
              <a:rPr lang="ar-EG" sz="2800" b="1" dirty="0">
                <a:solidFill>
                  <a:srgbClr val="0000FF"/>
                </a:solidFill>
                <a:latin typeface="+mj-lt"/>
              </a:rPr>
              <a:t>تزن النعجة 35 – 45 كجم</a:t>
            </a:r>
          </a:p>
          <a:p>
            <a:pPr>
              <a:buBlip>
                <a:blip r:embed="rId2"/>
              </a:buBlip>
            </a:pPr>
            <a:r>
              <a:rPr lang="ar-EG" sz="2800" b="1" dirty="0">
                <a:solidFill>
                  <a:srgbClr val="0000FF"/>
                </a:solidFill>
                <a:latin typeface="+mj-lt"/>
              </a:rPr>
              <a:t>وزن الحمل عند الولادة 3.4 كجم</a:t>
            </a:r>
          </a:p>
          <a:p>
            <a:pPr>
              <a:buBlip>
                <a:blip r:embed="rId2"/>
              </a:buBlip>
            </a:pPr>
            <a:r>
              <a:rPr lang="ar-EG" sz="2800" b="1" dirty="0">
                <a:solidFill>
                  <a:srgbClr val="0000FF"/>
                </a:solidFill>
                <a:latin typeface="+mj-lt"/>
              </a:rPr>
              <a:t>وزن الحملان عند الفطام 20 كجم</a:t>
            </a:r>
          </a:p>
          <a:p>
            <a:pPr>
              <a:buBlip>
                <a:blip r:embed="rId2"/>
              </a:buBlip>
            </a:pPr>
            <a:r>
              <a:rPr lang="ar-EG" sz="2800" b="1" dirty="0">
                <a:solidFill>
                  <a:srgbClr val="0000FF"/>
                </a:solidFill>
                <a:latin typeface="+mj-lt"/>
              </a:rPr>
              <a:t>نسبة الولادات التوأمية 5</a:t>
            </a:r>
            <a:r>
              <a:rPr lang="ar-EG" sz="2800" b="1" dirty="0">
                <a:solidFill>
                  <a:srgbClr val="0000FF"/>
                </a:solidFill>
                <a:latin typeface="+mj-lt"/>
                <a:cs typeface="Times New Roman"/>
              </a:rPr>
              <a:t>٪</a:t>
            </a:r>
            <a:r>
              <a:rPr lang="ar-EG" sz="2800" b="1" dirty="0">
                <a:solidFill>
                  <a:srgbClr val="0000FF"/>
                </a:solidFill>
                <a:latin typeface="+mj-lt"/>
              </a:rPr>
              <a:t> </a:t>
            </a:r>
          </a:p>
          <a:p>
            <a:pPr>
              <a:buBlip>
                <a:blip r:embed="rId2"/>
              </a:buBlip>
            </a:pPr>
            <a:r>
              <a:rPr lang="ar-EG" sz="2800" b="1" dirty="0">
                <a:solidFill>
                  <a:srgbClr val="0000FF"/>
                </a:solidFill>
                <a:latin typeface="+mj-lt"/>
              </a:rPr>
              <a:t>طول الخصلة 15 سم</a:t>
            </a:r>
          </a:p>
          <a:p>
            <a:pPr>
              <a:buBlip>
                <a:blip r:embed="rId2"/>
              </a:buBlip>
            </a:pPr>
            <a:r>
              <a:rPr lang="ar-EG" sz="2800" b="1" dirty="0">
                <a:solidFill>
                  <a:srgbClr val="0000FF"/>
                </a:solidFill>
                <a:latin typeface="+mj-lt"/>
              </a:rPr>
              <a:t>وزن الصوف 1 – 1.5 كجم سنويا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1507" name="Picture 3" descr="D:\الأغنام المصرية\كبش برقى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sz="5400" b="1" dirty="0">
                <a:solidFill>
                  <a:srgbClr val="FF0000"/>
                </a:solidFill>
              </a:rPr>
              <a:t>تختلف سلالات المرينو عن بعضها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Clr>
                <a:srgbClr val="66FF33"/>
              </a:buClr>
              <a:buFont typeface="+mj-lt"/>
              <a:buAutoNum type="arabicParenR"/>
            </a:pPr>
            <a:r>
              <a:rPr lang="ar-EG" sz="4800" b="1" dirty="0">
                <a:solidFill>
                  <a:srgbClr val="0000FF"/>
                </a:solidFill>
              </a:rPr>
              <a:t> حجم الجسم</a:t>
            </a:r>
          </a:p>
          <a:p>
            <a:pPr marL="457200" indent="-457200">
              <a:buClr>
                <a:srgbClr val="66FF33"/>
              </a:buClr>
              <a:buFont typeface="+mj-lt"/>
              <a:buAutoNum type="arabicParenR"/>
            </a:pPr>
            <a:r>
              <a:rPr lang="ar-EG" sz="4800" b="1" dirty="0">
                <a:solidFill>
                  <a:srgbClr val="0000FF"/>
                </a:solidFill>
              </a:rPr>
              <a:t> معدل النمو</a:t>
            </a:r>
          </a:p>
          <a:p>
            <a:pPr marL="457200" indent="-457200">
              <a:buClr>
                <a:srgbClr val="66FF33"/>
              </a:buClr>
              <a:buFont typeface="+mj-lt"/>
              <a:buAutoNum type="arabicParenR"/>
            </a:pPr>
            <a:r>
              <a:rPr lang="ar-EG" sz="4800" b="1" dirty="0">
                <a:solidFill>
                  <a:srgbClr val="0000FF"/>
                </a:solidFill>
              </a:rPr>
              <a:t> القدرة على الرعى</a:t>
            </a:r>
          </a:p>
          <a:p>
            <a:pPr marL="457200" indent="-457200">
              <a:buClr>
                <a:srgbClr val="66FF33"/>
              </a:buClr>
              <a:buFont typeface="+mj-lt"/>
              <a:buAutoNum type="arabicParenR"/>
            </a:pPr>
            <a:r>
              <a:rPr lang="ar-EG" sz="4800" b="1" dirty="0">
                <a:solidFill>
                  <a:srgbClr val="0000FF"/>
                </a:solidFill>
              </a:rPr>
              <a:t> يعاب على النعاج ضعف غريزة الأمومة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22530" name="Picture 2" descr="D:\الأغنام المصرية\نعجة برقى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3554" name="Picture 2" descr="D:\الأغنام المصرية\كبش ونعجة برقى 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9644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EG" sz="5400" b="1" dirty="0">
                <a:solidFill>
                  <a:srgbClr val="0000FF"/>
                </a:solidFill>
              </a:rPr>
              <a:t>أغنام الأوسيمى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000" b="1" dirty="0" err="1">
                <a:solidFill>
                  <a:srgbClr val="FF0000"/>
                </a:solidFill>
              </a:rPr>
              <a:t>Ossimi</a:t>
            </a:r>
            <a:r>
              <a:rPr lang="en-US" sz="4000" b="1" dirty="0">
                <a:solidFill>
                  <a:srgbClr val="FF0000"/>
                </a:solidFill>
              </a:rPr>
              <a:t> Sheep</a:t>
            </a:r>
            <a:endParaRPr lang="ar-EG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sz="4400" b="1" dirty="0">
                <a:solidFill>
                  <a:srgbClr val="FF0000"/>
                </a:solidFill>
              </a:rPr>
              <a:t>أغنام الأوسيمى</a:t>
            </a:r>
            <a:endParaRPr lang="ar-EG" sz="44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ar-EG" sz="3200" b="1" dirty="0">
                <a:solidFill>
                  <a:srgbClr val="0000FF"/>
                </a:solidFill>
              </a:rPr>
              <a:t> تعتبر الأوسيمى أكثر أناع الأغنام المصرية أنتشارا</a:t>
            </a:r>
          </a:p>
          <a:p>
            <a:pPr>
              <a:buBlip>
                <a:blip r:embed="rId2"/>
              </a:buBlip>
            </a:pPr>
            <a:r>
              <a:rPr lang="ar-EG" sz="3200" b="1" dirty="0">
                <a:solidFill>
                  <a:srgbClr val="0000FF"/>
                </a:solidFill>
              </a:rPr>
              <a:t>تنتسب الأغنام الأوسيمى إلى مدينة أوسيم بمحافظة الجيزة</a:t>
            </a:r>
          </a:p>
          <a:p>
            <a:pPr>
              <a:buBlip>
                <a:blip r:embed="rId2"/>
              </a:buBlip>
            </a:pPr>
            <a:r>
              <a:rPr lang="ar-EG" sz="3200" b="1" dirty="0">
                <a:solidFill>
                  <a:srgbClr val="0000FF"/>
                </a:solidFill>
              </a:rPr>
              <a:t>وتنتشر حتى محافظة إلمنيا </a:t>
            </a:r>
          </a:p>
          <a:p>
            <a:pPr>
              <a:buBlip>
                <a:blip r:embed="rId2"/>
              </a:buBlip>
            </a:pPr>
            <a:r>
              <a:rPr lang="ar-EG" sz="3200" b="1" dirty="0">
                <a:solidFill>
                  <a:srgbClr val="0000FF"/>
                </a:solidFill>
              </a:rPr>
              <a:t>بالأضافة إلى معظم محافظات الوجه البحرفيما عدا المحافظات الساحلية</a:t>
            </a:r>
          </a:p>
          <a:p>
            <a:pPr>
              <a:buBlip>
                <a:blip r:embed="rId2"/>
              </a:buBlip>
            </a:pPr>
            <a:r>
              <a:rPr lang="ar-EG" sz="3200" b="1" dirty="0">
                <a:solidFill>
                  <a:srgbClr val="0000FF"/>
                </a:solidFill>
              </a:rPr>
              <a:t>الجسم لونه أبيض والرأس بنية اللون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b="1" dirty="0">
                <a:solidFill>
                  <a:srgbClr val="FF0000"/>
                </a:solidFill>
              </a:rPr>
              <a:t>أغنام الأوسيمى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ar-EG" sz="4000" b="1" dirty="0">
                <a:solidFill>
                  <a:srgbClr val="0000FF"/>
                </a:solidFill>
              </a:rPr>
              <a:t> وزن الكبش 60 كجم</a:t>
            </a:r>
          </a:p>
          <a:p>
            <a:pPr>
              <a:buBlip>
                <a:blip r:embed="rId2"/>
              </a:buBlip>
            </a:pPr>
            <a:r>
              <a:rPr lang="ar-EG" sz="4000" b="1" dirty="0">
                <a:solidFill>
                  <a:srgbClr val="0000FF"/>
                </a:solidFill>
              </a:rPr>
              <a:t>وزن النعجة 50 كجم</a:t>
            </a:r>
          </a:p>
          <a:p>
            <a:pPr>
              <a:buBlip>
                <a:blip r:embed="rId2"/>
              </a:buBlip>
            </a:pPr>
            <a:r>
              <a:rPr lang="ar-EG" sz="4000" b="1" dirty="0">
                <a:solidFill>
                  <a:srgbClr val="0000FF"/>
                </a:solidFill>
              </a:rPr>
              <a:t> وزن الحمل عند الولادة 3.5 كجم</a:t>
            </a:r>
          </a:p>
          <a:p>
            <a:pPr>
              <a:buBlip>
                <a:blip r:embed="rId2"/>
              </a:buBlip>
            </a:pPr>
            <a:r>
              <a:rPr lang="ar-EG" sz="4000" b="1" dirty="0">
                <a:solidFill>
                  <a:srgbClr val="0000FF"/>
                </a:solidFill>
              </a:rPr>
              <a:t>إنتاج الصوف 1.8 كجم</a:t>
            </a:r>
          </a:p>
          <a:p>
            <a:pPr>
              <a:buBlip>
                <a:blip r:embed="rId2"/>
              </a:buBlip>
            </a:pPr>
            <a:r>
              <a:rPr lang="ar-EG" sz="4000" b="1" dirty="0">
                <a:solidFill>
                  <a:srgbClr val="0000FF"/>
                </a:solidFill>
              </a:rPr>
              <a:t>طول خصلة الصوف 30 سم</a:t>
            </a:r>
          </a:p>
          <a:p>
            <a:pPr>
              <a:buNone/>
            </a:pPr>
            <a:endParaRPr lang="ar-EG" sz="4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4578" name="Picture 2" descr="D:\الأغنام المصرية\كبش أسيمى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5602" name="Picture 2" descr="D:\الأغنام المصرية\نعجة أوسيمى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EG" sz="6000" b="1" dirty="0">
                <a:solidFill>
                  <a:srgbClr val="C00000"/>
                </a:solidFill>
              </a:rPr>
              <a:t>أغنام الصعيدى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800" b="1" dirty="0" err="1">
                <a:solidFill>
                  <a:srgbClr val="0000FF"/>
                </a:solidFill>
              </a:rPr>
              <a:t>Saidi</a:t>
            </a:r>
            <a:r>
              <a:rPr lang="en-US" sz="4800" b="1" dirty="0">
                <a:solidFill>
                  <a:srgbClr val="0000FF"/>
                </a:solidFill>
              </a:rPr>
              <a:t> Sheep</a:t>
            </a:r>
            <a:endParaRPr lang="ar-EG" sz="4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sz="4800" b="1" dirty="0">
                <a:solidFill>
                  <a:srgbClr val="C00000"/>
                </a:solidFill>
              </a:rPr>
              <a:t>أغنام الصعيدى</a:t>
            </a:r>
            <a:endParaRPr lang="ar-EG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0000FF"/>
                </a:solidFill>
              </a:rPr>
              <a:t>تنتشر الأغنام الصعيدى فى محافظتى قنا وأسوان</a:t>
            </a:r>
          </a:p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0000FF"/>
                </a:solidFill>
              </a:rPr>
              <a:t>وأعداد صغيرة فى محافظة سوهاج</a:t>
            </a:r>
          </a:p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0000FF"/>
                </a:solidFill>
              </a:rPr>
              <a:t>اللون بنى أو أسود أو أحمر</a:t>
            </a:r>
          </a:p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0000FF"/>
                </a:solidFill>
              </a:rPr>
              <a:t>توجد أفراد بيضاء اللون</a:t>
            </a:r>
          </a:p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0000FF"/>
                </a:solidFill>
              </a:rPr>
              <a:t>تتميز بوجود لبب يظهر بوضوح بعد الجز</a:t>
            </a:r>
          </a:p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0000FF"/>
                </a:solidFill>
              </a:rPr>
              <a:t>الذيل طويل رفيع – ليس غليظ تماما كما فى بقية الأغنام المصرية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sz="4800" b="1" dirty="0">
                <a:solidFill>
                  <a:srgbClr val="C00000"/>
                </a:solidFill>
              </a:rPr>
              <a:t>أغنام الصعيدى</a:t>
            </a:r>
            <a:endParaRPr lang="ar-EG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0000FF"/>
                </a:solidFill>
              </a:rPr>
              <a:t>الصوف يغطى جميع أجزاء الجسم حتى البطن</a:t>
            </a:r>
          </a:p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0000FF"/>
                </a:solidFill>
              </a:rPr>
              <a:t>الصوف يصلح لصناعة السجاد </a:t>
            </a:r>
          </a:p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0000FF"/>
                </a:solidFill>
              </a:rPr>
              <a:t>وزن الكبش 50 كجم</a:t>
            </a:r>
          </a:p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0000FF"/>
                </a:solidFill>
              </a:rPr>
              <a:t>متوسط أوزان النعاج 35 – 45 كجم </a:t>
            </a:r>
          </a:p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0000FF"/>
                </a:solidFill>
              </a:rPr>
              <a:t>وزن الصوف 1.51 كجم</a:t>
            </a:r>
          </a:p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0000FF"/>
                </a:solidFill>
              </a:rPr>
              <a:t>طول خصلة الصوف 16.1 سم</a:t>
            </a:r>
          </a:p>
          <a:p>
            <a:pPr>
              <a:buBlip>
                <a:blip r:embed="rId2"/>
              </a:buBlip>
            </a:pPr>
            <a:r>
              <a:rPr lang="ar-EG" sz="3600" b="1" dirty="0">
                <a:solidFill>
                  <a:srgbClr val="0000FF"/>
                </a:solidFill>
              </a:rPr>
              <a:t>طول ليفة الصوف 20 سم</a:t>
            </a:r>
          </a:p>
          <a:p>
            <a:pPr>
              <a:buNone/>
            </a:pPr>
            <a:endParaRPr lang="ar-EG" sz="36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3074" name="Picture 2" descr="D:\الأغنام الأجنبية\SpanishMerino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الأغنام المصرية\كبش صعيدى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الأغنام المصرية\كبش ونعجة صعيدى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EG" sz="5400" b="1" dirty="0">
                <a:solidFill>
                  <a:srgbClr val="FF0000"/>
                </a:solidFill>
              </a:rPr>
              <a:t>تقدير العمر عن طريق الأسنان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sz="4400" b="1" dirty="0">
                <a:solidFill>
                  <a:srgbClr val="FF0000"/>
                </a:solidFill>
              </a:rPr>
              <a:t>تقدير العمر عن طريق الأسنان</a:t>
            </a:r>
            <a:endParaRPr lang="ar-EG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ar-EG" sz="2800" b="1" dirty="0">
                <a:solidFill>
                  <a:srgbClr val="0000FF"/>
                </a:solidFill>
              </a:rPr>
              <a:t> تحديد العمر فى الأغنام يكون عن طريق القواطع</a:t>
            </a:r>
          </a:p>
          <a:p>
            <a:pPr>
              <a:buBlip>
                <a:blip r:embed="rId2"/>
              </a:buBlip>
            </a:pPr>
            <a:r>
              <a:rPr lang="ar-EG" sz="2800" b="1" dirty="0">
                <a:solidFill>
                  <a:srgbClr val="0000FF"/>
                </a:solidFill>
              </a:rPr>
              <a:t>الفك السفلى توجد به 8 قواطع يقابلها وسادة غضروفية فى الفك العلوى</a:t>
            </a:r>
          </a:p>
          <a:p>
            <a:pPr>
              <a:buBlip>
                <a:blip r:embed="rId2"/>
              </a:buBlip>
            </a:pPr>
            <a:r>
              <a:rPr lang="ar-EG" sz="2800" b="1" dirty="0">
                <a:solidFill>
                  <a:srgbClr val="0000FF"/>
                </a:solidFill>
              </a:rPr>
              <a:t>فى حالة نمو الحمل نموا طبيعيا نجده </a:t>
            </a:r>
          </a:p>
          <a:p>
            <a:pPr>
              <a:buBlip>
                <a:blip r:embed="rId2"/>
              </a:buBlip>
            </a:pPr>
            <a:r>
              <a:rPr lang="ar-EG" sz="2800" b="1" dirty="0">
                <a:solidFill>
                  <a:srgbClr val="0000FF"/>
                </a:solidFill>
              </a:rPr>
              <a:t>يستبدل أول زوج من أسنانه اللبنية فى عمر من 1 – 1.5 سنة</a:t>
            </a:r>
          </a:p>
          <a:p>
            <a:pPr>
              <a:buBlip>
                <a:blip r:embed="rId2"/>
              </a:buBlip>
            </a:pPr>
            <a:r>
              <a:rPr lang="ar-EG" sz="2800" b="1" dirty="0">
                <a:solidFill>
                  <a:srgbClr val="0000FF"/>
                </a:solidFill>
              </a:rPr>
              <a:t>ثم يستبدل الزوج الثانى (الموجود على جانبى الزوج الأول) عند عمر من 1.5 – 2 سنة</a:t>
            </a:r>
          </a:p>
          <a:p>
            <a:pPr>
              <a:buBlip>
                <a:blip r:embed="rId2"/>
              </a:buBlip>
            </a:pPr>
            <a:r>
              <a:rPr lang="ar-EG" sz="2800" b="1" dirty="0">
                <a:solidFill>
                  <a:srgbClr val="0000FF"/>
                </a:solidFill>
              </a:rPr>
              <a:t>ثم يستبدل الزوج الثالث فى عمر 2.5 – 3 سنوات</a:t>
            </a:r>
          </a:p>
          <a:p>
            <a:pPr>
              <a:buBlip>
                <a:blip r:embed="rId2"/>
              </a:buBlip>
            </a:pPr>
            <a:r>
              <a:rPr lang="ar-EG" sz="2800" b="1" dirty="0">
                <a:solidFill>
                  <a:srgbClr val="0000FF"/>
                </a:solidFill>
              </a:rPr>
              <a:t>ثم يستبدل الزوج الرابع والأخير من القواطع فى عمر 3.5 – 4  سنوات</a:t>
            </a:r>
          </a:p>
          <a:p>
            <a:pPr>
              <a:buBlip>
                <a:blip r:embed="rId2"/>
              </a:buBlip>
            </a:pPr>
            <a:endParaRPr lang="ar-EG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Picture 4" descr="اضغط على الصورة لرؤيتها بالحجم الطبيعي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Picture 2" descr="D:\الأسنان\goatste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3074" name="Picture 2" descr="D:\الأسنان\08360396583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050" name="Picture 2" descr="D:\الأسنان\2806960276_0eff55f37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Picture 5" descr="اضغط على الصورة لرؤيتها بالحجم الطبيعي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098" name="Picture 2" descr="D:\الأسنان\1594598788_c0932a45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S006257859">
  <a:themeElements>
    <a:clrScheme name="Default Design 1">
      <a:dk1>
        <a:srgbClr val="8383AD"/>
      </a:dk1>
      <a:lt1>
        <a:srgbClr val="FEFED6"/>
      </a:lt1>
      <a:dk2>
        <a:srgbClr val="404176"/>
      </a:dk2>
      <a:lt2>
        <a:srgbClr val="969696"/>
      </a:lt2>
      <a:accent1>
        <a:srgbClr val="BABE90"/>
      </a:accent1>
      <a:accent2>
        <a:srgbClr val="666699"/>
      </a:accent2>
      <a:accent3>
        <a:srgbClr val="FEFEE8"/>
      </a:accent3>
      <a:accent4>
        <a:srgbClr val="6F6F93"/>
      </a:accent4>
      <a:accent5>
        <a:srgbClr val="D9DBC6"/>
      </a:accent5>
      <a:accent6>
        <a:srgbClr val="5C5C8A"/>
      </a:accent6>
      <a:hlink>
        <a:srgbClr val="C09E4A"/>
      </a:hlink>
      <a:folHlink>
        <a:srgbClr val="00666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8383AD"/>
        </a:dk1>
        <a:lt1>
          <a:srgbClr val="FEFED6"/>
        </a:lt1>
        <a:dk2>
          <a:srgbClr val="404176"/>
        </a:dk2>
        <a:lt2>
          <a:srgbClr val="969696"/>
        </a:lt2>
        <a:accent1>
          <a:srgbClr val="BABE90"/>
        </a:accent1>
        <a:accent2>
          <a:srgbClr val="666699"/>
        </a:accent2>
        <a:accent3>
          <a:srgbClr val="FEFEE8"/>
        </a:accent3>
        <a:accent4>
          <a:srgbClr val="6F6F93"/>
        </a:accent4>
        <a:accent5>
          <a:srgbClr val="D9DBC6"/>
        </a:accent5>
        <a:accent6>
          <a:srgbClr val="5C5C8A"/>
        </a:accent6>
        <a:hlink>
          <a:srgbClr val="C09E4A"/>
        </a:hlink>
        <a:folHlink>
          <a:srgbClr val="00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8383AD"/>
        </a:dk1>
        <a:lt1>
          <a:srgbClr val="FFFFFF"/>
        </a:lt1>
        <a:dk2>
          <a:srgbClr val="404176"/>
        </a:dk2>
        <a:lt2>
          <a:srgbClr val="969696"/>
        </a:lt2>
        <a:accent1>
          <a:srgbClr val="BABE90"/>
        </a:accent1>
        <a:accent2>
          <a:srgbClr val="666699"/>
        </a:accent2>
        <a:accent3>
          <a:srgbClr val="FFFFFF"/>
        </a:accent3>
        <a:accent4>
          <a:srgbClr val="6F6F93"/>
        </a:accent4>
        <a:accent5>
          <a:srgbClr val="D9DBC6"/>
        </a:accent5>
        <a:accent6>
          <a:srgbClr val="5C5C8A"/>
        </a:accent6>
        <a:hlink>
          <a:srgbClr val="C09E4A"/>
        </a:hlink>
        <a:folHlink>
          <a:srgbClr val="00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4D4D4D"/>
        </a:dk1>
        <a:lt1>
          <a:srgbClr val="FFFFFF"/>
        </a:lt1>
        <a:dk2>
          <a:srgbClr val="000000"/>
        </a:dk2>
        <a:lt2>
          <a:srgbClr val="969696"/>
        </a:lt2>
        <a:accent1>
          <a:srgbClr val="DDDDDD"/>
        </a:accent1>
        <a:accent2>
          <a:srgbClr val="5F5F5F"/>
        </a:accent2>
        <a:accent3>
          <a:srgbClr val="FFFFFF"/>
        </a:accent3>
        <a:accent4>
          <a:srgbClr val="404040"/>
        </a:accent4>
        <a:accent5>
          <a:srgbClr val="EBEBEB"/>
        </a:accent5>
        <a:accent6>
          <a:srgbClr val="555555"/>
        </a:accent6>
        <a:hlink>
          <a:srgbClr val="C0C0C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424262"/>
        </a:dk1>
        <a:lt1>
          <a:srgbClr val="FFFFFF"/>
        </a:lt1>
        <a:dk2>
          <a:srgbClr val="22659C"/>
        </a:dk2>
        <a:lt2>
          <a:srgbClr val="A4AEC2"/>
        </a:lt2>
        <a:accent1>
          <a:srgbClr val="B1C7E7"/>
        </a:accent1>
        <a:accent2>
          <a:srgbClr val="494983"/>
        </a:accent2>
        <a:accent3>
          <a:srgbClr val="FFFFFF"/>
        </a:accent3>
        <a:accent4>
          <a:srgbClr val="373753"/>
        </a:accent4>
        <a:accent5>
          <a:srgbClr val="D5E0F1"/>
        </a:accent5>
        <a:accent6>
          <a:srgbClr val="414176"/>
        </a:accent6>
        <a:hlink>
          <a:srgbClr val="6EADC4"/>
        </a:hlink>
        <a:folHlink>
          <a:srgbClr val="3E688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404176"/>
        </a:dk2>
        <a:lt2>
          <a:srgbClr val="969696"/>
        </a:lt2>
        <a:accent1>
          <a:srgbClr val="B4CD81"/>
        </a:accent1>
        <a:accent2>
          <a:srgbClr val="717EB5"/>
        </a:accent2>
        <a:accent3>
          <a:srgbClr val="FFFFFF"/>
        </a:accent3>
        <a:accent4>
          <a:srgbClr val="000000"/>
        </a:accent4>
        <a:accent5>
          <a:srgbClr val="D6E3C1"/>
        </a:accent5>
        <a:accent6>
          <a:srgbClr val="6672A4"/>
        </a:accent6>
        <a:hlink>
          <a:srgbClr val="D793C2"/>
        </a:hlink>
        <a:folHlink>
          <a:srgbClr val="8267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111111"/>
        </a:dk1>
        <a:lt1>
          <a:srgbClr val="FAF5D2"/>
        </a:lt1>
        <a:dk2>
          <a:srgbClr val="4D4D4D"/>
        </a:dk2>
        <a:lt2>
          <a:srgbClr val="D0C59E"/>
        </a:lt2>
        <a:accent1>
          <a:srgbClr val="BABE90"/>
        </a:accent1>
        <a:accent2>
          <a:srgbClr val="666699"/>
        </a:accent2>
        <a:accent3>
          <a:srgbClr val="B2B2B2"/>
        </a:accent3>
        <a:accent4>
          <a:srgbClr val="D6D1B3"/>
        </a:accent4>
        <a:accent5>
          <a:srgbClr val="D9DBC6"/>
        </a:accent5>
        <a:accent6>
          <a:srgbClr val="5C5C8A"/>
        </a:accent6>
        <a:hlink>
          <a:srgbClr val="C09E4A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OOFile" ma:contentTypeID="0x0101006025706CF4CD034688BEBAE97A2E701D020200C3831ACA17D8814887A164412888521E" ma:contentTypeVersion="7" ma:contentTypeDescription="Create a new document." ma:contentTypeScope="" ma:versionID="ed1fea5d08807278759d338940aa9e8f">
  <xsd:schema xmlns:xsd="http://www.w3.org/2001/XMLSchema" xmlns:xs="http://www.w3.org/2001/XMLSchema" xmlns:p="http://schemas.microsoft.com/office/2006/metadata/properties" xmlns:ns2="145c5697-5eb5-440b-b2f1-a8273fb59250" targetNamespace="http://schemas.microsoft.com/office/2006/metadata/properties" ma:root="true" ma:fieldsID="174e4b03d57b3d621fa064bbab783e99" ns2:_="">
    <xsd:import namespace="145c5697-5eb5-440b-b2f1-a8273fb59250"/>
    <xsd:element name="properties">
      <xsd:complexType>
        <xsd:sequence>
          <xsd:element name="documentManagement">
            <xsd:complexType>
              <xsd:all>
                <xsd:element ref="ns2:AssetId" minOccurs="0"/>
                <xsd:element ref="ns2:AuthoringAssetId" minOccurs="0"/>
                <xsd:element ref="ns2:AssetType" minOccurs="0"/>
                <xsd:element ref="ns2:Markets" minOccurs="0"/>
                <xsd:element ref="ns2:NumericAssetId" minOccurs="0"/>
                <xsd:element ref="ns2:AppV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5c5697-5eb5-440b-b2f1-a8273fb59250" elementFormDefault="qualified">
    <xsd:import namespace="http://schemas.microsoft.com/office/2006/documentManagement/types"/>
    <xsd:import namespace="http://schemas.microsoft.com/office/infopath/2007/PartnerControls"/>
    <xsd:element name="AssetId" ma:index="8" nillable="true" ma:displayName="AssetId" ma:indexed="true" ma:internalName="AssetId" ma:readOnly="false">
      <xsd:simpleType>
        <xsd:restriction base="dms:Text"/>
      </xsd:simpleType>
    </xsd:element>
    <xsd:element name="AuthoringAssetId" ma:index="9" nillable="true" ma:displayName="AuthoringAssetId" ma:indexed="true" ma:internalName="AuthoringAssetId" ma:readOnly="false">
      <xsd:simpleType>
        <xsd:restriction base="dms:Text"/>
      </xsd:simpleType>
    </xsd:element>
    <xsd:element name="AssetType" ma:index="10" nillable="true" ma:displayName="AssetType" ma:internalName="AssetType" ma:readOnly="false">
      <xsd:simpleType>
        <xsd:restriction base="dms:Text"/>
      </xsd:simpleType>
    </xsd:element>
    <xsd:element name="Markets" ma:index="11" nillable="true" ma:displayName="Markets" ma:internalName="Markets" ma:readOnly="false">
      <xsd:simpleType>
        <xsd:restriction base="dms:Text"/>
      </xsd:simpleType>
    </xsd:element>
    <xsd:element name="NumericAssetId" ma:index="12" nillable="true" ma:displayName="NumericAssetId" ma:indexed="true" ma:internalName="NumericAssetId" ma:readOnly="false">
      <xsd:simpleType>
        <xsd:restriction base="dms:Unknown"/>
      </xsd:simpleType>
    </xsd:element>
    <xsd:element name="AppVer" ma:index="13" nillable="true" ma:displayName="AppVer" ma:internalName="AppVer" ma:readOnly="fals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NumericAssetId xmlns="145c5697-5eb5-440b-b2f1-a8273fb59250" xsi:nil="true"/>
    <AssetType xmlns="145c5697-5eb5-440b-b2f1-a8273fb59250">TP</AssetType>
    <Markets xmlns="145c5697-5eb5-440b-b2f1-a8273fb59250">en-us</Markets>
    <AppVer xmlns="145c5697-5eb5-440b-b2f1-a8273fb59250" xsi:nil="true"/>
    <AuthoringAssetId xmlns="145c5697-5eb5-440b-b2f1-a8273fb59250">TP006257859</AuthoringAssetId>
    <AssetId xmlns="145c5697-5eb5-440b-b2f1-a8273fb59250">TS006257859</AssetId>
  </documentManagement>
</p:properties>
</file>

<file path=customXml/item4.xml><?xml version="1.0" encoding="utf-8"?>
<LongProperties xmlns="http://schemas.microsoft.com/office/2006/metadata/longProperties">
  <LongProp xmlns="" name="UANotes"><![CDATA[NateK (08/14/02) - On the slide depicting a map of the world, consider writing a Help topic explaining how user's can add their own dots to the cities where they have offices.
NateK (10/24/02) - Explain to users how to change the logo on the Master slides.. Assigned to Luann for retrofit pass]]></LongProp>
</LongProperties>
</file>

<file path=customXml/itemProps1.xml><?xml version="1.0" encoding="utf-8"?>
<ds:datastoreItem xmlns:ds="http://schemas.openxmlformats.org/officeDocument/2006/customXml" ds:itemID="{D40497F3-4C0B-44BE-8A57-E650B402593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A5F11C5-FA21-4031-ADF8-317A22F182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5c5697-5eb5-440b-b2f1-a8273fb592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3B1194B1-E3EB-4243-AD8B-29789C92736F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145c5697-5eb5-440b-b2f1-a8273fb59250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1181263E-4A5E-4A75-97EF-2E03C4CE67C8}">
  <ds:schemaRefs>
    <ds:schemaRef ds:uri="http://schemas.microsoft.com/office/2006/metadata/longProperties"/>
    <ds:schemaRef ds:uri="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TS006257859</Template>
  <TotalTime>11902</TotalTime>
  <Words>3454</Words>
  <Application>Microsoft Office PowerPoint</Application>
  <PresentationFormat>On-screen Show (4:3)</PresentationFormat>
  <Paragraphs>555</Paragraphs>
  <Slides>222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222</vt:i4>
      </vt:variant>
    </vt:vector>
  </HeadingPairs>
  <TitlesOfParts>
    <vt:vector size="227" baseType="lpstr">
      <vt:lpstr>Arial</vt:lpstr>
      <vt:lpstr>Courier New</vt:lpstr>
      <vt:lpstr>Times New Roman</vt:lpstr>
      <vt:lpstr>Wingdings</vt:lpstr>
      <vt:lpstr>TS006257859</vt:lpstr>
      <vt:lpstr>إنتاج الأغنام</vt:lpstr>
      <vt:lpstr>PowerPoint Presentation</vt:lpstr>
      <vt:lpstr>أقسام وأنواع الأغنام </vt:lpstr>
      <vt:lpstr>تقسيم الأغنام على حسب نوع الألياف</vt:lpstr>
      <vt:lpstr> أغنام الصوف الناعم  </vt:lpstr>
      <vt:lpstr>أغنام الصوف الناعم </vt:lpstr>
      <vt:lpstr>أغنام الصوف الناعم</vt:lpstr>
      <vt:lpstr>تختلف سلالات المرينو عن بعضها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مرينو اللحم الالمانى </vt:lpstr>
      <vt:lpstr>مرينو اللحم الالمانى </vt:lpstr>
      <vt:lpstr>PowerPoint Presentation</vt:lpstr>
      <vt:lpstr>PowerPoint Presentation</vt:lpstr>
      <vt:lpstr>PowerPoint Presentation</vt:lpstr>
      <vt:lpstr>الصوف النظيف</vt:lpstr>
      <vt:lpstr>تنظيف الصوف Scouring</vt:lpstr>
      <vt:lpstr>أولا: المواد الطبيعية</vt:lpstr>
      <vt:lpstr>ثانيا : المواد المكتسبة</vt:lpstr>
      <vt:lpstr>ثالثا: المواد المستعملة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2) أغنام الصوف المتوسط  </vt:lpstr>
      <vt:lpstr>أغنام الصوف المتوسط</vt:lpstr>
      <vt:lpstr>أغنام اللحم ذات الصوف المتوسط</vt:lpstr>
      <vt:lpstr>السوت داون</vt:lpstr>
      <vt:lpstr>السوت داون</vt:lpstr>
      <vt:lpstr>السوت داون</vt:lpstr>
      <vt:lpstr>PowerPoint Presentation</vt:lpstr>
      <vt:lpstr>PowerPoint Presentation</vt:lpstr>
      <vt:lpstr>PowerPoint Presentation</vt:lpstr>
      <vt:lpstr>PowerPoint Presentation</vt:lpstr>
      <vt:lpstr>أغنام اللبن ذات الصوف المتوسط</vt:lpstr>
      <vt:lpstr>الأيست فريزيان</vt:lpstr>
      <vt:lpstr>الأيست فريزيان</vt:lpstr>
      <vt:lpstr>الأيست فريزيان</vt:lpstr>
      <vt:lpstr>PowerPoint Presentation</vt:lpstr>
      <vt:lpstr>PowerPoint Presentation</vt:lpstr>
      <vt:lpstr>PowerPoint Presentation</vt:lpstr>
      <vt:lpstr>أغنام الصوف الطويل</vt:lpstr>
      <vt:lpstr>أغنام الصوف الطويل</vt:lpstr>
      <vt:lpstr>أغنام الصوف الطويل</vt:lpstr>
      <vt:lpstr>اللنكولن</vt:lpstr>
      <vt:lpstr>اللنكولن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أغنام الصوف الخشن صوف السجاد</vt:lpstr>
      <vt:lpstr>أغنام صوف السجاد</vt:lpstr>
      <vt:lpstr>الأغنام المصرية</vt:lpstr>
      <vt:lpstr>أغنام الرحمانى</vt:lpstr>
      <vt:lpstr>الرحمانى</vt:lpstr>
      <vt:lpstr>الرحمانى</vt:lpstr>
      <vt:lpstr>الرحمانى</vt:lpstr>
      <vt:lpstr>PowerPoint Presentation</vt:lpstr>
      <vt:lpstr>PowerPoint Presentation</vt:lpstr>
      <vt:lpstr>PowerPoint Presentation</vt:lpstr>
      <vt:lpstr>PowerPoint Presentation</vt:lpstr>
      <vt:lpstr>أغنام الفلاحى</vt:lpstr>
      <vt:lpstr>أغنام الفلاحى</vt:lpstr>
      <vt:lpstr>PowerPoint Presentation</vt:lpstr>
      <vt:lpstr>أغنام البرقى </vt:lpstr>
      <vt:lpstr>أغنام البرقى </vt:lpstr>
      <vt:lpstr>PowerPoint Presentation</vt:lpstr>
      <vt:lpstr>PowerPoint Presentation</vt:lpstr>
      <vt:lpstr>PowerPoint Presentation</vt:lpstr>
      <vt:lpstr>أغنام الأوسيمى</vt:lpstr>
      <vt:lpstr>أغنام الأوسيمى</vt:lpstr>
      <vt:lpstr>أغنام الأوسيمى</vt:lpstr>
      <vt:lpstr>PowerPoint Presentation</vt:lpstr>
      <vt:lpstr>PowerPoint Presentation</vt:lpstr>
      <vt:lpstr>أغنام الصعيدى</vt:lpstr>
      <vt:lpstr>أغنام الصعيدى</vt:lpstr>
      <vt:lpstr>أغنام الصعيدى</vt:lpstr>
      <vt:lpstr>PowerPoint Presentation</vt:lpstr>
      <vt:lpstr>PowerPoint Presentation</vt:lpstr>
      <vt:lpstr>تقدير العمر عن طريق الأسنان</vt:lpstr>
      <vt:lpstr>تقدير العمر عن طريق الأسنان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طول الصوف</vt:lpstr>
      <vt:lpstr>طول الصوف</vt:lpstr>
      <vt:lpstr>طول الصوف</vt:lpstr>
      <vt:lpstr>طول الصوف</vt:lpstr>
      <vt:lpstr>طول الصوف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ممـيزات تربية المـاعز: </vt:lpstr>
      <vt:lpstr>ممـيزات تربية المـاعز: </vt:lpstr>
      <vt:lpstr>أهم الفروق الشكلية بين جنس الأغنام وجنس الماعز : </vt:lpstr>
      <vt:lpstr>أهم الفروق الشكلية بين جنس الأغنام وجنس الماعز :</vt:lpstr>
      <vt:lpstr>أهم الفروق الشكلية بين جنس الأغنام وجنس الماعز :</vt:lpstr>
      <vt:lpstr>PowerPoint Presentation</vt:lpstr>
      <vt:lpstr>PowerPoint Presentation</vt:lpstr>
      <vt:lpstr>PowerPoint Presentation</vt:lpstr>
      <vt:lpstr>تقسيم الماعـز</vt:lpstr>
      <vt:lpstr> 1ـ سلالات إنتاج اللبن :</vt:lpstr>
      <vt:lpstr>السانين Saanen 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ماعز التوجنبرج Toggenburg</vt:lpstr>
      <vt:lpstr>PowerPoint Presentation</vt:lpstr>
      <vt:lpstr>PowerPoint Presentation</vt:lpstr>
      <vt:lpstr>PowerPoint Presentation</vt:lpstr>
      <vt:lpstr>PowerPoint Presentation</vt:lpstr>
      <vt:lpstr> - ماعز الأنجلونوبيان Anglo-Nubian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ماعز الألبين Alpine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الدمشقي Damasscus 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الجمناباري Jumnapari :</vt:lpstr>
      <vt:lpstr> الجمناباري Jumnapari :</vt:lpstr>
      <vt:lpstr>PowerPoint Presentation</vt:lpstr>
      <vt:lpstr>PowerPoint Presentation</vt:lpstr>
      <vt:lpstr>PowerPoint Presentation</vt:lpstr>
      <vt:lpstr>PowerPoint Presentation</vt:lpstr>
      <vt:lpstr>البيتال Beetal</vt:lpstr>
      <vt:lpstr>البيتال Beetal</vt:lpstr>
      <vt:lpstr>PowerPoint Presentation</vt:lpstr>
      <vt:lpstr>PowerPoint Presentation</vt:lpstr>
      <vt:lpstr>PowerPoint Presentation</vt:lpstr>
      <vt:lpstr>الماعز الزرائبي Zaraipi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ماعز اللحم   Meat Goats </vt:lpstr>
      <vt:lpstr>PowerPoint Presentation</vt:lpstr>
      <vt:lpstr>ماعز البوير Boar</vt:lpstr>
      <vt:lpstr>PowerPoint Presentation</vt:lpstr>
      <vt:lpstr>PowerPoint Presentation</vt:lpstr>
      <vt:lpstr>PowerPoint Presentation</vt:lpstr>
      <vt:lpstr>PowerPoint Presentation</vt:lpstr>
      <vt:lpstr>ماعز المارادى أو السوكوتر الأحمر Marad or Red Sakata  </vt:lpstr>
      <vt:lpstr>ماعز الجبل السوري   Surain mountaain</vt:lpstr>
      <vt:lpstr>الماعز المنتجة للموهير</vt:lpstr>
      <vt:lpstr>PowerPoint Presentation</vt:lpstr>
      <vt:lpstr>ماعز الانجورا Angora Goat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ماعز الكشمير   Cashmere</vt:lpstr>
      <vt:lpstr>PowerPoint Presentation</vt:lpstr>
      <vt:lpstr>طرز ألياف الكشمير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أهـم أنواع الماعز المصرية</vt:lpstr>
      <vt:lpstr> 1ـ الزرايبي </vt:lpstr>
      <vt:lpstr>PowerPoint Presentation</vt:lpstr>
      <vt:lpstr>PowerPoint Presentation</vt:lpstr>
      <vt:lpstr> أصغر حجماً من الزرايبي ، أذناه أقل في الطول ، الأنف مستقيمة </vt:lpstr>
      <vt:lpstr>PowerPoint Presentation</vt:lpstr>
      <vt:lpstr>PowerPoint Presentation</vt:lpstr>
      <vt:lpstr>PowerPoint Presentation</vt:lpstr>
      <vt:lpstr>PowerPoint Presentation</vt:lpstr>
      <vt:lpstr> لونه أسود أو أحمر ولا يتحمل الـبرد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إنتاج الأغنام</dc:title>
  <dc:creator>matrix</dc:creator>
  <cp:lastModifiedBy>Esraa Attallah</cp:lastModifiedBy>
  <cp:revision>200</cp:revision>
  <cp:lastPrinted>1601-01-01T00:00:00Z</cp:lastPrinted>
  <dcterms:created xsi:type="dcterms:W3CDTF">2013-03-11T16:50:05Z</dcterms:created>
  <dcterms:modified xsi:type="dcterms:W3CDTF">2019-04-20T05:58:44Z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arkets">
    <vt:lpwstr>en-us</vt:lpwstr>
  </property>
  <property fmtid="{D5CDD505-2E9C-101B-9397-08002B2CF9AE}" pid="3" name="AssetType">
    <vt:lpwstr>TP</vt:lpwstr>
  </property>
  <property fmtid="{D5CDD505-2E9C-101B-9397-08002B2CF9AE}" pid="4" name="BugNumber">
    <vt:lpwstr>498502L</vt:lpwstr>
  </property>
  <property fmtid="{D5CDD505-2E9C-101B-9397-08002B2CF9AE}" pid="5" name="TPInstallLocation">
    <vt:lpwstr>{My Templates}</vt:lpwstr>
  </property>
  <property fmtid="{D5CDD505-2E9C-101B-9397-08002B2CF9AE}" pid="6" name="PrimaryImageGen">
    <vt:lpwstr>1</vt:lpwstr>
  </property>
  <property fmtid="{D5CDD505-2E9C-101B-9397-08002B2CF9AE}" pid="7" name="display_urn:schemas-microsoft-com:office:office#APAuthor">
    <vt:lpwstr>REDMOND\cynvey</vt:lpwstr>
  </property>
  <property fmtid="{D5CDD505-2E9C-101B-9397-08002B2CF9AE}" pid="8" name="APAuthor">
    <vt:lpwstr>191</vt:lpwstr>
  </property>
  <property fmtid="{D5CDD505-2E9C-101B-9397-08002B2CF9AE}" pid="9" name="Milestone">
    <vt:lpwstr>Continuous</vt:lpwstr>
  </property>
  <property fmtid="{D5CDD505-2E9C-101B-9397-08002B2CF9AE}" pid="10" name="TPAppVersion">
    <vt:lpwstr>11</vt:lpwstr>
  </property>
  <property fmtid="{D5CDD505-2E9C-101B-9397-08002B2CF9AE}" pid="11" name="TPCommandLine">
    <vt:lpwstr>{PP} /n {FilePath}</vt:lpwstr>
  </property>
  <property fmtid="{D5CDD505-2E9C-101B-9397-08002B2CF9AE}" pid="12" name="AssetId">
    <vt:lpwstr>TS006257859</vt:lpwstr>
  </property>
  <property fmtid="{D5CDD505-2E9C-101B-9397-08002B2CF9AE}" pid="13" name="IsSearchable">
    <vt:lpwstr>0</vt:lpwstr>
  </property>
  <property fmtid="{D5CDD505-2E9C-101B-9397-08002B2CF9AE}" pid="14" name="NumericId">
    <vt:lpwstr>-1.00000000000000</vt:lpwstr>
  </property>
  <property fmtid="{D5CDD505-2E9C-101B-9397-08002B2CF9AE}" pid="15" name="PublishTargets">
    <vt:lpwstr>OfficeOnline</vt:lpwstr>
  </property>
  <property fmtid="{D5CDD505-2E9C-101B-9397-08002B2CF9AE}" pid="16" name="TPLaunchHelpLinkType">
    <vt:lpwstr>Template</vt:lpwstr>
  </property>
  <property fmtid="{D5CDD505-2E9C-101B-9397-08002B2CF9AE}" pid="17" name="TPFriendlyName">
    <vt:lpwstr>Company background presentation</vt:lpwstr>
  </property>
  <property fmtid="{D5CDD505-2E9C-101B-9397-08002B2CF9AE}" pid="18" name="display_urn:schemas-microsoft-com:office:office#APEditor">
    <vt:lpwstr>REDMOND\v-luannv</vt:lpwstr>
  </property>
  <property fmtid="{D5CDD505-2E9C-101B-9397-08002B2CF9AE}" pid="19" name="APEditor">
    <vt:lpwstr>92</vt:lpwstr>
  </property>
  <property fmtid="{D5CDD505-2E9C-101B-9397-08002B2CF9AE}" pid="20" name="Provider">
    <vt:lpwstr>EY006220130</vt:lpwstr>
  </property>
  <property fmtid="{D5CDD505-2E9C-101B-9397-08002B2CF9AE}" pid="21" name="SourceTitle">
    <vt:lpwstr>Company background presentation</vt:lpwstr>
  </property>
  <property fmtid="{D5CDD505-2E9C-101B-9397-08002B2CF9AE}" pid="22" name="TPApplication">
    <vt:lpwstr>PowerPoint</vt:lpwstr>
  </property>
  <property fmtid="{D5CDD505-2E9C-101B-9397-08002B2CF9AE}" pid="23" name="TPLaunchHelpLink">
    <vt:lpwstr/>
  </property>
  <property fmtid="{D5CDD505-2E9C-101B-9397-08002B2CF9AE}" pid="24" name="OpenTemplate">
    <vt:lpwstr>1</vt:lpwstr>
  </property>
  <property fmtid="{D5CDD505-2E9C-101B-9397-08002B2CF9AE}" pid="25" name="UALocRecommendation">
    <vt:lpwstr>Localize</vt:lpwstr>
  </property>
  <property fmtid="{D5CDD505-2E9C-101B-9397-08002B2CF9AE}" pid="26" name="Applications">
    <vt:lpwstr>79;#Template 12;#182;#Office XP;#65;#Microsoft Office PowerPoint 2007;#184;#Office 2000;#64;#PowerPoint 2003</vt:lpwstr>
  </property>
  <property fmtid="{D5CDD505-2E9C-101B-9397-08002B2CF9AE}" pid="27" name="TemplateStatus">
    <vt:lpwstr>Complete</vt:lpwstr>
  </property>
  <property fmtid="{D5CDD505-2E9C-101B-9397-08002B2CF9AE}" pid="28" name="ContentTypeId">
    <vt:lpwstr>0x0101006025706CF4CD034688BEBAE97A2E701D020200C3831ACA17D8814887A164412888521E</vt:lpwstr>
  </property>
  <property fmtid="{D5CDD505-2E9C-101B-9397-08002B2CF9AE}" pid="29" name="IsDeleted">
    <vt:lpwstr>0</vt:lpwstr>
  </property>
  <property fmtid="{D5CDD505-2E9C-101B-9397-08002B2CF9AE}" pid="30" name="ShowIn">
    <vt:lpwstr>Show everywhere</vt:lpwstr>
  </property>
  <property fmtid="{D5CDD505-2E9C-101B-9397-08002B2CF9AE}" pid="31" name="UANotes">
    <vt:lpwstr>NateK (08/14/02) - On the slide depicting a map of the world, consider writing a Help topic explaining how user's can add their own dots to the cities where they have offices._x000d_
_x000d_
_x000d_
NateK (10/24/02) - Explain to users how to change the logo on the Master s</vt:lpwstr>
  </property>
  <property fmtid="{D5CDD505-2E9C-101B-9397-08002B2CF9AE}" pid="32" name="PublishStatusLookup">
    <vt:lpwstr>258280</vt:lpwstr>
  </property>
  <property fmtid="{D5CDD505-2E9C-101B-9397-08002B2CF9AE}" pid="33" name="TPComponent">
    <vt:lpwstr>PPTFiles</vt:lpwstr>
  </property>
  <property fmtid="{D5CDD505-2E9C-101B-9397-08002B2CF9AE}" pid="34" name="TPNamespace">
    <vt:lpwstr>POWERPNT</vt:lpwstr>
  </property>
  <property fmtid="{D5CDD505-2E9C-101B-9397-08002B2CF9AE}" pid="35" name="TPClientViewer">
    <vt:lpwstr>Microsoft Office PowerPoint</vt:lpwstr>
  </property>
  <property fmtid="{D5CDD505-2E9C-101B-9397-08002B2CF9AE}" pid="36" name="APTrustLevel">
    <vt:lpwstr>1.00000000000000</vt:lpwstr>
  </property>
  <property fmtid="{D5CDD505-2E9C-101B-9397-08002B2CF9AE}" pid="37" name="TrustLevel">
    <vt:lpwstr>Microsoft Managed Content</vt:lpwstr>
  </property>
  <property fmtid="{D5CDD505-2E9C-101B-9397-08002B2CF9AE}" pid="38" name="Content Type">
    <vt:lpwstr>OOFile</vt:lpwstr>
  </property>
  <property fmtid="{D5CDD505-2E9C-101B-9397-08002B2CF9AE}" pid="39" name="AuthoringAssetId">
    <vt:lpwstr>TP006257859</vt:lpwstr>
  </property>
  <property fmtid="{D5CDD505-2E9C-101B-9397-08002B2CF9AE}" pid="40" name="NumericAssetId">
    <vt:lpwstr/>
  </property>
  <property fmtid="{D5CDD505-2E9C-101B-9397-08002B2CF9AE}" pid="41" name="AppVer">
    <vt:lpwstr/>
  </property>
</Properties>
</file>