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 id="2147483796" r:id="rId2"/>
    <p:sldMasterId id="2147483808" r:id="rId3"/>
    <p:sldMasterId id="2147483820" r:id="rId4"/>
    <p:sldMasterId id="2147483844" r:id="rId5"/>
  </p:sldMasterIdLst>
  <p:notesMasterIdLst>
    <p:notesMasterId r:id="rId60"/>
  </p:notesMasterIdLst>
  <p:sldIdLst>
    <p:sldId id="256" r:id="rId6"/>
    <p:sldId id="257" r:id="rId7"/>
    <p:sldId id="288" r:id="rId8"/>
    <p:sldId id="289" r:id="rId9"/>
    <p:sldId id="312" r:id="rId10"/>
    <p:sldId id="345" r:id="rId11"/>
    <p:sldId id="313" r:id="rId12"/>
    <p:sldId id="338" r:id="rId13"/>
    <p:sldId id="319" r:id="rId14"/>
    <p:sldId id="305" r:id="rId15"/>
    <p:sldId id="291" r:id="rId16"/>
    <p:sldId id="339" r:id="rId17"/>
    <p:sldId id="292" r:id="rId18"/>
    <p:sldId id="347" r:id="rId19"/>
    <p:sldId id="293" r:id="rId20"/>
    <p:sldId id="320" r:id="rId21"/>
    <p:sldId id="321" r:id="rId22"/>
    <p:sldId id="261" r:id="rId23"/>
    <p:sldId id="333" r:id="rId24"/>
    <p:sldId id="334" r:id="rId25"/>
    <p:sldId id="341" r:id="rId26"/>
    <p:sldId id="335" r:id="rId27"/>
    <p:sldId id="336" r:id="rId28"/>
    <p:sldId id="337" r:id="rId29"/>
    <p:sldId id="306" r:id="rId30"/>
    <p:sldId id="307" r:id="rId31"/>
    <p:sldId id="277" r:id="rId32"/>
    <p:sldId id="308" r:id="rId33"/>
    <p:sldId id="322" r:id="rId34"/>
    <p:sldId id="323" r:id="rId35"/>
    <p:sldId id="324" r:id="rId36"/>
    <p:sldId id="325" r:id="rId37"/>
    <p:sldId id="342" r:id="rId38"/>
    <p:sldId id="309" r:id="rId39"/>
    <p:sldId id="316" r:id="rId40"/>
    <p:sldId id="343" r:id="rId41"/>
    <p:sldId id="344" r:id="rId42"/>
    <p:sldId id="354" r:id="rId43"/>
    <p:sldId id="301" r:id="rId44"/>
    <p:sldId id="302" r:id="rId45"/>
    <p:sldId id="350" r:id="rId46"/>
    <p:sldId id="331" r:id="rId47"/>
    <p:sldId id="303" r:id="rId48"/>
    <p:sldId id="351" r:id="rId49"/>
    <p:sldId id="304" r:id="rId50"/>
    <p:sldId id="332" r:id="rId51"/>
    <p:sldId id="340" r:id="rId52"/>
    <p:sldId id="346" r:id="rId53"/>
    <p:sldId id="283" r:id="rId54"/>
    <p:sldId id="352" r:id="rId55"/>
    <p:sldId id="284" r:id="rId56"/>
    <p:sldId id="285" r:id="rId57"/>
    <p:sldId id="286" r:id="rId58"/>
    <p:sldId id="287" r:id="rId59"/>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ajalla UI"/>
        <a:cs typeface="Arial" pitchFamily="34" charset="0"/>
      </a:defRPr>
    </a:lvl1pPr>
    <a:lvl2pPr marL="457200" algn="l" rtl="0" fontAlgn="base">
      <a:spcBef>
        <a:spcPct val="0"/>
      </a:spcBef>
      <a:spcAft>
        <a:spcPct val="0"/>
      </a:spcAft>
      <a:defRPr kern="1200">
        <a:solidFill>
          <a:schemeClr val="tx1"/>
        </a:solidFill>
        <a:latin typeface="Arial" pitchFamily="34" charset="0"/>
        <a:ea typeface="Majalla UI"/>
        <a:cs typeface="Arial" pitchFamily="34" charset="0"/>
      </a:defRPr>
    </a:lvl2pPr>
    <a:lvl3pPr marL="914400" algn="l" rtl="0" fontAlgn="base">
      <a:spcBef>
        <a:spcPct val="0"/>
      </a:spcBef>
      <a:spcAft>
        <a:spcPct val="0"/>
      </a:spcAft>
      <a:defRPr kern="1200">
        <a:solidFill>
          <a:schemeClr val="tx1"/>
        </a:solidFill>
        <a:latin typeface="Arial" pitchFamily="34" charset="0"/>
        <a:ea typeface="Majalla UI"/>
        <a:cs typeface="Arial" pitchFamily="34" charset="0"/>
      </a:defRPr>
    </a:lvl3pPr>
    <a:lvl4pPr marL="1371600" algn="l" rtl="0" fontAlgn="base">
      <a:spcBef>
        <a:spcPct val="0"/>
      </a:spcBef>
      <a:spcAft>
        <a:spcPct val="0"/>
      </a:spcAft>
      <a:defRPr kern="1200">
        <a:solidFill>
          <a:schemeClr val="tx1"/>
        </a:solidFill>
        <a:latin typeface="Arial" pitchFamily="34" charset="0"/>
        <a:ea typeface="Majalla UI"/>
        <a:cs typeface="Arial" pitchFamily="34" charset="0"/>
      </a:defRPr>
    </a:lvl4pPr>
    <a:lvl5pPr marL="1828800" algn="l" rtl="0" fontAlgn="base">
      <a:spcBef>
        <a:spcPct val="0"/>
      </a:spcBef>
      <a:spcAft>
        <a:spcPct val="0"/>
      </a:spcAft>
      <a:defRPr kern="1200">
        <a:solidFill>
          <a:schemeClr val="tx1"/>
        </a:solidFill>
        <a:latin typeface="Arial" pitchFamily="34" charset="0"/>
        <a:ea typeface="Majalla UI"/>
        <a:cs typeface="Arial" pitchFamily="34" charset="0"/>
      </a:defRPr>
    </a:lvl5pPr>
    <a:lvl6pPr marL="2286000" algn="l" defTabSz="914400" rtl="0" eaLnBrk="1" latinLnBrk="0" hangingPunct="1">
      <a:defRPr kern="1200">
        <a:solidFill>
          <a:schemeClr val="tx1"/>
        </a:solidFill>
        <a:latin typeface="Arial" pitchFamily="34" charset="0"/>
        <a:ea typeface="Majalla UI"/>
        <a:cs typeface="Arial" pitchFamily="34" charset="0"/>
      </a:defRPr>
    </a:lvl6pPr>
    <a:lvl7pPr marL="2743200" algn="l" defTabSz="914400" rtl="0" eaLnBrk="1" latinLnBrk="0" hangingPunct="1">
      <a:defRPr kern="1200">
        <a:solidFill>
          <a:schemeClr val="tx1"/>
        </a:solidFill>
        <a:latin typeface="Arial" pitchFamily="34" charset="0"/>
        <a:ea typeface="Majalla UI"/>
        <a:cs typeface="Arial" pitchFamily="34" charset="0"/>
      </a:defRPr>
    </a:lvl7pPr>
    <a:lvl8pPr marL="3200400" algn="l" defTabSz="914400" rtl="0" eaLnBrk="1" latinLnBrk="0" hangingPunct="1">
      <a:defRPr kern="1200">
        <a:solidFill>
          <a:schemeClr val="tx1"/>
        </a:solidFill>
        <a:latin typeface="Arial" pitchFamily="34" charset="0"/>
        <a:ea typeface="Majalla UI"/>
        <a:cs typeface="Arial" pitchFamily="34" charset="0"/>
      </a:defRPr>
    </a:lvl8pPr>
    <a:lvl9pPr marL="3657600" algn="l" defTabSz="914400" rtl="0" eaLnBrk="1" latinLnBrk="0" hangingPunct="1">
      <a:defRPr kern="1200">
        <a:solidFill>
          <a:schemeClr val="tx1"/>
        </a:solidFill>
        <a:latin typeface="Arial" pitchFamily="34" charset="0"/>
        <a:ea typeface="Majalla UI"/>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F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6" d="100"/>
          <a:sy n="96" d="100"/>
        </p:scale>
        <p:origin x="-6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FC9F1-7263-434E-954B-2CDD2855E40B}" type="doc">
      <dgm:prSet loTypeId="urn:microsoft.com/office/officeart/2005/8/layout/vList2" loCatId="list" qsTypeId="urn:microsoft.com/office/officeart/2005/8/quickstyle/3d2" qsCatId="3D" csTypeId="urn:microsoft.com/office/officeart/2005/8/colors/colorful5" csCatId="colorful" phldr="1"/>
      <dgm:spPr/>
      <dgm:t>
        <a:bodyPr/>
        <a:lstStyle/>
        <a:p>
          <a:pPr rtl="1"/>
          <a:endParaRPr lang="ar-SA"/>
        </a:p>
      </dgm:t>
    </dgm:pt>
    <dgm:pt modelId="{99D4D44C-A259-4F4C-AB68-E09937EE36AC}">
      <dgm:prSet phldrT="[نص]" custT="1">
        <dgm:style>
          <a:lnRef idx="1">
            <a:schemeClr val="accent4"/>
          </a:lnRef>
          <a:fillRef idx="2">
            <a:schemeClr val="accent4"/>
          </a:fillRef>
          <a:effectRef idx="1">
            <a:schemeClr val="accent4"/>
          </a:effectRef>
          <a:fontRef idx="minor">
            <a:schemeClr val="dk1"/>
          </a:fontRef>
        </dgm:style>
      </dgm:prSet>
      <dgm:spPr>
        <a:effectLst>
          <a:glow rad="139700">
            <a:schemeClr val="accent2">
              <a:satMod val="175000"/>
              <a:alpha val="40000"/>
            </a:schemeClr>
          </a:glow>
        </a:effectLst>
      </dgm:spPr>
      <dgm:t>
        <a:bodyPr anchor="t"/>
        <a:lstStyle/>
        <a:p>
          <a:pPr algn="r" rtl="1"/>
          <a:r>
            <a:rPr lang="ar-EG" sz="2400" i="1" dirty="0" smtClean="0">
              <a:solidFill>
                <a:srgbClr val="C00000"/>
              </a:solidFill>
            </a:rPr>
            <a:t>ثالثا : تنظيف الحبوب من الشوائب:-</a:t>
          </a:r>
        </a:p>
        <a:p>
          <a:pPr algn="r" rtl="1"/>
          <a:r>
            <a:rPr lang="ar-EG" sz="2400" dirty="0" smtClean="0">
              <a:solidFill>
                <a:schemeClr val="tx1"/>
              </a:solidFill>
            </a:rPr>
            <a:t>المقصود بعملية التنظيف هو التخلص من الحبوب الغريبة وبذور الحشائش والتراب والزلط والقطع المعدنية والرمل وخلافه ويتم فصل الشوائب من القمح وتنظيفه باستخدام الوسائل الأتية :</a:t>
          </a:r>
        </a:p>
        <a:p>
          <a:pPr algn="r" rtl="1"/>
          <a:r>
            <a:rPr lang="ar-EG" sz="2400" dirty="0" smtClean="0">
              <a:solidFill>
                <a:srgbClr val="C00000"/>
              </a:solidFill>
            </a:rPr>
            <a:t>1-الغربلة :- لفصل الشوائب التى يكون حجمها أكبر أو أصغر من حبوب القمح .</a:t>
          </a:r>
          <a:endParaRPr lang="de-DE" sz="2400" dirty="0" smtClean="0">
            <a:solidFill>
              <a:srgbClr val="C00000"/>
            </a:solidFill>
          </a:endParaRPr>
        </a:p>
        <a:p>
          <a:pPr algn="r"/>
          <a:r>
            <a:rPr lang="ar-EG" sz="2400" dirty="0" smtClean="0">
              <a:solidFill>
                <a:srgbClr val="C00000"/>
              </a:solidFill>
            </a:rPr>
            <a:t>2-شفط الهواء (البنيوماتيك ) لفصل الشوائب التى تقل كثافتها النوعية عن كثافة الحبوب .</a:t>
          </a:r>
          <a:endParaRPr lang="de-DE" sz="2400" dirty="0" smtClean="0">
            <a:solidFill>
              <a:srgbClr val="C00000"/>
            </a:solidFill>
          </a:endParaRPr>
        </a:p>
        <a:p>
          <a:pPr algn="r"/>
          <a:r>
            <a:rPr lang="ar-EG" sz="2400" dirty="0" smtClean="0">
              <a:solidFill>
                <a:srgbClr val="C00000"/>
              </a:solidFill>
            </a:rPr>
            <a:t>3-ميل أ انحدار السطح الفاصل : لفصل بذور الحشائش المستديرة </a:t>
          </a:r>
          <a:endParaRPr lang="de-DE" sz="2400" dirty="0" smtClean="0">
            <a:solidFill>
              <a:srgbClr val="C00000"/>
            </a:solidFill>
          </a:endParaRPr>
        </a:p>
        <a:p>
          <a:pPr algn="r"/>
          <a:r>
            <a:rPr lang="ar-EG" sz="2400" dirty="0" smtClean="0">
              <a:solidFill>
                <a:srgbClr val="C00000"/>
              </a:solidFill>
            </a:rPr>
            <a:t>4-المعناطيس :لفصل المسامسر وقطع الحديد </a:t>
          </a:r>
          <a:endParaRPr lang="de-DE" sz="2400" dirty="0" smtClean="0">
            <a:solidFill>
              <a:srgbClr val="C00000"/>
            </a:solidFill>
          </a:endParaRPr>
        </a:p>
        <a:p>
          <a:pPr algn="r"/>
          <a:r>
            <a:rPr lang="ar-EG" sz="2400" dirty="0" smtClean="0">
              <a:solidFill>
                <a:srgbClr val="C00000"/>
              </a:solidFill>
            </a:rPr>
            <a:t>5-الاحتكاك : لازالة الأتربة الملتصقة بحبة القمح أو لتفتيت الحبوب المصابة بالتفحم .</a:t>
          </a:r>
          <a:endParaRPr lang="de-DE" sz="2400" dirty="0" smtClean="0">
            <a:solidFill>
              <a:srgbClr val="C00000"/>
            </a:solidFill>
          </a:endParaRPr>
        </a:p>
        <a:p>
          <a:pPr algn="r"/>
          <a:r>
            <a:rPr lang="ar-EG" sz="2400" dirty="0" smtClean="0">
              <a:solidFill>
                <a:srgbClr val="C00000"/>
              </a:solidFill>
            </a:rPr>
            <a:t>6- الغسيل :لازالة الاتربة والحجارة والشوائب الملتصقة بالحبوب </a:t>
          </a:r>
        </a:p>
        <a:p>
          <a:pPr algn="r" rtl="1"/>
          <a:endParaRPr lang="ar-EG" sz="2400" dirty="0" smtClean="0"/>
        </a:p>
      </dgm:t>
    </dgm:pt>
    <dgm:pt modelId="{656DC7B8-2B09-4702-B252-D2B787B2A21A}" type="sibTrans" cxnId="{38EC5345-36E7-4B43-8971-C593F4011E75}">
      <dgm:prSet/>
      <dgm:spPr/>
      <dgm:t>
        <a:bodyPr/>
        <a:lstStyle/>
        <a:p>
          <a:pPr rtl="1"/>
          <a:endParaRPr lang="ar-SA"/>
        </a:p>
      </dgm:t>
    </dgm:pt>
    <dgm:pt modelId="{3A6ED4F2-A7AD-4044-9873-1658573B48F2}" type="parTrans" cxnId="{38EC5345-36E7-4B43-8971-C593F4011E75}">
      <dgm:prSet/>
      <dgm:spPr/>
      <dgm:t>
        <a:bodyPr/>
        <a:lstStyle/>
        <a:p>
          <a:pPr rtl="1"/>
          <a:endParaRPr lang="ar-SA"/>
        </a:p>
      </dgm:t>
    </dgm:pt>
    <dgm:pt modelId="{74624590-B0A8-4D57-87DF-90DFA55F965E}">
      <dgm:prSet phldrT="[نص]" custT="1"/>
      <dgm:spPr/>
      <dgm:t>
        <a:bodyPr/>
        <a:lstStyle/>
        <a:p>
          <a:pPr rtl="1"/>
          <a:endParaRPr lang="ar-SA" sz="2800" dirty="0"/>
        </a:p>
      </dgm:t>
    </dgm:pt>
    <dgm:pt modelId="{84F91128-74E3-41B4-9961-102D31734AF0}" type="sibTrans" cxnId="{2E077E7D-5FCE-464C-ACA8-77172E2DD146}">
      <dgm:prSet/>
      <dgm:spPr/>
      <dgm:t>
        <a:bodyPr/>
        <a:lstStyle/>
        <a:p>
          <a:pPr rtl="1"/>
          <a:endParaRPr lang="ar-SA"/>
        </a:p>
      </dgm:t>
    </dgm:pt>
    <dgm:pt modelId="{216B4D82-E50C-4E51-8DF2-4B97310F884D}" type="parTrans" cxnId="{2E077E7D-5FCE-464C-ACA8-77172E2DD146}">
      <dgm:prSet/>
      <dgm:spPr/>
      <dgm:t>
        <a:bodyPr/>
        <a:lstStyle/>
        <a:p>
          <a:pPr rtl="1"/>
          <a:endParaRPr lang="ar-SA"/>
        </a:p>
      </dgm:t>
    </dgm:pt>
    <dgm:pt modelId="{26710ECD-FB33-4E66-87A8-3081E9999013}" type="pres">
      <dgm:prSet presAssocID="{A48FC9F1-7263-434E-954B-2CDD2855E40B}" presName="linear" presStyleCnt="0">
        <dgm:presLayoutVars>
          <dgm:animLvl val="lvl"/>
          <dgm:resizeHandles val="exact"/>
        </dgm:presLayoutVars>
      </dgm:prSet>
      <dgm:spPr/>
      <dgm:t>
        <a:bodyPr/>
        <a:lstStyle/>
        <a:p>
          <a:endParaRPr lang="de-DE"/>
        </a:p>
      </dgm:t>
    </dgm:pt>
    <dgm:pt modelId="{14D612CF-0E1C-4BC8-B062-116BB4DF52D4}" type="pres">
      <dgm:prSet presAssocID="{99D4D44C-A259-4F4C-AB68-E09937EE36AC}" presName="parentText" presStyleLbl="node1" presStyleIdx="0" presStyleCnt="1" custScaleX="101823" custScaleY="1526035" custLinFactY="36276" custLinFactNeighborX="893" custLinFactNeighborY="100000">
        <dgm:presLayoutVars>
          <dgm:chMax val="0"/>
          <dgm:bulletEnabled val="1"/>
        </dgm:presLayoutVars>
      </dgm:prSet>
      <dgm:spPr/>
      <dgm:t>
        <a:bodyPr/>
        <a:lstStyle/>
        <a:p>
          <a:pPr rtl="1"/>
          <a:endParaRPr lang="ar-SA"/>
        </a:p>
      </dgm:t>
    </dgm:pt>
    <dgm:pt modelId="{52D775BE-2F0C-41BE-B7E5-2C8AB8E9E198}" type="pres">
      <dgm:prSet presAssocID="{99D4D44C-A259-4F4C-AB68-E09937EE36AC}" presName="childText" presStyleLbl="revTx" presStyleIdx="0" presStyleCnt="1" custLinFactY="300000" custLinFactNeighborX="875" custLinFactNeighborY="375599">
        <dgm:presLayoutVars>
          <dgm:bulletEnabled val="1"/>
        </dgm:presLayoutVars>
      </dgm:prSet>
      <dgm:spPr/>
      <dgm:t>
        <a:bodyPr/>
        <a:lstStyle/>
        <a:p>
          <a:endParaRPr lang="de-DE"/>
        </a:p>
      </dgm:t>
    </dgm:pt>
  </dgm:ptLst>
  <dgm:cxnLst>
    <dgm:cxn modelId="{5F9F281D-3429-4AD5-9753-A33B184B066D}" type="presOf" srcId="{74624590-B0A8-4D57-87DF-90DFA55F965E}" destId="{52D775BE-2F0C-41BE-B7E5-2C8AB8E9E198}" srcOrd="0" destOrd="0" presId="urn:microsoft.com/office/officeart/2005/8/layout/vList2"/>
    <dgm:cxn modelId="{FB3FA9DF-DE07-4428-B183-2F9A493ACE18}" type="presOf" srcId="{99D4D44C-A259-4F4C-AB68-E09937EE36AC}" destId="{14D612CF-0E1C-4BC8-B062-116BB4DF52D4}" srcOrd="0" destOrd="0" presId="urn:microsoft.com/office/officeart/2005/8/layout/vList2"/>
    <dgm:cxn modelId="{31098218-747D-4F52-8CC7-AB5479E4787A}" type="presOf" srcId="{A48FC9F1-7263-434E-954B-2CDD2855E40B}" destId="{26710ECD-FB33-4E66-87A8-3081E9999013}" srcOrd="0" destOrd="0" presId="urn:microsoft.com/office/officeart/2005/8/layout/vList2"/>
    <dgm:cxn modelId="{2E077E7D-5FCE-464C-ACA8-77172E2DD146}" srcId="{99D4D44C-A259-4F4C-AB68-E09937EE36AC}" destId="{74624590-B0A8-4D57-87DF-90DFA55F965E}" srcOrd="0" destOrd="0" parTransId="{216B4D82-E50C-4E51-8DF2-4B97310F884D}" sibTransId="{84F91128-74E3-41B4-9961-102D31734AF0}"/>
    <dgm:cxn modelId="{38EC5345-36E7-4B43-8971-C593F4011E75}" srcId="{A48FC9F1-7263-434E-954B-2CDD2855E40B}" destId="{99D4D44C-A259-4F4C-AB68-E09937EE36AC}" srcOrd="0" destOrd="0" parTransId="{3A6ED4F2-A7AD-4044-9873-1658573B48F2}" sibTransId="{656DC7B8-2B09-4702-B252-D2B787B2A21A}"/>
    <dgm:cxn modelId="{C02A6470-33FA-498E-98D6-A0907A4AA4E7}" type="presParOf" srcId="{26710ECD-FB33-4E66-87A8-3081E9999013}" destId="{14D612CF-0E1C-4BC8-B062-116BB4DF52D4}" srcOrd="0" destOrd="0" presId="urn:microsoft.com/office/officeart/2005/8/layout/vList2"/>
    <dgm:cxn modelId="{638B00A2-A40B-43BD-9840-EAF9EFA16A76}" type="presParOf" srcId="{26710ECD-FB33-4E66-87A8-3081E9999013}" destId="{52D775BE-2F0C-41BE-B7E5-2C8AB8E9E19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8FC9F1-7263-434E-954B-2CDD2855E40B}" type="doc">
      <dgm:prSet loTypeId="urn:microsoft.com/office/officeart/2005/8/layout/vList2" loCatId="list" qsTypeId="urn:microsoft.com/office/officeart/2005/8/quickstyle/3d2" qsCatId="3D" csTypeId="urn:microsoft.com/office/officeart/2005/8/colors/colorful5" csCatId="colorful" phldr="1"/>
      <dgm:spPr/>
      <dgm:t>
        <a:bodyPr/>
        <a:lstStyle/>
        <a:p>
          <a:pPr rtl="1"/>
          <a:endParaRPr lang="ar-SA"/>
        </a:p>
      </dgm:t>
    </dgm:pt>
    <dgm:pt modelId="{99D4D44C-A259-4F4C-AB68-E09937EE36AC}">
      <dgm:prSet phldrT="[نص]" custT="1">
        <dgm:style>
          <a:lnRef idx="1">
            <a:schemeClr val="accent4"/>
          </a:lnRef>
          <a:fillRef idx="2">
            <a:schemeClr val="accent4"/>
          </a:fillRef>
          <a:effectRef idx="1">
            <a:schemeClr val="accent4"/>
          </a:effectRef>
          <a:fontRef idx="minor">
            <a:schemeClr val="dk1"/>
          </a:fontRef>
        </dgm:style>
      </dgm:prSet>
      <dgm:spPr>
        <a:effectLst>
          <a:glow rad="139700">
            <a:schemeClr val="accent2">
              <a:satMod val="175000"/>
              <a:alpha val="40000"/>
            </a:schemeClr>
          </a:glow>
        </a:effectLst>
      </dgm:spPr>
      <dgm:t>
        <a:bodyPr anchor="t"/>
        <a:lstStyle/>
        <a:p>
          <a:pPr algn="r" rtl="1"/>
          <a:r>
            <a:rPr lang="ar-EG" sz="3200" dirty="0" smtClean="0">
              <a:solidFill>
                <a:srgbClr val="C00000"/>
              </a:solidFill>
            </a:rPr>
            <a:t>ويجب تنظيف الحبوب من الشوائب قبل طحنها وذلك للأسباب الاتية :</a:t>
          </a:r>
        </a:p>
        <a:p>
          <a:pPr algn="r" rtl="1"/>
          <a:r>
            <a:rPr lang="ar-EG" sz="3200" dirty="0" smtClean="0"/>
            <a:t>1- بعض البذور الغريبة الموجودة مثل بذور الارجوت والتى تكون سامة .</a:t>
          </a:r>
        </a:p>
        <a:p>
          <a:pPr algn="r" rtl="1"/>
          <a:r>
            <a:rPr lang="ar-EG" sz="3200" dirty="0" smtClean="0"/>
            <a:t>2-وجود الطين والحجارة والتراب يؤدى الى تغير لون الدقيق وبالتالى يقلل من نوعيته ودرجته وسعره.</a:t>
          </a:r>
          <a:endParaRPr lang="de-DE" sz="3200" dirty="0" smtClean="0"/>
        </a:p>
        <a:p>
          <a:pPr algn="r" rtl="1"/>
          <a:r>
            <a:rPr lang="ar-EG" sz="3200" dirty="0" smtClean="0"/>
            <a:t>3- الاحجار والمسامير والقطع المعدنية تؤدى الى حدوث شرارة باحتكاكها بالسلندرات بما قد يسبب حرائق بالمطحن </a:t>
          </a:r>
          <a:endParaRPr lang="de-DE" sz="3200" dirty="0" smtClean="0"/>
        </a:p>
        <a:p>
          <a:pPr algn="r" rtl="1"/>
          <a:r>
            <a:rPr lang="ar-EG" sz="3200" dirty="0" smtClean="0"/>
            <a:t>4- بذور النباتات الأخرى تقلل من القيمة الغذائية للدقيق الناتج . </a:t>
          </a:r>
        </a:p>
      </dgm:t>
    </dgm:pt>
    <dgm:pt modelId="{656DC7B8-2B09-4702-B252-D2B787B2A21A}" type="sibTrans" cxnId="{38EC5345-36E7-4B43-8971-C593F4011E75}">
      <dgm:prSet/>
      <dgm:spPr/>
      <dgm:t>
        <a:bodyPr/>
        <a:lstStyle/>
        <a:p>
          <a:pPr rtl="1"/>
          <a:endParaRPr lang="ar-SA"/>
        </a:p>
      </dgm:t>
    </dgm:pt>
    <dgm:pt modelId="{3A6ED4F2-A7AD-4044-9873-1658573B48F2}" type="parTrans" cxnId="{38EC5345-36E7-4B43-8971-C593F4011E75}">
      <dgm:prSet/>
      <dgm:spPr/>
      <dgm:t>
        <a:bodyPr/>
        <a:lstStyle/>
        <a:p>
          <a:pPr rtl="1"/>
          <a:endParaRPr lang="ar-SA"/>
        </a:p>
      </dgm:t>
    </dgm:pt>
    <dgm:pt modelId="{74624590-B0A8-4D57-87DF-90DFA55F965E}">
      <dgm:prSet phldrT="[نص]" custT="1"/>
      <dgm:spPr/>
      <dgm:t>
        <a:bodyPr/>
        <a:lstStyle/>
        <a:p>
          <a:pPr rtl="1"/>
          <a:endParaRPr lang="ar-SA" sz="2800" dirty="0"/>
        </a:p>
      </dgm:t>
    </dgm:pt>
    <dgm:pt modelId="{84F91128-74E3-41B4-9961-102D31734AF0}" type="sibTrans" cxnId="{2E077E7D-5FCE-464C-ACA8-77172E2DD146}">
      <dgm:prSet/>
      <dgm:spPr/>
      <dgm:t>
        <a:bodyPr/>
        <a:lstStyle/>
        <a:p>
          <a:pPr rtl="1"/>
          <a:endParaRPr lang="ar-SA"/>
        </a:p>
      </dgm:t>
    </dgm:pt>
    <dgm:pt modelId="{216B4D82-E50C-4E51-8DF2-4B97310F884D}" type="parTrans" cxnId="{2E077E7D-5FCE-464C-ACA8-77172E2DD146}">
      <dgm:prSet/>
      <dgm:spPr/>
      <dgm:t>
        <a:bodyPr/>
        <a:lstStyle/>
        <a:p>
          <a:pPr rtl="1"/>
          <a:endParaRPr lang="ar-SA"/>
        </a:p>
      </dgm:t>
    </dgm:pt>
    <dgm:pt modelId="{26710ECD-FB33-4E66-87A8-3081E9999013}" type="pres">
      <dgm:prSet presAssocID="{A48FC9F1-7263-434E-954B-2CDD2855E40B}" presName="linear" presStyleCnt="0">
        <dgm:presLayoutVars>
          <dgm:animLvl val="lvl"/>
          <dgm:resizeHandles val="exact"/>
        </dgm:presLayoutVars>
      </dgm:prSet>
      <dgm:spPr/>
      <dgm:t>
        <a:bodyPr/>
        <a:lstStyle/>
        <a:p>
          <a:endParaRPr lang="de-DE"/>
        </a:p>
      </dgm:t>
    </dgm:pt>
    <dgm:pt modelId="{14D612CF-0E1C-4BC8-B062-116BB4DF52D4}" type="pres">
      <dgm:prSet presAssocID="{99D4D44C-A259-4F4C-AB68-E09937EE36AC}" presName="parentText" presStyleLbl="node1" presStyleIdx="0" presStyleCnt="1" custScaleX="101823" custScaleY="2000000" custLinFactY="30785" custLinFactNeighborX="-893" custLinFactNeighborY="100000">
        <dgm:presLayoutVars>
          <dgm:chMax val="0"/>
          <dgm:bulletEnabled val="1"/>
        </dgm:presLayoutVars>
      </dgm:prSet>
      <dgm:spPr/>
      <dgm:t>
        <a:bodyPr/>
        <a:lstStyle/>
        <a:p>
          <a:pPr rtl="1"/>
          <a:endParaRPr lang="ar-SA"/>
        </a:p>
      </dgm:t>
    </dgm:pt>
    <dgm:pt modelId="{52D775BE-2F0C-41BE-B7E5-2C8AB8E9E198}" type="pres">
      <dgm:prSet presAssocID="{99D4D44C-A259-4F4C-AB68-E09937EE36AC}" presName="childText" presStyleLbl="revTx" presStyleIdx="0" presStyleCnt="1" custLinFactY="300000" custLinFactNeighborX="875" custLinFactNeighborY="375599">
        <dgm:presLayoutVars>
          <dgm:bulletEnabled val="1"/>
        </dgm:presLayoutVars>
      </dgm:prSet>
      <dgm:spPr/>
      <dgm:t>
        <a:bodyPr/>
        <a:lstStyle/>
        <a:p>
          <a:endParaRPr lang="de-DE"/>
        </a:p>
      </dgm:t>
    </dgm:pt>
  </dgm:ptLst>
  <dgm:cxnLst>
    <dgm:cxn modelId="{7D9D2BD9-CB48-4F41-B7AD-07EED81A372C}" type="presOf" srcId="{A48FC9F1-7263-434E-954B-2CDD2855E40B}" destId="{26710ECD-FB33-4E66-87A8-3081E9999013}" srcOrd="0" destOrd="0" presId="urn:microsoft.com/office/officeart/2005/8/layout/vList2"/>
    <dgm:cxn modelId="{2E077E7D-5FCE-464C-ACA8-77172E2DD146}" srcId="{99D4D44C-A259-4F4C-AB68-E09937EE36AC}" destId="{74624590-B0A8-4D57-87DF-90DFA55F965E}" srcOrd="0" destOrd="0" parTransId="{216B4D82-E50C-4E51-8DF2-4B97310F884D}" sibTransId="{84F91128-74E3-41B4-9961-102D31734AF0}"/>
    <dgm:cxn modelId="{8419B93E-8DBB-4994-B4BB-993256C400AE}" type="presOf" srcId="{74624590-B0A8-4D57-87DF-90DFA55F965E}" destId="{52D775BE-2F0C-41BE-B7E5-2C8AB8E9E198}" srcOrd="0" destOrd="0" presId="urn:microsoft.com/office/officeart/2005/8/layout/vList2"/>
    <dgm:cxn modelId="{38EC5345-36E7-4B43-8971-C593F4011E75}" srcId="{A48FC9F1-7263-434E-954B-2CDD2855E40B}" destId="{99D4D44C-A259-4F4C-AB68-E09937EE36AC}" srcOrd="0" destOrd="0" parTransId="{3A6ED4F2-A7AD-4044-9873-1658573B48F2}" sibTransId="{656DC7B8-2B09-4702-B252-D2B787B2A21A}"/>
    <dgm:cxn modelId="{D8831549-AE6F-4FB7-AEAF-C054D7629A58}" type="presOf" srcId="{99D4D44C-A259-4F4C-AB68-E09937EE36AC}" destId="{14D612CF-0E1C-4BC8-B062-116BB4DF52D4}" srcOrd="0" destOrd="0" presId="urn:microsoft.com/office/officeart/2005/8/layout/vList2"/>
    <dgm:cxn modelId="{7008F16F-EEFC-48FE-AC29-82CB96A4F908}" type="presParOf" srcId="{26710ECD-FB33-4E66-87A8-3081E9999013}" destId="{14D612CF-0E1C-4BC8-B062-116BB4DF52D4}" srcOrd="0" destOrd="0" presId="urn:microsoft.com/office/officeart/2005/8/layout/vList2"/>
    <dgm:cxn modelId="{E69CD9BD-DA62-4BC5-8286-8E0931E44D21}" type="presParOf" srcId="{26710ECD-FB33-4E66-87A8-3081E9999013}" destId="{52D775BE-2F0C-41BE-B7E5-2C8AB8E9E19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41EEB-C941-4E4B-A157-9D4E0C5E3CBE}" type="datetimeFigureOut">
              <a:rPr lang="de-DE" smtClean="0"/>
              <a:pPr/>
              <a:t>16.03.2020</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5B2F74-0266-4625-874C-13EB6AE65F24}" type="slidenum">
              <a:rPr lang="de-DE" smtClean="0"/>
              <a:pPr/>
              <a:t>‹#›</a:t>
            </a:fld>
            <a:endParaRPr lang="de-DE"/>
          </a:p>
        </p:txBody>
      </p:sp>
    </p:spTree>
    <p:extLst>
      <p:ext uri="{BB962C8B-B14F-4D97-AF65-F5344CB8AC3E}">
        <p14:creationId xmlns:p14="http://schemas.microsoft.com/office/powerpoint/2010/main" val="383940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B45B2F74-0266-4625-874C-13EB6AE65F24}" type="slidenum">
              <a:rPr lang="de-DE" smtClean="0"/>
              <a:pPr/>
              <a:t>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604B886B-D6FA-4BAF-AF74-FA81A58CB8F4}" type="datetimeFigureOut">
              <a:rPr lang="ar-SA"/>
              <a:pPr>
                <a:defRPr/>
              </a:pPr>
              <a:t>22/07/1441</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C3582AC7-9F04-4CF7-9B05-0776A22DAA30}" type="slidenum">
              <a:rPr lang="ar-SA"/>
              <a:pPr>
                <a:defRPr/>
              </a:pPr>
              <a:t>‹#›</a:t>
            </a:fld>
            <a:endParaRPr lang="ar-SA"/>
          </a:p>
        </p:txBody>
      </p:sp>
    </p:spTree>
    <p:extLst>
      <p:ext uri="{BB962C8B-B14F-4D97-AF65-F5344CB8AC3E}">
        <p14:creationId xmlns:p14="http://schemas.microsoft.com/office/powerpoint/2010/main" val="386826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0D6E03EC-13BF-49DE-A302-20007625C2A0}" type="datetimeFigureOut">
              <a:rPr lang="ar-SA"/>
              <a:pPr>
                <a:defRPr/>
              </a:pPr>
              <a:t>22/07/1441</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837D69E0-2D2F-4332-B29E-B8BADE49C1AE}" type="slidenum">
              <a:rPr lang="ar-SA"/>
              <a:pPr>
                <a:defRPr/>
              </a:pPr>
              <a:t>‹#›</a:t>
            </a:fld>
            <a:endParaRPr lang="ar-SA"/>
          </a:p>
        </p:txBody>
      </p:sp>
    </p:spTree>
    <p:extLst>
      <p:ext uri="{BB962C8B-B14F-4D97-AF65-F5344CB8AC3E}">
        <p14:creationId xmlns:p14="http://schemas.microsoft.com/office/powerpoint/2010/main" val="387981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DC3BE3B9-4A15-4285-B34C-7DB4045EA8FC}" type="datetimeFigureOut">
              <a:rPr lang="ar-SA"/>
              <a:pPr>
                <a:defRPr/>
              </a:pPr>
              <a:t>22/07/1441</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A3D0A92D-B7D2-46A9-880B-2E2ECDACC387}" type="slidenum">
              <a:rPr lang="ar-SA"/>
              <a:pPr>
                <a:defRPr/>
              </a:pPr>
              <a:t>‹#›</a:t>
            </a:fld>
            <a:endParaRPr lang="ar-SA"/>
          </a:p>
        </p:txBody>
      </p:sp>
    </p:spTree>
    <p:extLst>
      <p:ext uri="{BB962C8B-B14F-4D97-AF65-F5344CB8AC3E}">
        <p14:creationId xmlns:p14="http://schemas.microsoft.com/office/powerpoint/2010/main" val="57717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604B886B-D6FA-4BAF-AF74-FA81A58CB8F4}"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C3582AC7-9F04-4CF7-9B05-0776A22DAA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67558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45B06FF4-E314-471F-B747-7B4C417E5772}"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31D459B-EA91-4C1D-AE2E-D70171FF8E3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60786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0E3BDD1-5136-4BFA-B9A6-3667169D82E8}"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4016E8A2-268D-4652-B646-B08599B3375F}"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125421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060DF34F-9967-4D97-AA47-2A927CEB747E}" type="datetimeFigureOut">
              <a:rPr lang="ar-SA">
                <a:solidFill>
                  <a:prstClr val="black">
                    <a:tint val="75000"/>
                  </a:prstClr>
                </a:solidFill>
              </a:rPr>
              <a:pPr>
                <a:defRPr/>
              </a:pPr>
              <a:t>22/07/1441</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75A82DA0-64D6-4D77-8AE8-A8FE84E4829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048493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3C04070D-76B6-454B-8FA6-6AD527F12D69}" type="datetimeFigureOut">
              <a:rPr lang="ar-SA">
                <a:solidFill>
                  <a:prstClr val="black">
                    <a:tint val="75000"/>
                  </a:prstClr>
                </a:solidFill>
              </a:rPr>
              <a:pPr>
                <a:defRPr/>
              </a:pPr>
              <a:t>22/07/1441</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1518FE23-1015-48BE-BB81-8ABC18992C4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554977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7DEA55C1-E300-496C-98F5-9226E16540DC}" type="datetimeFigureOut">
              <a:rPr lang="ar-SA">
                <a:solidFill>
                  <a:prstClr val="black">
                    <a:tint val="75000"/>
                  </a:prstClr>
                </a:solidFill>
              </a:rPr>
              <a:pPr>
                <a:defRPr/>
              </a:pPr>
              <a:t>22/07/1441</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AB558E83-F284-4DC8-AA13-CDDC3FF1A58C}"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774074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E082BE93-1A22-4D45-8C37-380769652B4A}" type="datetimeFigureOut">
              <a:rPr lang="ar-SA">
                <a:solidFill>
                  <a:prstClr val="black">
                    <a:tint val="75000"/>
                  </a:prstClr>
                </a:solidFill>
              </a:rPr>
              <a:pPr>
                <a:defRPr/>
              </a:pPr>
              <a:t>22/07/1441</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0325A22D-94ED-45D1-9EFB-82F66285F24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95808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0258A0A3-0163-4AB4-96B8-2974095301B9}" type="datetimeFigureOut">
              <a:rPr lang="ar-SA">
                <a:solidFill>
                  <a:prstClr val="black">
                    <a:tint val="75000"/>
                  </a:prstClr>
                </a:solidFill>
              </a:rPr>
              <a:pPr>
                <a:defRPr/>
              </a:pPr>
              <a:t>22/07/1441</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4F475C44-44B6-4D35-B768-FB6495A7BDD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0282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45B06FF4-E314-471F-B747-7B4C417E5772}" type="datetimeFigureOut">
              <a:rPr lang="ar-SA"/>
              <a:pPr>
                <a:defRPr/>
              </a:pPr>
              <a:t>22/07/1441</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F31D459B-EA91-4C1D-AE2E-D70171FF8E37}" type="slidenum">
              <a:rPr lang="ar-SA"/>
              <a:pPr>
                <a:defRPr/>
              </a:pPr>
              <a:t>‹#›</a:t>
            </a:fld>
            <a:endParaRPr lang="ar-SA"/>
          </a:p>
        </p:txBody>
      </p:sp>
    </p:spTree>
    <p:extLst>
      <p:ext uri="{BB962C8B-B14F-4D97-AF65-F5344CB8AC3E}">
        <p14:creationId xmlns:p14="http://schemas.microsoft.com/office/powerpoint/2010/main" val="754934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D87FABCA-EE92-48FD-839B-3A902C1812E8}" type="datetimeFigureOut">
              <a:rPr lang="ar-SA">
                <a:solidFill>
                  <a:prstClr val="black">
                    <a:tint val="75000"/>
                  </a:prstClr>
                </a:solidFill>
              </a:rPr>
              <a:pPr>
                <a:defRPr/>
              </a:pPr>
              <a:t>22/07/1441</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C99050D2-92DA-4255-9737-9FFDC632617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753895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0D6E03EC-13BF-49DE-A302-20007625C2A0}"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837D69E0-2D2F-4332-B29E-B8BADE49C1A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287436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DC3BE3B9-4A15-4285-B34C-7DB4045EA8FC}"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A3D0A92D-B7D2-46A9-880B-2E2ECDACC38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872724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604B886B-D6FA-4BAF-AF74-FA81A58CB8F4}"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C3582AC7-9F04-4CF7-9B05-0776A22DAA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793661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45B06FF4-E314-471F-B747-7B4C417E5772}"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31D459B-EA91-4C1D-AE2E-D70171FF8E3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640191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0E3BDD1-5136-4BFA-B9A6-3667169D82E8}"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4016E8A2-268D-4652-B646-B08599B3375F}"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203691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060DF34F-9967-4D97-AA47-2A927CEB747E}" type="datetimeFigureOut">
              <a:rPr lang="ar-SA">
                <a:solidFill>
                  <a:prstClr val="black">
                    <a:tint val="75000"/>
                  </a:prstClr>
                </a:solidFill>
              </a:rPr>
              <a:pPr>
                <a:defRPr/>
              </a:pPr>
              <a:t>22/07/1441</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75A82DA0-64D6-4D77-8AE8-A8FE84E4829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505132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3C04070D-76B6-454B-8FA6-6AD527F12D69}" type="datetimeFigureOut">
              <a:rPr lang="ar-SA">
                <a:solidFill>
                  <a:prstClr val="black">
                    <a:tint val="75000"/>
                  </a:prstClr>
                </a:solidFill>
              </a:rPr>
              <a:pPr>
                <a:defRPr/>
              </a:pPr>
              <a:t>22/07/1441</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1518FE23-1015-48BE-BB81-8ABC18992C4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143840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7DEA55C1-E300-496C-98F5-9226E16540DC}" type="datetimeFigureOut">
              <a:rPr lang="ar-SA">
                <a:solidFill>
                  <a:prstClr val="black">
                    <a:tint val="75000"/>
                  </a:prstClr>
                </a:solidFill>
              </a:rPr>
              <a:pPr>
                <a:defRPr/>
              </a:pPr>
              <a:t>22/07/1441</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AB558E83-F284-4DC8-AA13-CDDC3FF1A58C}"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683634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E082BE93-1A22-4D45-8C37-380769652B4A}" type="datetimeFigureOut">
              <a:rPr lang="ar-SA">
                <a:solidFill>
                  <a:prstClr val="black">
                    <a:tint val="75000"/>
                  </a:prstClr>
                </a:solidFill>
              </a:rPr>
              <a:pPr>
                <a:defRPr/>
              </a:pPr>
              <a:t>22/07/1441</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0325A22D-94ED-45D1-9EFB-82F66285F24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601237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0E3BDD1-5136-4BFA-B9A6-3667169D82E8}" type="datetimeFigureOut">
              <a:rPr lang="ar-SA"/>
              <a:pPr>
                <a:defRPr/>
              </a:pPr>
              <a:t>22/07/1441</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4016E8A2-268D-4652-B646-B08599B3375F}" type="slidenum">
              <a:rPr lang="ar-SA"/>
              <a:pPr>
                <a:defRPr/>
              </a:pPr>
              <a:t>‹#›</a:t>
            </a:fld>
            <a:endParaRPr lang="ar-SA"/>
          </a:p>
        </p:txBody>
      </p:sp>
    </p:spTree>
    <p:extLst>
      <p:ext uri="{BB962C8B-B14F-4D97-AF65-F5344CB8AC3E}">
        <p14:creationId xmlns:p14="http://schemas.microsoft.com/office/powerpoint/2010/main" val="2152145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0258A0A3-0163-4AB4-96B8-2974095301B9}" type="datetimeFigureOut">
              <a:rPr lang="ar-SA">
                <a:solidFill>
                  <a:prstClr val="black">
                    <a:tint val="75000"/>
                  </a:prstClr>
                </a:solidFill>
              </a:rPr>
              <a:pPr>
                <a:defRPr/>
              </a:pPr>
              <a:t>22/07/1441</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4F475C44-44B6-4D35-B768-FB6495A7BDD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18605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D87FABCA-EE92-48FD-839B-3A902C1812E8}" type="datetimeFigureOut">
              <a:rPr lang="ar-SA">
                <a:solidFill>
                  <a:prstClr val="black">
                    <a:tint val="75000"/>
                  </a:prstClr>
                </a:solidFill>
              </a:rPr>
              <a:pPr>
                <a:defRPr/>
              </a:pPr>
              <a:t>22/07/1441</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C99050D2-92DA-4255-9737-9FFDC632617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390257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0D6E03EC-13BF-49DE-A302-20007625C2A0}"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837D69E0-2D2F-4332-B29E-B8BADE49C1A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346685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DC3BE3B9-4A15-4285-B34C-7DB4045EA8FC}"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A3D0A92D-B7D2-46A9-880B-2E2ECDACC38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25407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604B886B-D6FA-4BAF-AF74-FA81A58CB8F4}"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C3582AC7-9F04-4CF7-9B05-0776A22DAA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875415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45B06FF4-E314-471F-B747-7B4C417E5772}"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31D459B-EA91-4C1D-AE2E-D70171FF8E3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759687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0E3BDD1-5136-4BFA-B9A6-3667169D82E8}"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4016E8A2-268D-4652-B646-B08599B3375F}"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314874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060DF34F-9967-4D97-AA47-2A927CEB747E}" type="datetimeFigureOut">
              <a:rPr lang="ar-SA">
                <a:solidFill>
                  <a:prstClr val="black">
                    <a:tint val="75000"/>
                  </a:prstClr>
                </a:solidFill>
              </a:rPr>
              <a:pPr>
                <a:defRPr/>
              </a:pPr>
              <a:t>22/07/1441</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75A82DA0-64D6-4D77-8AE8-A8FE84E4829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413719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3C04070D-76B6-454B-8FA6-6AD527F12D69}" type="datetimeFigureOut">
              <a:rPr lang="ar-SA">
                <a:solidFill>
                  <a:prstClr val="black">
                    <a:tint val="75000"/>
                  </a:prstClr>
                </a:solidFill>
              </a:rPr>
              <a:pPr>
                <a:defRPr/>
              </a:pPr>
              <a:t>22/07/1441</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1518FE23-1015-48BE-BB81-8ABC18992C4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40420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7DEA55C1-E300-496C-98F5-9226E16540DC}" type="datetimeFigureOut">
              <a:rPr lang="ar-SA">
                <a:solidFill>
                  <a:prstClr val="black">
                    <a:tint val="75000"/>
                  </a:prstClr>
                </a:solidFill>
              </a:rPr>
              <a:pPr>
                <a:defRPr/>
              </a:pPr>
              <a:t>22/07/1441</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AB558E83-F284-4DC8-AA13-CDDC3FF1A58C}"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62297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060DF34F-9967-4D97-AA47-2A927CEB747E}" type="datetimeFigureOut">
              <a:rPr lang="ar-SA"/>
              <a:pPr>
                <a:defRPr/>
              </a:pPr>
              <a:t>22/07/1441</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75A82DA0-64D6-4D77-8AE8-A8FE84E48299}" type="slidenum">
              <a:rPr lang="ar-SA"/>
              <a:pPr>
                <a:defRPr/>
              </a:pPr>
              <a:t>‹#›</a:t>
            </a:fld>
            <a:endParaRPr lang="ar-SA"/>
          </a:p>
        </p:txBody>
      </p:sp>
    </p:spTree>
    <p:extLst>
      <p:ext uri="{BB962C8B-B14F-4D97-AF65-F5344CB8AC3E}">
        <p14:creationId xmlns:p14="http://schemas.microsoft.com/office/powerpoint/2010/main" val="3485481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E082BE93-1A22-4D45-8C37-380769652B4A}" type="datetimeFigureOut">
              <a:rPr lang="ar-SA">
                <a:solidFill>
                  <a:prstClr val="black">
                    <a:tint val="75000"/>
                  </a:prstClr>
                </a:solidFill>
              </a:rPr>
              <a:pPr>
                <a:defRPr/>
              </a:pPr>
              <a:t>22/07/1441</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0325A22D-94ED-45D1-9EFB-82F66285F24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931270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0258A0A3-0163-4AB4-96B8-2974095301B9}" type="datetimeFigureOut">
              <a:rPr lang="ar-SA">
                <a:solidFill>
                  <a:prstClr val="black">
                    <a:tint val="75000"/>
                  </a:prstClr>
                </a:solidFill>
              </a:rPr>
              <a:pPr>
                <a:defRPr/>
              </a:pPr>
              <a:t>22/07/1441</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4F475C44-44B6-4D35-B768-FB6495A7BDD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76755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D87FABCA-EE92-48FD-839B-3A902C1812E8}" type="datetimeFigureOut">
              <a:rPr lang="ar-SA">
                <a:solidFill>
                  <a:prstClr val="black">
                    <a:tint val="75000"/>
                  </a:prstClr>
                </a:solidFill>
              </a:rPr>
              <a:pPr>
                <a:defRPr/>
              </a:pPr>
              <a:t>22/07/1441</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C99050D2-92DA-4255-9737-9FFDC632617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034811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0D6E03EC-13BF-49DE-A302-20007625C2A0}"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837D69E0-2D2F-4332-B29E-B8BADE49C1A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874225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DC3BE3B9-4A15-4285-B34C-7DB4045EA8FC}"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A3D0A92D-B7D2-46A9-880B-2E2ECDACC38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7988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604B886B-D6FA-4BAF-AF74-FA81A58CB8F4}"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C3582AC7-9F04-4CF7-9B05-0776A22DAA30}"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807853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45B06FF4-E314-471F-B747-7B4C417E5772}"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31D459B-EA91-4C1D-AE2E-D70171FF8E3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582902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60E3BDD1-5136-4BFA-B9A6-3667169D82E8}"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4016E8A2-268D-4652-B646-B08599B3375F}"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897869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060DF34F-9967-4D97-AA47-2A927CEB747E}" type="datetimeFigureOut">
              <a:rPr lang="ar-SA">
                <a:solidFill>
                  <a:prstClr val="black">
                    <a:tint val="75000"/>
                  </a:prstClr>
                </a:solidFill>
              </a:rPr>
              <a:pPr>
                <a:defRPr/>
              </a:pPr>
              <a:t>22/07/1441</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75A82DA0-64D6-4D77-8AE8-A8FE84E4829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0233987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3C04070D-76B6-454B-8FA6-6AD527F12D69}" type="datetimeFigureOut">
              <a:rPr lang="ar-SA">
                <a:solidFill>
                  <a:prstClr val="black">
                    <a:tint val="75000"/>
                  </a:prstClr>
                </a:solidFill>
              </a:rPr>
              <a:pPr>
                <a:defRPr/>
              </a:pPr>
              <a:t>22/07/1441</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1518FE23-1015-48BE-BB81-8ABC18992C4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7977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3C04070D-76B6-454B-8FA6-6AD527F12D69}" type="datetimeFigureOut">
              <a:rPr lang="ar-SA"/>
              <a:pPr>
                <a:defRPr/>
              </a:pPr>
              <a:t>22/07/1441</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1518FE23-1015-48BE-BB81-8ABC18992C46}" type="slidenum">
              <a:rPr lang="ar-SA"/>
              <a:pPr>
                <a:defRPr/>
              </a:pPr>
              <a:t>‹#›</a:t>
            </a:fld>
            <a:endParaRPr lang="ar-SA"/>
          </a:p>
        </p:txBody>
      </p:sp>
    </p:spTree>
    <p:extLst>
      <p:ext uri="{BB962C8B-B14F-4D97-AF65-F5344CB8AC3E}">
        <p14:creationId xmlns:p14="http://schemas.microsoft.com/office/powerpoint/2010/main" val="4023703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7DEA55C1-E300-496C-98F5-9226E16540DC}" type="datetimeFigureOut">
              <a:rPr lang="ar-SA">
                <a:solidFill>
                  <a:prstClr val="black">
                    <a:tint val="75000"/>
                  </a:prstClr>
                </a:solidFill>
              </a:rPr>
              <a:pPr>
                <a:defRPr/>
              </a:pPr>
              <a:t>22/07/1441</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AB558E83-F284-4DC8-AA13-CDDC3FF1A58C}"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087105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E082BE93-1A22-4D45-8C37-380769652B4A}" type="datetimeFigureOut">
              <a:rPr lang="ar-SA">
                <a:solidFill>
                  <a:prstClr val="black">
                    <a:tint val="75000"/>
                  </a:prstClr>
                </a:solidFill>
              </a:rPr>
              <a:pPr>
                <a:defRPr/>
              </a:pPr>
              <a:t>22/07/1441</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0325A22D-94ED-45D1-9EFB-82F66285F24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8632709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0258A0A3-0163-4AB4-96B8-2974095301B9}" type="datetimeFigureOut">
              <a:rPr lang="ar-SA">
                <a:solidFill>
                  <a:prstClr val="black">
                    <a:tint val="75000"/>
                  </a:prstClr>
                </a:solidFill>
              </a:rPr>
              <a:pPr>
                <a:defRPr/>
              </a:pPr>
              <a:t>22/07/1441</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4F475C44-44B6-4D35-B768-FB6495A7BDD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4317613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D87FABCA-EE92-48FD-839B-3A902C1812E8}" type="datetimeFigureOut">
              <a:rPr lang="ar-SA">
                <a:solidFill>
                  <a:prstClr val="black">
                    <a:tint val="75000"/>
                  </a:prstClr>
                </a:solidFill>
              </a:rPr>
              <a:pPr>
                <a:defRPr/>
              </a:pPr>
              <a:t>22/07/1441</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C99050D2-92DA-4255-9737-9FFDC632617D}"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85775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0D6E03EC-13BF-49DE-A302-20007625C2A0}"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837D69E0-2D2F-4332-B29E-B8BADE49C1A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3672560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DC3BE3B9-4A15-4285-B34C-7DB4045EA8FC}"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A3D0A92D-B7D2-46A9-880B-2E2ECDACC38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79225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7DEA55C1-E300-496C-98F5-9226E16540DC}" type="datetimeFigureOut">
              <a:rPr lang="ar-SA"/>
              <a:pPr>
                <a:defRPr/>
              </a:pPr>
              <a:t>22/07/1441</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AB558E83-F284-4DC8-AA13-CDDC3FF1A58C}" type="slidenum">
              <a:rPr lang="ar-SA"/>
              <a:pPr>
                <a:defRPr/>
              </a:pPr>
              <a:t>‹#›</a:t>
            </a:fld>
            <a:endParaRPr lang="ar-SA"/>
          </a:p>
        </p:txBody>
      </p:sp>
    </p:spTree>
    <p:extLst>
      <p:ext uri="{BB962C8B-B14F-4D97-AF65-F5344CB8AC3E}">
        <p14:creationId xmlns:p14="http://schemas.microsoft.com/office/powerpoint/2010/main" val="208416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E082BE93-1A22-4D45-8C37-380769652B4A}" type="datetimeFigureOut">
              <a:rPr lang="ar-SA"/>
              <a:pPr>
                <a:defRPr/>
              </a:pPr>
              <a:t>22/07/1441</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325A22D-94ED-45D1-9EFB-82F66285F245}" type="slidenum">
              <a:rPr lang="ar-SA"/>
              <a:pPr>
                <a:defRPr/>
              </a:pPr>
              <a:t>‹#›</a:t>
            </a:fld>
            <a:endParaRPr lang="ar-SA"/>
          </a:p>
        </p:txBody>
      </p:sp>
    </p:spTree>
    <p:extLst>
      <p:ext uri="{BB962C8B-B14F-4D97-AF65-F5344CB8AC3E}">
        <p14:creationId xmlns:p14="http://schemas.microsoft.com/office/powerpoint/2010/main" val="193919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0258A0A3-0163-4AB4-96B8-2974095301B9}" type="datetimeFigureOut">
              <a:rPr lang="ar-SA"/>
              <a:pPr>
                <a:defRPr/>
              </a:pPr>
              <a:t>22/07/1441</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4F475C44-44B6-4D35-B768-FB6495A7BDD4}" type="slidenum">
              <a:rPr lang="ar-SA"/>
              <a:pPr>
                <a:defRPr/>
              </a:pPr>
              <a:t>‹#›</a:t>
            </a:fld>
            <a:endParaRPr lang="ar-SA"/>
          </a:p>
        </p:txBody>
      </p:sp>
    </p:spTree>
    <p:extLst>
      <p:ext uri="{BB962C8B-B14F-4D97-AF65-F5344CB8AC3E}">
        <p14:creationId xmlns:p14="http://schemas.microsoft.com/office/powerpoint/2010/main" val="19693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D87FABCA-EE92-48FD-839B-3A902C1812E8}" type="datetimeFigureOut">
              <a:rPr lang="ar-SA"/>
              <a:pPr>
                <a:defRPr/>
              </a:pPr>
              <a:t>22/07/1441</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C99050D2-92DA-4255-9737-9FFDC632617D}" type="slidenum">
              <a:rPr lang="ar-SA"/>
              <a:pPr>
                <a:defRPr/>
              </a:pPr>
              <a:t>‹#›</a:t>
            </a:fld>
            <a:endParaRPr lang="ar-SA"/>
          </a:p>
        </p:txBody>
      </p:sp>
    </p:spTree>
    <p:extLst>
      <p:ext uri="{BB962C8B-B14F-4D97-AF65-F5344CB8AC3E}">
        <p14:creationId xmlns:p14="http://schemas.microsoft.com/office/powerpoint/2010/main" val="319465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37891"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smtClean="0">
                <a:solidFill>
                  <a:schemeClr val="tx1">
                    <a:tint val="75000"/>
                  </a:schemeClr>
                </a:solidFill>
                <a:latin typeface="+mn-lt"/>
                <a:ea typeface="+mn-ea"/>
                <a:cs typeface="+mn-cs"/>
              </a:defRPr>
            </a:lvl1pPr>
          </a:lstStyle>
          <a:p>
            <a:pPr>
              <a:defRPr/>
            </a:pPr>
            <a:fld id="{4AC294E6-1A7C-4CA1-B649-4B451F8ED5AC}" type="datetimeFigureOut">
              <a:rPr lang="ar-SA"/>
              <a:pPr>
                <a:defRPr/>
              </a:pPr>
              <a:t>22/07/1441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ea typeface="+mn-ea"/>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smtClean="0">
                <a:solidFill>
                  <a:schemeClr val="tx1">
                    <a:tint val="75000"/>
                  </a:schemeClr>
                </a:solidFill>
                <a:latin typeface="+mn-lt"/>
                <a:ea typeface="+mn-ea"/>
                <a:cs typeface="+mn-cs"/>
              </a:defRPr>
            </a:lvl1pPr>
          </a:lstStyle>
          <a:p>
            <a:pPr>
              <a:defRPr/>
            </a:pPr>
            <a:fld id="{F6C0A38A-42C8-49B9-B0C5-F27882A6ED57}"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770" r:id="rId1"/>
    <p:sldLayoutId id="2147483769" r:id="rId2"/>
    <p:sldLayoutId id="2147483768" r:id="rId3"/>
    <p:sldLayoutId id="2147483767" r:id="rId4"/>
    <p:sldLayoutId id="2147483766" r:id="rId5"/>
    <p:sldLayoutId id="2147483765" r:id="rId6"/>
    <p:sldLayoutId id="2147483764" r:id="rId7"/>
    <p:sldLayoutId id="2147483763" r:id="rId8"/>
    <p:sldLayoutId id="2147483762" r:id="rId9"/>
    <p:sldLayoutId id="2147483761" r:id="rId10"/>
    <p:sldLayoutId id="2147483760"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37891"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smtClean="0">
                <a:solidFill>
                  <a:schemeClr val="tx1">
                    <a:tint val="75000"/>
                  </a:schemeClr>
                </a:solidFill>
                <a:latin typeface="+mn-lt"/>
                <a:ea typeface="+mn-ea"/>
                <a:cs typeface="+mn-cs"/>
              </a:defRPr>
            </a:lvl1pPr>
          </a:lstStyle>
          <a:p>
            <a:pPr>
              <a:defRPr/>
            </a:pPr>
            <a:fld id="{4AC294E6-1A7C-4CA1-B649-4B451F8ED5AC}"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ea typeface="+mn-ea"/>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smtClean="0">
                <a:solidFill>
                  <a:schemeClr val="tx1">
                    <a:tint val="75000"/>
                  </a:schemeClr>
                </a:solidFill>
                <a:latin typeface="+mn-lt"/>
                <a:ea typeface="+mn-ea"/>
                <a:cs typeface="+mn-cs"/>
              </a:defRPr>
            </a:lvl1pPr>
          </a:lstStyle>
          <a:p>
            <a:pPr>
              <a:defRPr/>
            </a:pPr>
            <a:fld id="{F6C0A38A-42C8-49B9-B0C5-F27882A6ED5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67722828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37891"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smtClean="0">
                <a:solidFill>
                  <a:schemeClr val="tx1">
                    <a:tint val="75000"/>
                  </a:schemeClr>
                </a:solidFill>
                <a:latin typeface="+mn-lt"/>
                <a:ea typeface="+mn-ea"/>
                <a:cs typeface="+mn-cs"/>
              </a:defRPr>
            </a:lvl1pPr>
          </a:lstStyle>
          <a:p>
            <a:pPr>
              <a:defRPr/>
            </a:pPr>
            <a:fld id="{4AC294E6-1A7C-4CA1-B649-4B451F8ED5AC}"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ea typeface="+mn-ea"/>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smtClean="0">
                <a:solidFill>
                  <a:schemeClr val="tx1">
                    <a:tint val="75000"/>
                  </a:schemeClr>
                </a:solidFill>
                <a:latin typeface="+mn-lt"/>
                <a:ea typeface="+mn-ea"/>
                <a:cs typeface="+mn-cs"/>
              </a:defRPr>
            </a:lvl1pPr>
          </a:lstStyle>
          <a:p>
            <a:pPr>
              <a:defRPr/>
            </a:pPr>
            <a:fld id="{F6C0A38A-42C8-49B9-B0C5-F27882A6ED5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38193451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37891"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smtClean="0">
                <a:solidFill>
                  <a:schemeClr val="tx1">
                    <a:tint val="75000"/>
                  </a:schemeClr>
                </a:solidFill>
                <a:latin typeface="+mn-lt"/>
                <a:ea typeface="+mn-ea"/>
                <a:cs typeface="+mn-cs"/>
              </a:defRPr>
            </a:lvl1pPr>
          </a:lstStyle>
          <a:p>
            <a:pPr>
              <a:defRPr/>
            </a:pPr>
            <a:fld id="{4AC294E6-1A7C-4CA1-B649-4B451F8ED5AC}"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ea typeface="+mn-ea"/>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smtClean="0">
                <a:solidFill>
                  <a:schemeClr val="tx1">
                    <a:tint val="75000"/>
                  </a:schemeClr>
                </a:solidFill>
                <a:latin typeface="+mn-lt"/>
                <a:ea typeface="+mn-ea"/>
                <a:cs typeface="+mn-cs"/>
              </a:defRPr>
            </a:lvl1pPr>
          </a:lstStyle>
          <a:p>
            <a:pPr>
              <a:defRPr/>
            </a:pPr>
            <a:fld id="{F6C0A38A-42C8-49B9-B0C5-F27882A6ED5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05597702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37891"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smtClean="0">
                <a:solidFill>
                  <a:schemeClr val="tx1">
                    <a:tint val="75000"/>
                  </a:schemeClr>
                </a:solidFill>
                <a:latin typeface="+mn-lt"/>
                <a:ea typeface="+mn-ea"/>
                <a:cs typeface="+mn-cs"/>
              </a:defRPr>
            </a:lvl1pPr>
          </a:lstStyle>
          <a:p>
            <a:pPr>
              <a:defRPr/>
            </a:pPr>
            <a:fld id="{4AC294E6-1A7C-4CA1-B649-4B451F8ED5AC}" type="datetimeFigureOut">
              <a:rPr lang="ar-SA">
                <a:solidFill>
                  <a:prstClr val="black">
                    <a:tint val="75000"/>
                  </a:prstClr>
                </a:solidFill>
              </a:rPr>
              <a:pPr>
                <a:defRPr/>
              </a:pPr>
              <a:t>22/07/1441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ea typeface="+mn-ea"/>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smtClean="0">
                <a:solidFill>
                  <a:schemeClr val="tx1">
                    <a:tint val="75000"/>
                  </a:schemeClr>
                </a:solidFill>
                <a:latin typeface="+mn-lt"/>
                <a:ea typeface="+mn-ea"/>
                <a:cs typeface="+mn-cs"/>
              </a:defRPr>
            </a:lvl1pPr>
          </a:lstStyle>
          <a:p>
            <a:pPr>
              <a:defRPr/>
            </a:pPr>
            <a:fld id="{F6C0A38A-42C8-49B9-B0C5-F27882A6ED5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9934999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www.bakeinfo.co.nz/cyberguide/graphics/dissection.jp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http://www.bakeinfo.co.nz/cyberguide/graphics/endosperm.jpg"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http://www.bakeinfo.co.nz/cyberguide/graphics/dissection.jp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http://www.bakeinfo.co.nz/cyberguide/graphics/endosperm.jpg" TargetMode="Externa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http://www.bakeinfo.co.nz/cyberguide/graphics/dissection.jp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http://www.bakeinfo.co.nz/cyberguide/graphics/endosperm.jpg" TargetMode="Externa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http://www.bakeinfo.co.nz/cyberguide/graphics/dissection.jp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http://www.bakeinfo.co.nz/cyberguide/graphics/endosperm.jpg" TargetMode="Externa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http://www.bakeinfo.co.nz/cyberguide/graphics/dissection.jp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http://www.bakeinfo.co.nz/cyberguide/graphics/endosperm.jpg" TargetMode="Externa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http://www.bakeinfo.co.nz/cyberguide/graphics/dissection.jp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http://www.bakeinfo.co.nz/cyberguide/graphics/endosperm.jpg" TargetMode="Externa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http://www.namamillers.org/images/KernelofWheat.gif"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http://www.namamillers.org/images/CrossSectionViewofWheat.gif"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rtlCol="1">
            <a:normAutofit/>
          </a:bodyPr>
          <a:lstStyle/>
          <a:p>
            <a:pPr fontAlgn="auto">
              <a:spcAft>
                <a:spcPts val="0"/>
              </a:spcAft>
              <a:defRPr/>
            </a:pPr>
            <a:endParaRPr lang="ar-SA"/>
          </a:p>
        </p:txBody>
      </p:sp>
      <p:pic>
        <p:nvPicPr>
          <p:cNvPr id="4" name="صورة 3" descr="wcb.png"/>
          <p:cNvPicPr>
            <a:picLocks noChangeAspect="1"/>
          </p:cNvPicPr>
          <p:nvPr/>
        </p:nvPicPr>
        <p:blipFill>
          <a:blip r:embed="rId2" cstate="print"/>
          <a:stretch>
            <a:fillRect/>
          </a:stretch>
        </p:blipFill>
        <p:spPr>
          <a:xfrm>
            <a:off x="107504" y="0"/>
            <a:ext cx="8784976" cy="64533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ar-SA" kern="0" dirty="0">
                <a:solidFill>
                  <a:srgbClr val="365F91"/>
                </a:solidFill>
                <a:latin typeface="Times New Roman"/>
                <a:ea typeface="Times New Roman"/>
              </a:rPr>
              <a:t>التقسيمات المختلفة للقمح  </a:t>
            </a:r>
            <a:r>
              <a:rPr lang="de-DE" sz="4000" b="1" kern="0" dirty="0">
                <a:solidFill>
                  <a:srgbClr val="365F91"/>
                </a:solidFill>
                <a:latin typeface="Cambria"/>
                <a:ea typeface="Times New Roman"/>
                <a:cs typeface="Times New Roman"/>
              </a:rPr>
              <a:t/>
            </a:r>
            <a:br>
              <a:rPr lang="de-DE" sz="4000" b="1" kern="0" dirty="0">
                <a:solidFill>
                  <a:srgbClr val="365F91"/>
                </a:solidFill>
                <a:latin typeface="Cambria"/>
                <a:ea typeface="Times New Roman"/>
                <a:cs typeface="Times New Roman"/>
              </a:rPr>
            </a:br>
            <a:r>
              <a:rPr lang="de-DE" dirty="0"/>
              <a:t/>
            </a:r>
            <a:br>
              <a:rPr lang="de-DE" dirty="0"/>
            </a:br>
            <a:endParaRPr lang="de-DE" dirty="0"/>
          </a:p>
        </p:txBody>
      </p:sp>
      <p:sp>
        <p:nvSpPr>
          <p:cNvPr id="3" name="Content Placeholder 2"/>
          <p:cNvSpPr>
            <a:spLocks noGrp="1"/>
          </p:cNvSpPr>
          <p:nvPr>
            <p:ph idx="1"/>
          </p:nvPr>
        </p:nvSpPr>
        <p:spPr>
          <a:xfrm>
            <a:off x="251520" y="1052736"/>
            <a:ext cx="8589640" cy="5145435"/>
          </a:xfrm>
          <a:gradFill flip="none"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8100000" scaled="1"/>
            <a:tileRect/>
          </a:gradFill>
          <a:ln>
            <a:noFill/>
            <a:prstDash val="sysDot"/>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3">
            <a:schemeClr val="accent6"/>
          </a:fillRef>
          <a:effectRef idx="2">
            <a:schemeClr val="accent6"/>
          </a:effectRef>
          <a:fontRef idx="minor">
            <a:schemeClr val="lt1"/>
          </a:fontRef>
        </p:style>
        <p:txBody>
          <a:bodyPr/>
          <a:lstStyle/>
          <a:p>
            <a:pPr>
              <a:spcAft>
                <a:spcPts val="0"/>
              </a:spcAft>
            </a:pPr>
            <a:r>
              <a:rPr lang="ar-EG" sz="4400" i="1" spc="75" dirty="0" smtClean="0">
                <a:solidFill>
                  <a:srgbClr val="4F81BD"/>
                </a:solidFill>
                <a:latin typeface="Cambria"/>
                <a:ea typeface="Times New Roman"/>
                <a:cs typeface="Times New Roman"/>
              </a:rPr>
              <a:t>حبة القمح كمصدر لصناعة الدقيق</a:t>
            </a:r>
          </a:p>
          <a:p>
            <a:pPr>
              <a:spcAft>
                <a:spcPts val="0"/>
              </a:spcAft>
            </a:pPr>
            <a:r>
              <a:rPr lang="ar-EG" sz="4400" i="1" spc="75" dirty="0" smtClean="0">
                <a:solidFill>
                  <a:srgbClr val="4F81BD"/>
                </a:solidFill>
                <a:latin typeface="Cambria"/>
                <a:ea typeface="Times New Roman"/>
                <a:cs typeface="Times New Roman"/>
              </a:rPr>
              <a:t>التقسيمات المختلفة للقمح</a:t>
            </a:r>
          </a:p>
          <a:p>
            <a:pPr>
              <a:spcAft>
                <a:spcPts val="0"/>
              </a:spcAft>
            </a:pPr>
            <a:r>
              <a:rPr lang="ar-EG" sz="4400" i="1" spc="75" dirty="0" smtClean="0">
                <a:solidFill>
                  <a:srgbClr val="4F81BD"/>
                </a:solidFill>
                <a:latin typeface="Cambria"/>
                <a:ea typeface="Times New Roman"/>
                <a:cs typeface="Times New Roman"/>
              </a:rPr>
              <a:t>أولا </a:t>
            </a:r>
            <a:r>
              <a:rPr lang="ar-EG" sz="4400" i="1" spc="75" dirty="0">
                <a:solidFill>
                  <a:srgbClr val="4F81BD"/>
                </a:solidFill>
                <a:latin typeface="Cambria"/>
                <a:ea typeface="Times New Roman"/>
                <a:cs typeface="Times New Roman"/>
              </a:rPr>
              <a:t>: التقسيم من الناحية النباتية </a:t>
            </a:r>
            <a:r>
              <a:rPr lang="ar-SA" sz="4400" i="1" spc="75" dirty="0">
                <a:solidFill>
                  <a:srgbClr val="4F81BD"/>
                </a:solidFill>
                <a:latin typeface="Cambria"/>
                <a:ea typeface="Times New Roman"/>
                <a:cs typeface="Times New Roman"/>
              </a:rPr>
              <a:t>:</a:t>
            </a:r>
            <a:endParaRPr lang="de-DE" sz="3600" i="1" spc="75" dirty="0">
              <a:solidFill>
                <a:srgbClr val="4F81BD"/>
              </a:solidFill>
              <a:latin typeface="Cambria"/>
              <a:ea typeface="Times New Roman"/>
              <a:cs typeface="Times New Roman"/>
            </a:endParaRPr>
          </a:p>
          <a:p>
            <a:pPr lvl="0">
              <a:spcAft>
                <a:spcPts val="0"/>
              </a:spcAft>
              <a:buFont typeface="+mj-lt"/>
              <a:buAutoNum type="arabicParenBoth"/>
            </a:pPr>
            <a:r>
              <a:rPr lang="de-DE" dirty="0" smtClean="0">
                <a:solidFill>
                  <a:srgbClr val="C00000"/>
                </a:solidFill>
                <a:latin typeface="Times New Roman"/>
                <a:ea typeface="Times New Roman"/>
                <a:cs typeface="Times New Roman"/>
              </a:rPr>
              <a:t>Triticum</a:t>
            </a:r>
            <a:r>
              <a:rPr lang="de-DE" dirty="0" smtClean="0">
                <a:latin typeface="Times New Roman"/>
                <a:ea typeface="Times New Roman"/>
                <a:cs typeface="Times New Roman"/>
              </a:rPr>
              <a:t> </a:t>
            </a:r>
            <a:r>
              <a:rPr lang="de-DE" dirty="0" smtClean="0">
                <a:solidFill>
                  <a:srgbClr val="C00000"/>
                </a:solidFill>
                <a:latin typeface="Times New Roman"/>
                <a:ea typeface="Times New Roman"/>
                <a:cs typeface="Times New Roman"/>
              </a:rPr>
              <a:t>vulgare</a:t>
            </a:r>
            <a:r>
              <a:rPr lang="ar-EG" dirty="0" smtClean="0">
                <a:solidFill>
                  <a:srgbClr val="C00000"/>
                </a:solidFill>
                <a:latin typeface="Times New Roman"/>
                <a:ea typeface="Times New Roman"/>
                <a:cs typeface="Times New Roman"/>
              </a:rPr>
              <a:t> </a:t>
            </a:r>
            <a:r>
              <a:rPr lang="ar-EG" dirty="0" smtClean="0">
                <a:latin typeface="Times New Roman"/>
                <a:ea typeface="Times New Roman"/>
                <a:cs typeface="Times New Roman"/>
              </a:rPr>
              <a:t>ويستخدم </a:t>
            </a:r>
            <a:r>
              <a:rPr lang="ar-EG" dirty="0">
                <a:latin typeface="Times New Roman"/>
                <a:ea typeface="Times New Roman"/>
                <a:cs typeface="Times New Roman"/>
              </a:rPr>
              <a:t>عادة فى صناعة الخبز </a:t>
            </a:r>
            <a:endParaRPr lang="de-DE" sz="2400" dirty="0">
              <a:latin typeface="Times New Roman"/>
              <a:ea typeface="Times New Roman"/>
            </a:endParaRPr>
          </a:p>
          <a:p>
            <a:pPr lvl="0">
              <a:spcAft>
                <a:spcPts val="0"/>
              </a:spcAft>
              <a:buClr>
                <a:srgbClr val="C00000"/>
              </a:buClr>
              <a:buFont typeface="+mj-lt"/>
              <a:buAutoNum type="arabicParenBoth"/>
            </a:pPr>
            <a:r>
              <a:rPr lang="ar-EG" dirty="0">
                <a:latin typeface="Times New Roman"/>
                <a:ea typeface="Times New Roman"/>
                <a:cs typeface="Times New Roman"/>
              </a:rPr>
              <a:t>   </a:t>
            </a:r>
            <a:r>
              <a:rPr lang="de-DE" dirty="0">
                <a:solidFill>
                  <a:srgbClr val="C00000"/>
                </a:solidFill>
                <a:latin typeface="Times New Roman"/>
                <a:ea typeface="Times New Roman"/>
                <a:cs typeface="Times New Roman"/>
              </a:rPr>
              <a:t>Triticum durum</a:t>
            </a:r>
            <a:r>
              <a:rPr lang="ar-EG" dirty="0">
                <a:solidFill>
                  <a:srgbClr val="C00000"/>
                </a:solidFill>
                <a:latin typeface="Times New Roman"/>
                <a:ea typeface="Times New Roman"/>
                <a:cs typeface="Times New Roman"/>
              </a:rPr>
              <a:t>      </a:t>
            </a:r>
            <a:r>
              <a:rPr lang="ar-EG" dirty="0">
                <a:latin typeface="Times New Roman"/>
                <a:ea typeface="Times New Roman"/>
                <a:cs typeface="Times New Roman"/>
              </a:rPr>
              <a:t>ويستخدم فى صناعة العجائن والمكرونة .</a:t>
            </a:r>
            <a:endParaRPr lang="de-DE" sz="2400" dirty="0">
              <a:latin typeface="Times New Roman"/>
              <a:ea typeface="Times New Roman"/>
            </a:endParaRPr>
          </a:p>
          <a:p>
            <a:pPr lvl="0">
              <a:spcAft>
                <a:spcPts val="0"/>
              </a:spcAft>
              <a:buClr>
                <a:srgbClr val="C00000"/>
              </a:buClr>
              <a:buFont typeface="+mj-lt"/>
              <a:buAutoNum type="arabicParenBoth"/>
            </a:pPr>
            <a:r>
              <a:rPr lang="de-DE" dirty="0">
                <a:latin typeface="Times New Roman"/>
                <a:ea typeface="Times New Roman"/>
                <a:cs typeface="Times New Roman"/>
              </a:rPr>
              <a:t> </a:t>
            </a:r>
            <a:r>
              <a:rPr lang="de-DE" dirty="0">
                <a:solidFill>
                  <a:srgbClr val="C00000"/>
                </a:solidFill>
                <a:latin typeface="Times New Roman"/>
                <a:ea typeface="Times New Roman"/>
                <a:cs typeface="Times New Roman"/>
              </a:rPr>
              <a:t>Triticum</a:t>
            </a:r>
            <a:r>
              <a:rPr lang="de-DE" dirty="0">
                <a:latin typeface="Times New Roman"/>
                <a:ea typeface="Times New Roman"/>
                <a:cs typeface="Times New Roman"/>
              </a:rPr>
              <a:t> </a:t>
            </a:r>
            <a:r>
              <a:rPr lang="de-DE" dirty="0">
                <a:solidFill>
                  <a:srgbClr val="C00000"/>
                </a:solidFill>
                <a:latin typeface="Times New Roman"/>
                <a:ea typeface="Times New Roman"/>
                <a:cs typeface="Times New Roman"/>
              </a:rPr>
              <a:t>compactum</a:t>
            </a:r>
            <a:r>
              <a:rPr lang="ar-EG" dirty="0">
                <a:latin typeface="Times New Roman"/>
                <a:ea typeface="Times New Roman"/>
                <a:cs typeface="Times New Roman"/>
              </a:rPr>
              <a:t>  وهو من الأقماح التى تصلح لصناعة الكعك والبسكويت ويطلق عليها الأقماح الصولجانية .</a:t>
            </a:r>
            <a:endParaRPr lang="de-DE" sz="2400" dirty="0">
              <a:latin typeface="Times New Roman"/>
              <a:ea typeface="Times New Roman"/>
            </a:endParaRPr>
          </a:p>
          <a:p>
            <a:endParaRPr lang="de-DE" dirty="0"/>
          </a:p>
          <a:p>
            <a:endParaRPr lang="de-DE" dirty="0"/>
          </a:p>
        </p:txBody>
      </p:sp>
    </p:spTree>
    <p:extLst>
      <p:ext uri="{BB962C8B-B14F-4D97-AF65-F5344CB8AC3E}">
        <p14:creationId xmlns:p14="http://schemas.microsoft.com/office/powerpoint/2010/main" val="1957849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78098"/>
          </a:xfrm>
        </p:spPr>
        <p:txBody>
          <a:bodyPr/>
          <a:lstStyle/>
          <a:p>
            <a:r>
              <a:rPr lang="ar-SA" kern="0" dirty="0">
                <a:solidFill>
                  <a:srgbClr val="365F91"/>
                </a:solidFill>
                <a:latin typeface="Times New Roman"/>
                <a:ea typeface="Times New Roman"/>
              </a:rPr>
              <a:t>التقسيمات المختلفة للقمح</a:t>
            </a:r>
            <a:endParaRPr lang="de-DE" dirty="0"/>
          </a:p>
        </p:txBody>
      </p:sp>
      <p:sp>
        <p:nvSpPr>
          <p:cNvPr id="3" name="Content Placeholder 2"/>
          <p:cNvSpPr>
            <a:spLocks noGrp="1"/>
          </p:cNvSpPr>
          <p:nvPr>
            <p:ph idx="1"/>
          </p:nvPr>
        </p:nvSpPr>
        <p:spPr>
          <a:xfrm>
            <a:off x="467544" y="908720"/>
            <a:ext cx="8363272" cy="5688632"/>
          </a:xfrm>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a:lstStyle/>
          <a:p>
            <a:pPr>
              <a:spcAft>
                <a:spcPts val="0"/>
              </a:spcAft>
            </a:pPr>
            <a:r>
              <a:rPr lang="ar-EG" i="1" spc="75" dirty="0" smtClean="0">
                <a:solidFill>
                  <a:srgbClr val="4F81BD"/>
                </a:solidFill>
                <a:latin typeface="Cambria"/>
                <a:ea typeface="Times New Roman"/>
                <a:cs typeface="Times New Roman"/>
              </a:rPr>
              <a:t>ثانيا </a:t>
            </a:r>
            <a:r>
              <a:rPr lang="ar-EG" i="1" spc="75" dirty="0">
                <a:solidFill>
                  <a:srgbClr val="4F81BD"/>
                </a:solidFill>
                <a:latin typeface="Cambria"/>
                <a:ea typeface="Times New Roman"/>
                <a:cs typeface="Times New Roman"/>
              </a:rPr>
              <a:t>: التقسيم الذى يعتمد على تركيب الاندوسبرم :</a:t>
            </a:r>
            <a:endParaRPr lang="de-DE" sz="2400" i="1" spc="75" dirty="0">
              <a:solidFill>
                <a:srgbClr val="4F81BD"/>
              </a:solidFill>
              <a:latin typeface="Cambria"/>
              <a:ea typeface="Times New Roman"/>
              <a:cs typeface="Times New Roman"/>
            </a:endParaRPr>
          </a:p>
          <a:p>
            <a:pPr>
              <a:lnSpc>
                <a:spcPct val="150000"/>
              </a:lnSpc>
              <a:spcAft>
                <a:spcPts val="0"/>
              </a:spcAft>
            </a:pPr>
            <a:r>
              <a:rPr lang="ar-EG" sz="2400" dirty="0">
                <a:latin typeface="Times New Roman"/>
                <a:ea typeface="Times New Roman"/>
                <a:cs typeface="Times New Roman"/>
              </a:rPr>
              <a:t>وفيه تنقسم الاقماح </a:t>
            </a:r>
            <a:r>
              <a:rPr lang="ar-EG" sz="2400" b="1" dirty="0">
                <a:solidFill>
                  <a:schemeClr val="bg2">
                    <a:lumMod val="25000"/>
                  </a:schemeClr>
                </a:solidFill>
                <a:latin typeface="Times New Roman"/>
                <a:ea typeface="Times New Roman"/>
                <a:cs typeface="Times New Roman"/>
              </a:rPr>
              <a:t>الى أقماح شفافة وأقماح نشوية  </a:t>
            </a:r>
            <a:r>
              <a:rPr lang="ar-EG" sz="2400" dirty="0">
                <a:latin typeface="Times New Roman"/>
                <a:ea typeface="Times New Roman"/>
                <a:cs typeface="Times New Roman"/>
              </a:rPr>
              <a:t>ويمكن التفرقة بين الحبوب الشفافة والنشوية بفحصها بصريا أو بواسطة جهاز يعتمد على مرور الضوء فى الحبوب فتبدو الحبوب الشفافة براقة بينما تبدو الحبوب النشوية معتمة وذلك لعدم مرور الضوء بها </a:t>
            </a:r>
            <a:r>
              <a:rPr lang="ar-EG" sz="2400" dirty="0" smtClean="0">
                <a:latin typeface="Times New Roman"/>
                <a:ea typeface="Times New Roman"/>
                <a:cs typeface="Times New Roman"/>
              </a:rPr>
              <a:t>.</a:t>
            </a:r>
          </a:p>
          <a:p>
            <a:pPr>
              <a:lnSpc>
                <a:spcPct val="150000"/>
              </a:lnSpc>
              <a:spcAft>
                <a:spcPts val="0"/>
              </a:spcAft>
            </a:pPr>
            <a:r>
              <a:rPr lang="ar-EG" sz="2400" dirty="0" smtClean="0">
                <a:latin typeface="Times New Roman"/>
                <a:ea typeface="Times New Roman"/>
                <a:cs typeface="Times New Roman"/>
              </a:rPr>
              <a:t>وترجع صفة الشفافية أو النشوية فى الحبوب الى صفة وراثية تتأثر بالظروف الجوية وكذلك يمكن ان تتأثر هذه الصفة بتغير ظروف الزراعة .</a:t>
            </a:r>
            <a:endParaRPr lang="de-DE" sz="1800" dirty="0">
              <a:latin typeface="Times New Roman"/>
              <a:ea typeface="Times New Roman"/>
            </a:endParaRPr>
          </a:p>
        </p:txBody>
      </p:sp>
    </p:spTree>
    <p:extLst>
      <p:ext uri="{BB962C8B-B14F-4D97-AF65-F5344CB8AC3E}">
        <p14:creationId xmlns:p14="http://schemas.microsoft.com/office/powerpoint/2010/main" val="3355332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78098"/>
          </a:xfrm>
        </p:spPr>
        <p:txBody>
          <a:bodyPr/>
          <a:lstStyle/>
          <a:p>
            <a:r>
              <a:rPr lang="ar-SA" kern="0" dirty="0">
                <a:solidFill>
                  <a:srgbClr val="365F91"/>
                </a:solidFill>
                <a:latin typeface="Times New Roman"/>
                <a:ea typeface="Times New Roman"/>
              </a:rPr>
              <a:t>التقسيمات المختلفة للقمح</a:t>
            </a:r>
            <a:endParaRPr lang="de-DE" dirty="0"/>
          </a:p>
        </p:txBody>
      </p:sp>
      <p:sp>
        <p:nvSpPr>
          <p:cNvPr id="3" name="Content Placeholder 2"/>
          <p:cNvSpPr>
            <a:spLocks noGrp="1"/>
          </p:cNvSpPr>
          <p:nvPr>
            <p:ph idx="1"/>
          </p:nvPr>
        </p:nvSpPr>
        <p:spPr>
          <a:xfrm>
            <a:off x="285720" y="785794"/>
            <a:ext cx="8750776" cy="5811558"/>
          </a:xfrm>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a:lstStyle/>
          <a:p>
            <a:pPr>
              <a:spcAft>
                <a:spcPts val="0"/>
              </a:spcAft>
            </a:pPr>
            <a:r>
              <a:rPr lang="ar-EG" i="1" spc="75" dirty="0" smtClean="0">
                <a:solidFill>
                  <a:srgbClr val="4F81BD"/>
                </a:solidFill>
                <a:latin typeface="Cambria"/>
                <a:ea typeface="Times New Roman"/>
                <a:cs typeface="Times New Roman"/>
              </a:rPr>
              <a:t>ثانيا </a:t>
            </a:r>
            <a:r>
              <a:rPr lang="ar-EG" i="1" spc="75" dirty="0">
                <a:solidFill>
                  <a:srgbClr val="4F81BD"/>
                </a:solidFill>
                <a:latin typeface="Cambria"/>
                <a:ea typeface="Times New Roman"/>
                <a:cs typeface="Times New Roman"/>
              </a:rPr>
              <a:t>: التقسيم الذى يعتمد على تركيب الاندوسبرم :</a:t>
            </a:r>
            <a:endParaRPr lang="de-DE" sz="2400" i="1" spc="75" dirty="0">
              <a:solidFill>
                <a:srgbClr val="4F81BD"/>
              </a:solidFill>
              <a:latin typeface="Cambria"/>
              <a:ea typeface="Times New Roman"/>
              <a:cs typeface="Times New Roman"/>
            </a:endParaRPr>
          </a:p>
          <a:p>
            <a:pPr>
              <a:lnSpc>
                <a:spcPct val="150000"/>
              </a:lnSpc>
              <a:spcAft>
                <a:spcPts val="0"/>
              </a:spcAft>
            </a:pPr>
            <a:r>
              <a:rPr lang="ar-EG" sz="2400" b="1" dirty="0" smtClean="0">
                <a:solidFill>
                  <a:srgbClr val="7030A0"/>
                </a:solidFill>
                <a:latin typeface="Times New Roman"/>
                <a:ea typeface="Times New Roman"/>
                <a:cs typeface="Times New Roman"/>
              </a:rPr>
              <a:t>ويرجع كذلك هذا </a:t>
            </a:r>
            <a:r>
              <a:rPr lang="ar-EG" sz="2400" b="1" dirty="0">
                <a:solidFill>
                  <a:srgbClr val="7030A0"/>
                </a:solidFill>
                <a:latin typeface="Times New Roman"/>
                <a:ea typeface="Times New Roman"/>
                <a:cs typeface="Times New Roman"/>
              </a:rPr>
              <a:t>الفرق فى الشفافية الى اختلاف نسبة البروتين فى الحبوب </a:t>
            </a:r>
            <a:r>
              <a:rPr lang="ar-EG" sz="2400" b="1" dirty="0">
                <a:latin typeface="Times New Roman"/>
                <a:ea typeface="Times New Roman"/>
                <a:cs typeface="Times New Roman"/>
              </a:rPr>
              <a:t>، </a:t>
            </a:r>
            <a:r>
              <a:rPr lang="ar-EG" sz="2400" dirty="0">
                <a:latin typeface="Times New Roman"/>
                <a:ea typeface="Times New Roman"/>
                <a:cs typeface="Times New Roman"/>
              </a:rPr>
              <a:t>فهى مرتفعة فى الحبوب القرنية عنها فى الحبوب النشوية </a:t>
            </a:r>
            <a:endParaRPr lang="ar-EG" sz="2400" dirty="0" smtClean="0">
              <a:latin typeface="Times New Roman"/>
              <a:ea typeface="Times New Roman"/>
              <a:cs typeface="Times New Roman"/>
            </a:endParaRPr>
          </a:p>
          <a:p>
            <a:pPr>
              <a:lnSpc>
                <a:spcPct val="150000"/>
              </a:lnSpc>
              <a:spcAft>
                <a:spcPts val="0"/>
              </a:spcAft>
            </a:pPr>
            <a:r>
              <a:rPr lang="ar-EG" sz="2400" dirty="0" smtClean="0">
                <a:latin typeface="Times New Roman"/>
                <a:ea typeface="Times New Roman"/>
                <a:cs typeface="Times New Roman"/>
              </a:rPr>
              <a:t>ويفسر </a:t>
            </a:r>
            <a:r>
              <a:rPr lang="ar-EG" sz="2400" dirty="0">
                <a:latin typeface="Times New Roman"/>
                <a:ea typeface="Times New Roman"/>
                <a:cs typeface="Times New Roman"/>
              </a:rPr>
              <a:t>العلماء هذا الاختلاف الى ان الحبوب فى طور النضج تبدا فى الجفاف وبها نسبة مرتفعة من الرطوبة حوالى 40% حتى تصل رطوبتها الى النسبة العادية وبهذا الجفاف تبدأجزيئات البروتين فى التجمع فى شبكة تضم بداخلها حبيبات النشا </a:t>
            </a:r>
            <a:r>
              <a:rPr lang="ar-EG" sz="2400" dirty="0" smtClean="0">
                <a:latin typeface="Times New Roman"/>
                <a:ea typeface="Times New Roman"/>
                <a:cs typeface="Times New Roman"/>
              </a:rPr>
              <a:t>المكونةللأندوسبرم وكلما </a:t>
            </a:r>
            <a:r>
              <a:rPr lang="ar-EG" sz="2400" dirty="0">
                <a:latin typeface="Times New Roman"/>
                <a:ea typeface="Times New Roman"/>
                <a:cs typeface="Times New Roman"/>
              </a:rPr>
              <a:t>زاد تقلص هذه الشبكة بزيادة الجفاف كلما زاد الضغط حتى وصول الرطوبة الى حدها النهائى فان الحبوب تبدو شفافة ويقال عنها فى هذه الحالة قرنية أو صلبة واذ لم يتحمل الاندوسبرم هذا الضغط فانه يتشقق الى شقوق رقيقة وهذه الشقوق تغير من مظهر الحبة فتبدو بيضاء مشربة بلون سمنى ومعتمة كما هو الحال فى الأقماح الطرية .</a:t>
            </a:r>
            <a:endParaRPr lang="de-DE" sz="1600" dirty="0">
              <a:latin typeface="Times New Roman"/>
              <a:ea typeface="Times New Roman"/>
            </a:endParaRPr>
          </a:p>
          <a:p>
            <a:endParaRPr lang="de-DE" sz="2000" dirty="0"/>
          </a:p>
        </p:txBody>
      </p:sp>
    </p:spTree>
    <p:extLst>
      <p:ext uri="{BB962C8B-B14F-4D97-AF65-F5344CB8AC3E}">
        <p14:creationId xmlns:p14="http://schemas.microsoft.com/office/powerpoint/2010/main" val="3355332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36712"/>
          </a:xfrm>
        </p:spPr>
        <p:txBody>
          <a:bodyPr/>
          <a:lstStyle/>
          <a:p>
            <a:r>
              <a:rPr lang="ar-SA" kern="0" dirty="0">
                <a:solidFill>
                  <a:srgbClr val="365F91"/>
                </a:solidFill>
                <a:latin typeface="Times New Roman"/>
                <a:ea typeface="Times New Roman"/>
              </a:rPr>
              <a:t>التقسيمات المختلفة للقمح</a:t>
            </a:r>
            <a:endParaRPr lang="de-DE" dirty="0"/>
          </a:p>
        </p:txBody>
      </p:sp>
      <p:sp>
        <p:nvSpPr>
          <p:cNvPr id="3" name="Content Placeholder 2"/>
          <p:cNvSpPr>
            <a:spLocks noGrp="1"/>
          </p:cNvSpPr>
          <p:nvPr>
            <p:ph idx="1"/>
          </p:nvPr>
        </p:nvSpPr>
        <p:spPr>
          <a:xfrm>
            <a:off x="395536" y="764704"/>
            <a:ext cx="8496944" cy="5949280"/>
          </a:xfrm>
          <a:effectLst>
            <a:glow rad="228600">
              <a:schemeClr val="accent6">
                <a:satMod val="175000"/>
                <a:alpha val="40000"/>
              </a:schemeClr>
            </a:glow>
            <a:outerShdw blurRad="76200" dir="13500000" sy="23000" kx="1200000" algn="br" rotWithShape="0">
              <a:prstClr val="black">
                <a:alpha val="20000"/>
              </a:prstClr>
            </a:outerShdw>
            <a:reflection blurRad="6350" stA="50000" endA="295" endPos="92000" dist="101600" dir="5400000" sy="-100000" algn="bl" rotWithShape="0"/>
          </a:effectLst>
          <a:scene3d>
            <a:camera prst="obliqueTopLeft"/>
            <a:lightRig rig="threePt" dir="t"/>
          </a:scene3d>
        </p:spPr>
        <p:style>
          <a:lnRef idx="1">
            <a:schemeClr val="accent6"/>
          </a:lnRef>
          <a:fillRef idx="3">
            <a:schemeClr val="accent6"/>
          </a:fillRef>
          <a:effectRef idx="2">
            <a:schemeClr val="accent6"/>
          </a:effectRef>
          <a:fontRef idx="minor">
            <a:schemeClr val="lt1"/>
          </a:fontRef>
        </p:style>
        <p:txBody>
          <a:bodyPr/>
          <a:lstStyle/>
          <a:p>
            <a:pPr>
              <a:spcAft>
                <a:spcPts val="0"/>
              </a:spcAft>
            </a:pPr>
            <a:r>
              <a:rPr lang="ar-EG" i="1" spc="75" dirty="0">
                <a:solidFill>
                  <a:srgbClr val="4F81BD"/>
                </a:solidFill>
                <a:latin typeface="Cambria"/>
                <a:ea typeface="Times New Roman"/>
                <a:cs typeface="Times New Roman"/>
              </a:rPr>
              <a:t>ثالثا : تقسيم الحبوب تبعا لصفات  الحبة أثناء طحنها :</a:t>
            </a:r>
            <a:endParaRPr lang="de-DE" sz="2400" i="1" spc="75" dirty="0">
              <a:solidFill>
                <a:srgbClr val="4F81BD"/>
              </a:solidFill>
              <a:latin typeface="Cambria"/>
              <a:ea typeface="Times New Roman"/>
              <a:cs typeface="Times New Roman"/>
            </a:endParaRPr>
          </a:p>
          <a:p>
            <a:pPr algn="just"/>
            <a:r>
              <a:rPr lang="ar-EG" b="1" dirty="0" smtClean="0">
                <a:solidFill>
                  <a:schemeClr val="tx1"/>
                </a:solidFill>
              </a:rPr>
              <a:t>وتقسم </a:t>
            </a:r>
            <a:r>
              <a:rPr lang="ar-EG" b="1" dirty="0">
                <a:solidFill>
                  <a:schemeClr val="tx1"/>
                </a:solidFill>
              </a:rPr>
              <a:t>الأقماح الى صلبة </a:t>
            </a:r>
            <a:r>
              <a:rPr lang="de-DE" b="1" dirty="0">
                <a:solidFill>
                  <a:schemeClr val="tx1"/>
                </a:solidFill>
              </a:rPr>
              <a:t>Hard </a:t>
            </a:r>
            <a:r>
              <a:rPr lang="ar-EG" b="1" dirty="0">
                <a:solidFill>
                  <a:schemeClr val="tx1"/>
                </a:solidFill>
              </a:rPr>
              <a:t> وغير صلبة </a:t>
            </a:r>
            <a:r>
              <a:rPr lang="de-DE" b="1" dirty="0">
                <a:solidFill>
                  <a:schemeClr val="tx1"/>
                </a:solidFill>
              </a:rPr>
              <a:t>Soft </a:t>
            </a:r>
            <a:r>
              <a:rPr lang="ar-EG" b="1" dirty="0">
                <a:solidFill>
                  <a:schemeClr val="tx1"/>
                </a:solidFill>
              </a:rPr>
              <a:t> </a:t>
            </a:r>
            <a:r>
              <a:rPr lang="ar-EG" dirty="0"/>
              <a:t>وذلك حسب الطريقة التى يتأثر بها الاندوسبرم أثناء الطحن ، وهى </a:t>
            </a:r>
            <a:r>
              <a:rPr lang="ar-EG" dirty="0" smtClean="0"/>
              <a:t>صفة </a:t>
            </a:r>
            <a:r>
              <a:rPr lang="ar-EG" dirty="0"/>
              <a:t>لها علاقة بالطريقة التى يتم بها كسر الاندوسبرم،  ففى القمح الصلب يكون كسر الأندوسبرم على طول الخطوط التى بين الخلايا وبعضها ، بينما فى القمح الغير صلب يكون الكسر فى اتجاهات عشوائية ، وعلى هذا فان صفة الصلابة لها علاقة بدرجات الارتباط بين النشا والبروتين فى الحبة .</a:t>
            </a:r>
            <a:r>
              <a:rPr lang="ar-EG" dirty="0">
                <a:solidFill>
                  <a:schemeClr val="tx2">
                    <a:lumMod val="75000"/>
                  </a:schemeClr>
                </a:solidFill>
              </a:rPr>
              <a:t>ونتيجة لما سبق فان القمح الصلب يعطى دقيق سهل النخل وسهل التدفق ويحتوى على حبيبات نشوية كاملة ذات شكل منتظم ومعظم هذه عبارة عن خلايا </a:t>
            </a:r>
            <a:r>
              <a:rPr lang="ar-EG" dirty="0" smtClean="0">
                <a:solidFill>
                  <a:schemeClr val="tx2">
                    <a:lumMod val="75000"/>
                  </a:schemeClr>
                </a:solidFill>
              </a:rPr>
              <a:t>الاندوسبرم</a:t>
            </a:r>
            <a:endParaRPr lang="de-DE" dirty="0"/>
          </a:p>
        </p:txBody>
      </p:sp>
    </p:spTree>
    <p:extLst>
      <p:ext uri="{BB962C8B-B14F-4D97-AF65-F5344CB8AC3E}">
        <p14:creationId xmlns:p14="http://schemas.microsoft.com/office/powerpoint/2010/main" val="22382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36712"/>
          </a:xfrm>
        </p:spPr>
        <p:txBody>
          <a:bodyPr/>
          <a:lstStyle/>
          <a:p>
            <a:r>
              <a:rPr lang="ar-SA" kern="0" dirty="0">
                <a:solidFill>
                  <a:srgbClr val="365F91"/>
                </a:solidFill>
                <a:latin typeface="Times New Roman"/>
                <a:ea typeface="Times New Roman"/>
              </a:rPr>
              <a:t>التقسيمات المختلفة للقمح</a:t>
            </a:r>
            <a:endParaRPr lang="de-DE" dirty="0"/>
          </a:p>
        </p:txBody>
      </p:sp>
      <p:sp>
        <p:nvSpPr>
          <p:cNvPr id="3" name="Content Placeholder 2"/>
          <p:cNvSpPr>
            <a:spLocks noGrp="1"/>
          </p:cNvSpPr>
          <p:nvPr>
            <p:ph idx="1"/>
          </p:nvPr>
        </p:nvSpPr>
        <p:spPr>
          <a:xfrm>
            <a:off x="395536" y="764704"/>
            <a:ext cx="8496944" cy="5949280"/>
          </a:xfrm>
          <a:effectLst>
            <a:glow rad="228600">
              <a:schemeClr val="accent6">
                <a:satMod val="175000"/>
                <a:alpha val="40000"/>
              </a:schemeClr>
            </a:glow>
            <a:outerShdw blurRad="76200" dir="13500000" sy="23000" kx="1200000" algn="br" rotWithShape="0">
              <a:prstClr val="black">
                <a:alpha val="20000"/>
              </a:prstClr>
            </a:outerShdw>
            <a:reflection blurRad="6350" stA="50000" endA="295" endPos="92000" dist="101600" dir="5400000" sy="-100000" algn="bl" rotWithShape="0"/>
          </a:effectLst>
          <a:scene3d>
            <a:camera prst="obliqueTopLeft"/>
            <a:lightRig rig="threePt" dir="t"/>
          </a:scene3d>
        </p:spPr>
        <p:style>
          <a:lnRef idx="1">
            <a:schemeClr val="accent6"/>
          </a:lnRef>
          <a:fillRef idx="3">
            <a:schemeClr val="accent6"/>
          </a:fillRef>
          <a:effectRef idx="2">
            <a:schemeClr val="accent6"/>
          </a:effectRef>
          <a:fontRef idx="minor">
            <a:schemeClr val="lt1"/>
          </a:fontRef>
        </p:style>
        <p:txBody>
          <a:bodyPr/>
          <a:lstStyle/>
          <a:p>
            <a:pPr>
              <a:spcAft>
                <a:spcPts val="0"/>
              </a:spcAft>
            </a:pPr>
            <a:r>
              <a:rPr lang="ar-EG" i="1" spc="75" dirty="0">
                <a:solidFill>
                  <a:srgbClr val="4F81BD"/>
                </a:solidFill>
                <a:latin typeface="Cambria"/>
                <a:ea typeface="Times New Roman"/>
                <a:cs typeface="Times New Roman"/>
              </a:rPr>
              <a:t>ثالثا : تقسيم الحبوب تبعا لصفات  الحبة أثناء طحنها :</a:t>
            </a:r>
            <a:endParaRPr lang="de-DE" sz="2400" i="1" spc="75" dirty="0">
              <a:solidFill>
                <a:srgbClr val="4F81BD"/>
              </a:solidFill>
              <a:latin typeface="Cambria"/>
              <a:ea typeface="Times New Roman"/>
              <a:cs typeface="Times New Roman"/>
            </a:endParaRPr>
          </a:p>
          <a:p>
            <a:pPr algn="just"/>
            <a:r>
              <a:rPr lang="ar-EG" sz="2400" dirty="0" smtClean="0"/>
              <a:t> </a:t>
            </a:r>
            <a:r>
              <a:rPr lang="ar-EG" dirty="0">
                <a:solidFill>
                  <a:srgbClr val="C00000"/>
                </a:solidFill>
              </a:rPr>
              <a:t>أما القمح الغير صلب يعطى دقيق ناعم جدا يحتوى على حبيبات نشوية غير كاملة وبأشكال غير منتظمة ناتجة من كسر خلايا الاندوسبرم بالاضافة الى حبيبات نشا كاملة وجزيئات مفرطحة وملتصقة مما يصعب معه عملية النخل . </a:t>
            </a:r>
            <a:endParaRPr lang="de-DE" dirty="0">
              <a:solidFill>
                <a:srgbClr val="C00000"/>
              </a:solidFill>
            </a:endParaRPr>
          </a:p>
          <a:p>
            <a:pPr algn="just"/>
            <a:r>
              <a:rPr lang="ar-EG" dirty="0">
                <a:solidFill>
                  <a:schemeClr val="bg1"/>
                </a:solidFill>
              </a:rPr>
              <a:t>وكذلك صفة الصلابة تؤثر على سهولة فصل الاندوسبرم من الردة ففى القمح </a:t>
            </a:r>
            <a:r>
              <a:rPr lang="ar-EG" dirty="0"/>
              <a:t>الصلب يسهل فصل الردة عن خلايا الاندوسبرم بينما فى القمح الغير صلب فان الاندوسبرم تتكسر ويظل جزء منها مرتبط مع خلايا الاليرون وبذلك فان جزء من الدقيق ينفصل مع الردة . </a:t>
            </a:r>
            <a:endParaRPr lang="de-DE" dirty="0"/>
          </a:p>
          <a:p>
            <a:pPr algn="just"/>
            <a:endParaRPr lang="de-DE" dirty="0"/>
          </a:p>
        </p:txBody>
      </p:sp>
    </p:spTree>
    <p:extLst>
      <p:ext uri="{BB962C8B-B14F-4D97-AF65-F5344CB8AC3E}">
        <p14:creationId xmlns:p14="http://schemas.microsoft.com/office/powerpoint/2010/main" val="3370884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868958"/>
          </a:xfrm>
        </p:spPr>
        <p:txBody>
          <a:bodyPr/>
          <a:lstStyle/>
          <a:p>
            <a:r>
              <a:rPr lang="ar-SA" kern="0" dirty="0">
                <a:solidFill>
                  <a:srgbClr val="365F91"/>
                </a:solidFill>
                <a:latin typeface="Times New Roman"/>
                <a:ea typeface="Times New Roman"/>
              </a:rPr>
              <a:t>التقسيمات المختلفة للقمح</a:t>
            </a:r>
            <a:endParaRPr lang="de-DE" dirty="0"/>
          </a:p>
        </p:txBody>
      </p:sp>
      <p:sp>
        <p:nvSpPr>
          <p:cNvPr id="3" name="Content Placeholder 2"/>
          <p:cNvSpPr>
            <a:spLocks noGrp="1"/>
          </p:cNvSpPr>
          <p:nvPr>
            <p:ph idx="1"/>
          </p:nvPr>
        </p:nvSpPr>
        <p:spPr>
          <a:xfrm>
            <a:off x="457200" y="692696"/>
            <a:ext cx="8435280" cy="5832648"/>
          </a:xfrm>
          <a:effectLst>
            <a:glow rad="228600">
              <a:schemeClr val="accent6">
                <a:satMod val="175000"/>
                <a:alpha val="40000"/>
              </a:schemeClr>
            </a:glow>
            <a:outerShdw blurRad="76200" dir="13500000" sy="23000" kx="1200000" algn="br" rotWithShape="0">
              <a:prstClr val="black">
                <a:alpha val="20000"/>
              </a:prstClr>
            </a:outerShdw>
          </a:effectLst>
        </p:spPr>
        <p:style>
          <a:lnRef idx="1">
            <a:schemeClr val="accent6"/>
          </a:lnRef>
          <a:fillRef idx="3">
            <a:schemeClr val="accent6"/>
          </a:fillRef>
          <a:effectRef idx="2">
            <a:schemeClr val="accent6"/>
          </a:effectRef>
          <a:fontRef idx="minor">
            <a:schemeClr val="lt1"/>
          </a:fontRef>
        </p:style>
        <p:txBody>
          <a:bodyPr/>
          <a:lstStyle/>
          <a:p>
            <a:r>
              <a:rPr lang="ar-EG" i="1" dirty="0">
                <a:solidFill>
                  <a:srgbClr val="7030A0"/>
                </a:solidFill>
              </a:rPr>
              <a:t>رابعا :التقسيم الذى يعتمد على صفات الدقيق أثناء خبزه :</a:t>
            </a:r>
            <a:endParaRPr lang="de-DE" i="1" dirty="0">
              <a:solidFill>
                <a:srgbClr val="7030A0"/>
              </a:solidFill>
            </a:endParaRPr>
          </a:p>
          <a:p>
            <a:r>
              <a:rPr lang="ar-EG" sz="2800" b="1" dirty="0">
                <a:solidFill>
                  <a:schemeClr val="tx1"/>
                </a:solidFill>
              </a:rPr>
              <a:t>وفيه تنقسم الأقماح الى أقماح قوية </a:t>
            </a:r>
            <a:r>
              <a:rPr lang="de-DE" sz="2800" b="1" dirty="0">
                <a:solidFill>
                  <a:schemeClr val="tx1"/>
                </a:solidFill>
              </a:rPr>
              <a:t> Strong</a:t>
            </a:r>
            <a:r>
              <a:rPr lang="ar-EG" sz="2800" b="1" dirty="0">
                <a:solidFill>
                  <a:schemeClr val="tx1"/>
                </a:solidFill>
              </a:rPr>
              <a:t>وأقماح ضعيفة </a:t>
            </a:r>
            <a:r>
              <a:rPr lang="de-DE" sz="2800" b="1" dirty="0">
                <a:solidFill>
                  <a:schemeClr val="tx1"/>
                </a:solidFill>
              </a:rPr>
              <a:t>Weak</a:t>
            </a:r>
            <a:r>
              <a:rPr lang="ar-EG" sz="2800" b="1" dirty="0">
                <a:solidFill>
                  <a:schemeClr val="tx1"/>
                </a:solidFill>
              </a:rPr>
              <a:t> </a:t>
            </a:r>
            <a:r>
              <a:rPr lang="ar-EG" sz="2800" dirty="0">
                <a:solidFill>
                  <a:schemeClr val="tx2">
                    <a:lumMod val="75000"/>
                  </a:schemeClr>
                </a:solidFill>
              </a:rPr>
              <a:t>وهذه الصفة لها علاقة بصفات الدقيق أثناء الخبيز مثل قابلية الدقيق لاعطاء رغيف كبير الحجم اسفنجى وذو صفات حفظ جيدة والقمح الذى يكون به هذه الصفات </a:t>
            </a:r>
            <a:r>
              <a:rPr lang="ar-EG" sz="2800" dirty="0">
                <a:solidFill>
                  <a:srgbClr val="C00000"/>
                </a:solidFill>
              </a:rPr>
              <a:t>يكون مرتفع فى نسبة البروتين يسمى قمح قوى ، </a:t>
            </a:r>
            <a:r>
              <a:rPr lang="ar-EG" sz="2800" dirty="0">
                <a:solidFill>
                  <a:schemeClr val="tx2">
                    <a:lumMod val="75000"/>
                  </a:schemeClr>
                </a:solidFill>
              </a:rPr>
              <a:t>بينما الذى يعطى رغيف صغير الحجم وغير مسامى ويكون ذو صفات منخفضة فى البروتين والدقيق الناتج </a:t>
            </a:r>
            <a:r>
              <a:rPr lang="ar-EG" sz="2800" dirty="0">
                <a:solidFill>
                  <a:srgbClr val="C00000"/>
                </a:solidFill>
              </a:rPr>
              <a:t>من القمح الضعيف </a:t>
            </a:r>
            <a:r>
              <a:rPr lang="ar-EG" sz="2800" dirty="0">
                <a:solidFill>
                  <a:schemeClr val="tx2">
                    <a:lumMod val="75000"/>
                  </a:schemeClr>
                </a:solidFill>
              </a:rPr>
              <a:t>يستعمل فى البسكويت والكيك وغير صالح لصناعة الخبز .</a:t>
            </a:r>
            <a:endParaRPr lang="de-DE" sz="2800" dirty="0">
              <a:solidFill>
                <a:schemeClr val="tx2">
                  <a:lumMod val="75000"/>
                </a:schemeClr>
              </a:solidFill>
            </a:endParaRPr>
          </a:p>
          <a:p>
            <a:r>
              <a:rPr lang="ar-EG" sz="2800" dirty="0"/>
              <a:t>ويفضل خلط دقيق قوى مع دقيق ضعيف وبذلك يمكن الحصول على رغيف جيد الصفات وفى نفس الوقت يكون لهذا الدقيق قابلية كبيرة على امتصاص كمية كبيرة من الماء</a:t>
            </a:r>
            <a:r>
              <a:rPr lang="ar-EG" sz="3600" dirty="0"/>
              <a:t> </a:t>
            </a:r>
            <a:endParaRPr lang="de-DE" sz="3600" dirty="0"/>
          </a:p>
          <a:p>
            <a:pPr marL="0" indent="0">
              <a:buNone/>
            </a:pPr>
            <a:r>
              <a:rPr lang="ar-EG" sz="3600" dirty="0"/>
              <a:t> </a:t>
            </a:r>
            <a:endParaRPr lang="de-DE" sz="3600" dirty="0"/>
          </a:p>
          <a:p>
            <a:endParaRPr lang="de-DE" dirty="0"/>
          </a:p>
        </p:txBody>
      </p:sp>
    </p:spTree>
    <p:extLst>
      <p:ext uri="{BB962C8B-B14F-4D97-AF65-F5344CB8AC3E}">
        <p14:creationId xmlns:p14="http://schemas.microsoft.com/office/powerpoint/2010/main" val="2295564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214422"/>
            <a:ext cx="8429684" cy="5286412"/>
          </a:xfrm>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3">
            <a:schemeClr val="lt2"/>
          </a:fillRef>
          <a:effectRef idx="0">
            <a:scrgbClr r="0" g="0" b="0"/>
          </a:effectRef>
          <a:fontRef idx="major"/>
        </p:style>
        <p:txBody>
          <a:bodyPr rtlCol="1">
            <a:normAutofit fontScale="92500"/>
          </a:bodyPr>
          <a:lstStyle/>
          <a:p>
            <a:pPr marL="365125" lvl="0" indent="-255588" algn="just">
              <a:lnSpc>
                <a:spcPct val="150000"/>
              </a:lnSpc>
              <a:spcBef>
                <a:spcPts val="300"/>
              </a:spcBef>
              <a:spcAft>
                <a:spcPts val="0"/>
              </a:spcAft>
              <a:buClr>
                <a:srgbClr val="A04DA3"/>
              </a:buClr>
              <a:buNone/>
            </a:pPr>
            <a:r>
              <a:rPr lang="ar-SA" sz="2400" dirty="0" smtClean="0">
                <a:solidFill>
                  <a:srgbClr val="0070C0"/>
                </a:solidFill>
                <a:latin typeface="Times New Roman"/>
                <a:ea typeface="Times New Roman"/>
              </a:rPr>
              <a:t>ان دقيق القمح هو الوحيد بين </a:t>
            </a:r>
            <a:r>
              <a:rPr lang="ar-EG" sz="2400" dirty="0" smtClean="0">
                <a:solidFill>
                  <a:srgbClr val="0070C0"/>
                </a:solidFill>
                <a:latin typeface="Times New Roman"/>
                <a:ea typeface="Times New Roman"/>
              </a:rPr>
              <a:t>دق</a:t>
            </a:r>
            <a:r>
              <a:rPr lang="ar-SA" sz="2400" dirty="0" smtClean="0">
                <a:solidFill>
                  <a:srgbClr val="0070C0"/>
                </a:solidFill>
                <a:latin typeface="Times New Roman"/>
                <a:ea typeface="Times New Roman"/>
              </a:rPr>
              <a:t>يق الحبوب الأخرى فى قابليته لتكوين عجينة متماسكة القوام عند خلطه بالماء لها درجة عالية من </a:t>
            </a:r>
            <a:r>
              <a:rPr lang="ar-SA" sz="2400" dirty="0" smtClean="0">
                <a:solidFill>
                  <a:srgbClr val="FF0000"/>
                </a:solidFill>
                <a:latin typeface="Times New Roman"/>
                <a:ea typeface="Times New Roman"/>
              </a:rPr>
              <a:t>المرونة </a:t>
            </a:r>
            <a:r>
              <a:rPr lang="de-DE" sz="2400" dirty="0" smtClean="0">
                <a:solidFill>
                  <a:srgbClr val="FF0000"/>
                </a:solidFill>
                <a:latin typeface="Times New Roman"/>
                <a:ea typeface="Times New Roman"/>
                <a:cs typeface="Times New Roman"/>
              </a:rPr>
              <a:t>elasticity</a:t>
            </a:r>
            <a:r>
              <a:rPr lang="ar-SA" sz="2400" dirty="0" smtClean="0">
                <a:solidFill>
                  <a:srgbClr val="FF0000"/>
                </a:solidFill>
                <a:latin typeface="Times New Roman"/>
                <a:ea typeface="Times New Roman"/>
              </a:rPr>
              <a:t> وهى (قابلية العجين للانكماش بعد شد قطعة منه بين الأصابع ثم تركها من ناحية واحدة )</a:t>
            </a:r>
            <a:r>
              <a:rPr lang="ar-SA" sz="2400" dirty="0" smtClean="0">
                <a:solidFill>
                  <a:srgbClr val="0070C0"/>
                </a:solidFill>
                <a:latin typeface="Times New Roman"/>
                <a:ea typeface="Times New Roman"/>
              </a:rPr>
              <a:t>، </a:t>
            </a:r>
            <a:r>
              <a:rPr lang="ar-SA" sz="2400" dirty="0" smtClean="0">
                <a:latin typeface="Times New Roman"/>
                <a:ea typeface="Times New Roman"/>
              </a:rPr>
              <a:t>والمطاطية أو الأنسيابية </a:t>
            </a:r>
            <a:r>
              <a:rPr lang="de-DE" sz="2400" dirty="0" smtClean="0">
                <a:latin typeface="Times New Roman"/>
                <a:ea typeface="Times New Roman"/>
                <a:cs typeface="Times New Roman"/>
              </a:rPr>
              <a:t>Extensibility</a:t>
            </a:r>
            <a:r>
              <a:rPr lang="ar-SA" sz="2400" dirty="0" smtClean="0">
                <a:latin typeface="Times New Roman"/>
                <a:ea typeface="Times New Roman"/>
              </a:rPr>
              <a:t> ( فهى عكس المرونة وهى قابلية العجين للشد وتعرف أيضا بال </a:t>
            </a:r>
            <a:r>
              <a:rPr lang="de-DE" sz="2400" dirty="0" smtClean="0">
                <a:latin typeface="Times New Roman"/>
                <a:ea typeface="Times New Roman"/>
                <a:cs typeface="Times New Roman"/>
              </a:rPr>
              <a:t>Strechability </a:t>
            </a:r>
            <a:r>
              <a:rPr lang="ar-SA" sz="2400" dirty="0" smtClean="0">
                <a:latin typeface="Times New Roman"/>
                <a:ea typeface="Times New Roman"/>
              </a:rPr>
              <a:t>والمسئول عن هاتين الصفتين هو جلوتين القمح ( الجليادين والجلوتينين ).</a:t>
            </a:r>
            <a:r>
              <a:rPr lang="ar-EG" sz="1800" dirty="0" smtClean="0">
                <a:latin typeface="Times New Roman"/>
                <a:ea typeface="Times New Roman"/>
                <a:cs typeface="Arial"/>
              </a:rPr>
              <a:t> </a:t>
            </a:r>
            <a:r>
              <a:rPr lang="ar-SA" sz="2400" dirty="0" smtClean="0">
                <a:solidFill>
                  <a:srgbClr val="0070C0"/>
                </a:solidFill>
                <a:latin typeface="Times New Roman"/>
                <a:ea typeface="Times New Roman"/>
              </a:rPr>
              <a:t>وب</a:t>
            </a:r>
            <a:r>
              <a:rPr lang="ar-EG" sz="2400" dirty="0" smtClean="0">
                <a:solidFill>
                  <a:srgbClr val="0070C0"/>
                </a:solidFill>
                <a:latin typeface="Times New Roman"/>
                <a:ea typeface="Times New Roman"/>
              </a:rPr>
              <a:t>ر</a:t>
            </a:r>
            <a:r>
              <a:rPr lang="ar-SA" sz="2400" dirty="0" smtClean="0">
                <a:solidFill>
                  <a:srgbClr val="0070C0"/>
                </a:solidFill>
                <a:latin typeface="Times New Roman"/>
                <a:ea typeface="Times New Roman"/>
              </a:rPr>
              <a:t>وتينات الجلوتين هى البروتينات المخزنة فى حبوب القمح ويمكن فصلها بسهولة فى صورة نقية لانها لا تذوب فى الماء </a:t>
            </a:r>
            <a:endParaRPr lang="ar-EG" sz="2400" dirty="0" smtClean="0">
              <a:solidFill>
                <a:srgbClr val="0070C0"/>
              </a:solidFill>
              <a:latin typeface="Times New Roman"/>
              <a:ea typeface="Times New Roman"/>
            </a:endParaRPr>
          </a:p>
          <a:p>
            <a:pPr marL="365125" lvl="0" indent="-255588" algn="just">
              <a:lnSpc>
                <a:spcPct val="150000"/>
              </a:lnSpc>
              <a:spcBef>
                <a:spcPts val="300"/>
              </a:spcBef>
              <a:spcAft>
                <a:spcPts val="0"/>
              </a:spcAft>
              <a:buClr>
                <a:srgbClr val="A04DA3"/>
              </a:buClr>
              <a:buNone/>
            </a:pPr>
            <a:r>
              <a:rPr lang="ar-SA" sz="2400" dirty="0" smtClean="0">
                <a:solidFill>
                  <a:srgbClr val="0070C0"/>
                </a:solidFill>
                <a:latin typeface="Times New Roman"/>
                <a:ea typeface="Times New Roman"/>
              </a:rPr>
              <a:t>ويتم ذلك بغسل العجينة تحت ماء جارى فينفصل معطم النشا والبروتين</a:t>
            </a:r>
            <a:r>
              <a:rPr lang="ar-EG" sz="2400" dirty="0" smtClean="0">
                <a:solidFill>
                  <a:srgbClr val="0070C0"/>
                </a:solidFill>
                <a:latin typeface="Times New Roman"/>
                <a:ea typeface="Times New Roman"/>
              </a:rPr>
              <a:t>ا</a:t>
            </a:r>
            <a:r>
              <a:rPr lang="ar-SA" sz="2400" dirty="0" smtClean="0">
                <a:solidFill>
                  <a:srgbClr val="0070C0"/>
                </a:solidFill>
                <a:latin typeface="Times New Roman"/>
                <a:ea typeface="Times New Roman"/>
              </a:rPr>
              <a:t>ت الذائبة ويتبقى الجلوتين . ويتكون الجلوتين الجاف من 43% جليادين و 39% جلوتينين ،2.8% دهون ،2.1% سكريات ،6.4% نشا مع بعض السليلوز والعناصر المعدنية </a:t>
            </a:r>
            <a:r>
              <a:rPr lang="ar-EG" sz="2400" dirty="0" smtClean="0">
                <a:solidFill>
                  <a:srgbClr val="0070C0"/>
                </a:solidFill>
                <a:latin typeface="Times New Roman"/>
                <a:ea typeface="Times New Roman"/>
                <a:cs typeface="Arial"/>
              </a:rPr>
              <a:t>. </a:t>
            </a:r>
            <a:endParaRPr lang="de-DE" sz="1800" dirty="0" smtClean="0">
              <a:solidFill>
                <a:srgbClr val="0070C0"/>
              </a:solidFill>
              <a:latin typeface="Times New Roman"/>
              <a:ea typeface="Times New Roman"/>
              <a:cs typeface="+mn-cs"/>
            </a:endParaRPr>
          </a:p>
          <a:p>
            <a:pPr marL="365125" lvl="0" indent="-255588">
              <a:spcBef>
                <a:spcPts val="300"/>
              </a:spcBef>
              <a:buClr>
                <a:srgbClr val="A04DA3"/>
              </a:buClr>
              <a:buFont typeface="Georgia" pitchFamily="18" charset="0"/>
              <a:buChar char="•"/>
            </a:pPr>
            <a:endParaRPr lang="de-DE" sz="2400" dirty="0">
              <a:solidFill>
                <a:srgbClr val="0070C0"/>
              </a:solidFill>
              <a:latin typeface="Georgia"/>
              <a:ea typeface="+mn-ea"/>
              <a:cs typeface="+mn-cs"/>
            </a:endParaRPr>
          </a:p>
        </p:txBody>
      </p:sp>
      <p:sp>
        <p:nvSpPr>
          <p:cNvPr id="4" name="عنوان 1"/>
          <p:cNvSpPr>
            <a:spLocks noGrp="1"/>
          </p:cNvSpPr>
          <p:nvPr>
            <p:ph type="title"/>
          </p:nvPr>
        </p:nvSpPr>
        <p:spPr>
          <a:xfrm>
            <a:off x="457200" y="0"/>
            <a:ext cx="7758138" cy="1000108"/>
          </a:xfrm>
        </p:spPr>
        <p:style>
          <a:lnRef idx="1">
            <a:schemeClr val="accent6"/>
          </a:lnRef>
          <a:fillRef idx="2">
            <a:schemeClr val="accent6"/>
          </a:fillRef>
          <a:effectRef idx="1">
            <a:schemeClr val="accent6"/>
          </a:effectRef>
          <a:fontRef idx="minor">
            <a:schemeClr val="dk1"/>
          </a:fontRef>
        </p:style>
        <p:txBody>
          <a:bodyPr/>
          <a:lstStyle/>
          <a:p>
            <a:r>
              <a:rPr lang="ar-EG" b="1" dirty="0" smtClean="0"/>
              <a:t>بروتينات </a:t>
            </a:r>
            <a:r>
              <a:rPr lang="ar-EG" b="1" dirty="0"/>
              <a:t>القمح </a:t>
            </a:r>
            <a:endParaRPr lang="ar-SA" b="1" dirty="0" smtClean="0">
              <a:solidFill>
                <a:srgbClr val="00B0F0"/>
              </a:solidFill>
            </a:endParaRPr>
          </a:p>
        </p:txBody>
      </p:sp>
    </p:spTree>
    <p:extLst>
      <p:ext uri="{BB962C8B-B14F-4D97-AF65-F5344CB8AC3E}">
        <p14:creationId xmlns:p14="http://schemas.microsoft.com/office/powerpoint/2010/main" val="4161963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14290"/>
            <a:ext cx="8501122" cy="857256"/>
          </a:xfrm>
        </p:spPr>
        <p:txBody>
          <a:bodyPr>
            <a:normAutofit fontScale="90000"/>
          </a:bodyPr>
          <a:lstStyle/>
          <a:p>
            <a:pPr algn="ctr" fontAlgn="auto">
              <a:spcAft>
                <a:spcPts val="0"/>
              </a:spcAft>
              <a:defRPr/>
            </a:pPr>
            <a:r>
              <a:rPr lang="ar-SA" i="1" dirty="0">
                <a:ea typeface="Times New Roman"/>
              </a:rPr>
              <a:t>عملية البللورة وعلاقتها </a:t>
            </a:r>
            <a:r>
              <a:rPr lang="ar-SA" i="1" dirty="0" smtClean="0">
                <a:ea typeface="Times New Roman"/>
              </a:rPr>
              <a:t>بظاهرة البيات</a:t>
            </a:r>
            <a:r>
              <a:rPr lang="ar-SA" i="1" dirty="0">
                <a:ea typeface="Times New Roman"/>
              </a:rPr>
              <a:t>(</a:t>
            </a:r>
            <a:r>
              <a:rPr lang="de-DE" i="1" dirty="0">
                <a:ea typeface="Times New Roman"/>
              </a:rPr>
              <a:t>(Staling</a:t>
            </a:r>
            <a:endParaRPr lang="ar-SA" b="1" dirty="0" smtClean="0">
              <a:solidFill>
                <a:schemeClr val="accent3">
                  <a:lumMod val="50000"/>
                </a:schemeClr>
              </a:solidFill>
              <a:latin typeface="+mn-lt"/>
              <a:ea typeface="+mn-ea"/>
              <a:cs typeface="+mn-cs"/>
            </a:endParaRPr>
          </a:p>
        </p:txBody>
      </p:sp>
      <p:sp>
        <p:nvSpPr>
          <p:cNvPr id="3" name="Content Placeholder 2"/>
          <p:cNvSpPr>
            <a:spLocks noGrp="1"/>
          </p:cNvSpPr>
          <p:nvPr>
            <p:ph idx="1"/>
          </p:nvPr>
        </p:nvSpPr>
        <p:spPr>
          <a:xfrm>
            <a:off x="107504" y="1142984"/>
            <a:ext cx="8822214" cy="5357850"/>
          </a:xfrm>
          <a:effectLst>
            <a:glow rad="228600">
              <a:schemeClr val="accent2">
                <a:satMod val="175000"/>
                <a:alpha val="40000"/>
              </a:schemeClr>
            </a:glow>
            <a:outerShdw blurRad="51500" dist="25400" dir="5400000" rotWithShape="0">
              <a:srgbClr val="000000">
                <a:alpha val="40000"/>
              </a:srgbClr>
            </a:outerShdw>
          </a:effectLst>
        </p:spPr>
        <p:style>
          <a:lnRef idx="3">
            <a:schemeClr val="lt1"/>
          </a:lnRef>
          <a:fillRef idx="1">
            <a:schemeClr val="accent6"/>
          </a:fillRef>
          <a:effectRef idx="1">
            <a:schemeClr val="accent6"/>
          </a:effectRef>
          <a:fontRef idx="minor">
            <a:schemeClr val="lt1"/>
          </a:fontRef>
        </p:style>
        <p:txBody>
          <a:bodyPr/>
          <a:lstStyle/>
          <a:p>
            <a:r>
              <a:rPr lang="ar-SA" sz="2400" i="1" dirty="0"/>
              <a:t>ان الجزء القابل للبلورة فى النشا هو الاميلوز وأما الأميلوبكتين فهو غير قابل للبللورة ولا يرسب . والخبز عندمل يدخل الفرن يكون عجينة يابسة ونتيجة لارتفاع درجة الحرارة يتحول النشا الموجود فى العجينة وتحدث له عملية جلتنة ويخرج الرغيف له طعم طازج ولكن بعد زمن معين يتحول الرغيف الى رغيف بايت لان كمية كبيرة من النشا وهى الاميلوز تحولت الى بللورات وترسبت وذلك لانخفاض حركة الجسيمات بسبب انخفاض درجة حرارة الجو عن درجة حرارة الفرن والتى كانت السبب الوحيد للنشاط فى طاقة الحركة </a:t>
            </a:r>
            <a:r>
              <a:rPr lang="ar-SA" sz="2400" i="1" dirty="0" smtClean="0"/>
              <a:t>،</a:t>
            </a:r>
            <a:endParaRPr lang="ar-EG" sz="2400" i="1" dirty="0" smtClean="0"/>
          </a:p>
          <a:p>
            <a:r>
              <a:rPr lang="ar-SA" sz="2400" i="1" dirty="0" smtClean="0">
                <a:solidFill>
                  <a:srgbClr val="FF0000"/>
                </a:solidFill>
              </a:rPr>
              <a:t> </a:t>
            </a:r>
            <a:r>
              <a:rPr lang="ar-SA" sz="2400" i="1" dirty="0">
                <a:solidFill>
                  <a:srgbClr val="FF0000"/>
                </a:solidFill>
              </a:rPr>
              <a:t>ولابطاء عملية الترسيب أو تأجيل الطعم البايت يمكن عمل الاتى </a:t>
            </a:r>
            <a:r>
              <a:rPr lang="ar-SA" sz="2400" i="1" dirty="0" smtClean="0">
                <a:solidFill>
                  <a:srgbClr val="FF0000"/>
                </a:solidFill>
              </a:rPr>
              <a:t>:</a:t>
            </a:r>
            <a:endParaRPr lang="de-DE" sz="2400" dirty="0">
              <a:solidFill>
                <a:srgbClr val="FF0000"/>
              </a:solidFill>
            </a:endParaRPr>
          </a:p>
          <a:p>
            <a:pPr lvl="0"/>
            <a:r>
              <a:rPr lang="ar-EG" sz="2400" dirty="0">
                <a:solidFill>
                  <a:schemeClr val="tx2">
                    <a:lumMod val="75000"/>
                  </a:schemeClr>
                </a:solidFill>
              </a:rPr>
              <a:t>المحافظة على الخبز على درجة حرارة 55 م .</a:t>
            </a:r>
            <a:endParaRPr lang="de-DE" sz="2400" dirty="0">
              <a:solidFill>
                <a:schemeClr val="tx2">
                  <a:lumMod val="75000"/>
                </a:schemeClr>
              </a:solidFill>
            </a:endParaRPr>
          </a:p>
          <a:p>
            <a:pPr lvl="0"/>
            <a:r>
              <a:rPr lang="ar-EG" sz="2400" dirty="0">
                <a:solidFill>
                  <a:schemeClr val="tx2">
                    <a:lumMod val="75000"/>
                  </a:schemeClr>
                </a:solidFill>
              </a:rPr>
              <a:t>تحميص الخبز وبذلك تثبيت مواقع النشا نتيجة طرد الرطوبة .</a:t>
            </a:r>
            <a:endParaRPr lang="de-DE" sz="2400" dirty="0">
              <a:solidFill>
                <a:schemeClr val="tx2">
                  <a:lumMod val="75000"/>
                </a:schemeClr>
              </a:solidFill>
            </a:endParaRPr>
          </a:p>
          <a:p>
            <a:pPr lvl="0"/>
            <a:r>
              <a:rPr lang="ar-EG" sz="2400" dirty="0">
                <a:solidFill>
                  <a:schemeClr val="tx2">
                    <a:lumMod val="75000"/>
                  </a:schemeClr>
                </a:solidFill>
              </a:rPr>
              <a:t>ادخال الخبز فى الديب فريز فيتجمد الرغيف ويتجمد وضع الجزيئات وعند خروجه من الثلاجة نجد ان طعمه لا يتغير بشرط وضع الرغيف فى كيس نايلون .</a:t>
            </a:r>
            <a:endParaRPr lang="de-DE" sz="2400" dirty="0">
              <a:solidFill>
                <a:schemeClr val="tx2">
                  <a:lumMod val="75000"/>
                </a:schemeClr>
              </a:solidFill>
            </a:endParaRPr>
          </a:p>
          <a:p>
            <a:endParaRPr lang="de-DE"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5538" name="عنوان 1"/>
          <p:cNvSpPr>
            <a:spLocks noGrp="1"/>
          </p:cNvSpPr>
          <p:nvPr>
            <p:ph type="title"/>
          </p:nvPr>
        </p:nvSpPr>
        <p:spPr>
          <a:effectLst>
            <a:glow rad="139700">
              <a:schemeClr val="accent4">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p>
            <a:r>
              <a:rPr lang="ar-EG" b="1" i="1" dirty="0" smtClean="0"/>
              <a:t/>
            </a:r>
            <a:br>
              <a:rPr lang="ar-EG" b="1" i="1" dirty="0" smtClean="0"/>
            </a:br>
            <a:r>
              <a:rPr lang="ar-EG" b="1" i="1" dirty="0" smtClean="0"/>
              <a:t>تكنو</a:t>
            </a:r>
            <a:r>
              <a:rPr lang="ar-SA" b="1" i="1" dirty="0"/>
              <a:t>لوجيا الطحن </a:t>
            </a:r>
            <a:r>
              <a:rPr lang="de-DE" b="1" i="1" dirty="0" smtClean="0"/>
              <a:t>milling technology </a:t>
            </a:r>
            <a:r>
              <a:rPr lang="de-DE" dirty="0"/>
              <a:t/>
            </a:r>
            <a:br>
              <a:rPr lang="de-DE" dirty="0"/>
            </a:br>
            <a:r>
              <a:rPr lang="ar-SA" b="1" i="1" dirty="0"/>
              <a:t> </a:t>
            </a:r>
            <a:endParaRPr lang="de-DE" dirty="0"/>
          </a:p>
        </p:txBody>
      </p:sp>
      <p:sp>
        <p:nvSpPr>
          <p:cNvPr id="3" name="عنصر نائب للمحتوى 2"/>
          <p:cNvSpPr>
            <a:spLocks noGrp="1"/>
          </p:cNvSpPr>
          <p:nvPr>
            <p:ph idx="1"/>
          </p:nvPr>
        </p:nvSpPr>
        <p:spPr>
          <a:xfrm>
            <a:off x="457200" y="1600200"/>
            <a:ext cx="8219256" cy="4997152"/>
          </a:xfrm>
          <a:effectLst>
            <a:glow rad="139700">
              <a:schemeClr val="accent5">
                <a:satMod val="175000"/>
                <a:alpha val="40000"/>
              </a:schemeClr>
            </a:glow>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1">
            <a:normAutofit fontScale="92500" lnSpcReduction="20000"/>
          </a:bodyPr>
          <a:lstStyle/>
          <a:p>
            <a:pPr fontAlgn="auto">
              <a:spcAft>
                <a:spcPts val="0"/>
              </a:spcAft>
              <a:defRPr/>
            </a:pPr>
            <a:r>
              <a:rPr lang="ar-EG" sz="3600" dirty="0"/>
              <a:t>تعتبر</a:t>
            </a:r>
            <a:r>
              <a:rPr lang="ar-EG" sz="3600" i="1" dirty="0"/>
              <a:t> </a:t>
            </a:r>
            <a:r>
              <a:rPr lang="ar-EG" sz="3600" dirty="0"/>
              <a:t>عملية الطحن من العمليات التى ترجع الى العصور القديمة وهى فى أبسط صورها هى العملية التى يتم فيها تحويل الحبوب الى دقيق . ويتم فيها فصل مكونات الحبوب عن بعضها فيتم </a:t>
            </a:r>
            <a:r>
              <a:rPr lang="ar-EG" sz="3600" dirty="0">
                <a:solidFill>
                  <a:srgbClr val="C00000"/>
                </a:solidFill>
              </a:rPr>
              <a:t>فصل الردة (القشرة </a:t>
            </a:r>
            <a:r>
              <a:rPr lang="de-DE" sz="3600" dirty="0">
                <a:solidFill>
                  <a:srgbClr val="C00000"/>
                </a:solidFill>
              </a:rPr>
              <a:t>pericarp</a:t>
            </a:r>
            <a:r>
              <a:rPr lang="ar-EG" sz="3600" dirty="0">
                <a:solidFill>
                  <a:srgbClr val="C00000"/>
                </a:solidFill>
              </a:rPr>
              <a:t>) وغلاف البذرة وطبقة النيوسيلار والاليرون </a:t>
            </a:r>
            <a:r>
              <a:rPr lang="ar-EG" sz="3600" dirty="0"/>
              <a:t>عن الأندوسبرم (الدقيق ) بالاضافة الى ذلك يتم </a:t>
            </a:r>
            <a:r>
              <a:rPr lang="ar-EG" sz="3600" dirty="0">
                <a:solidFill>
                  <a:srgbClr val="C00000"/>
                </a:solidFill>
              </a:rPr>
              <a:t>فصل الجنين </a:t>
            </a:r>
            <a:r>
              <a:rPr lang="ar-EG" sz="3600" dirty="0"/>
              <a:t>نظرا لارتفاع نسبة الزيت فى الجنين وبالتالى فان تركه مع منتجات الطحن يؤدى الى حدوث تزنخ لهذه المنتجات .</a:t>
            </a:r>
            <a:r>
              <a:rPr lang="ar-EG" sz="3600" dirty="0">
                <a:solidFill>
                  <a:schemeClr val="accent6">
                    <a:lumMod val="60000"/>
                    <a:lumOff val="40000"/>
                  </a:schemeClr>
                </a:solidFill>
              </a:rPr>
              <a:t>ومن الجدير بالذكر فان الردة تكون غنية بالبروتين والنياسين والمعادن وكذلك الدهون بينما تكون منتجات الطحن الأخرى كالدقيق منخفضة فى هذه المكونات</a:t>
            </a:r>
            <a:r>
              <a:rPr lang="ar-EG" sz="3600" i="1" dirty="0">
                <a:solidFill>
                  <a:schemeClr val="accent6">
                    <a:lumMod val="60000"/>
                    <a:lumOff val="40000"/>
                  </a:schemeClr>
                </a:solidFill>
              </a:rPr>
              <a:t> .</a:t>
            </a:r>
            <a:endParaRPr lang="de-DE" sz="3600" dirty="0">
              <a:solidFill>
                <a:schemeClr val="accent6">
                  <a:lumMod val="60000"/>
                  <a:lumOff val="40000"/>
                </a:schemeClr>
              </a:solidFill>
            </a:endParaRPr>
          </a:p>
          <a:p>
            <a:pPr fontAlgn="auto">
              <a:spcAft>
                <a:spcPts val="0"/>
              </a:spcAft>
              <a:defRPr/>
            </a:pPr>
            <a:endParaRPr lang="ar-SA" sz="36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2200" y="76200"/>
            <a:ext cx="4495800" cy="1143000"/>
          </a:xfrm>
        </p:spPr>
        <p:txBody>
          <a:bodyPr/>
          <a:lstStyle/>
          <a:p>
            <a:pPr marL="838200" indent="-838200"/>
            <a:r>
              <a:rPr lang="ar-EG" sz="3600" b="1" dirty="0" smtClean="0"/>
              <a:t>مراحل طحن الحبوب</a:t>
            </a:r>
            <a:r>
              <a:rPr lang="de-DE" sz="3600" dirty="0" smtClean="0"/>
              <a:t/>
            </a:r>
            <a:br>
              <a:rPr lang="de-DE" sz="3600" dirty="0" smtClean="0"/>
            </a:br>
            <a:endParaRPr lang="en-US" sz="3600" b="1" dirty="0">
              <a:solidFill>
                <a:srgbClr val="FF0000"/>
              </a:solidFill>
              <a:effectLst>
                <a:outerShdw blurRad="38100" dist="38100" dir="2700000" algn="tl">
                  <a:srgbClr val="C0C0C0"/>
                </a:outerShdw>
              </a:effectLst>
            </a:endParaRPr>
          </a:p>
        </p:txBody>
      </p:sp>
      <p:sp>
        <p:nvSpPr>
          <p:cNvPr id="19459" name="Rectangle 3"/>
          <p:cNvSpPr>
            <a:spLocks noGrp="1" noChangeArrowheads="1"/>
          </p:cNvSpPr>
          <p:nvPr>
            <p:ph type="body" idx="1"/>
          </p:nvPr>
        </p:nvSpPr>
        <p:spPr>
          <a:xfrm>
            <a:off x="0" y="2057400"/>
            <a:ext cx="9144000" cy="4800600"/>
          </a:xfrm>
        </p:spPr>
        <p:style>
          <a:lnRef idx="3">
            <a:schemeClr val="lt1"/>
          </a:lnRef>
          <a:fillRef idx="1">
            <a:schemeClr val="accent4"/>
          </a:fillRef>
          <a:effectRef idx="1">
            <a:schemeClr val="accent4"/>
          </a:effectRef>
          <a:fontRef idx="minor">
            <a:schemeClr val="lt1"/>
          </a:fontRef>
        </p:style>
        <p:txBody>
          <a:bodyPr/>
          <a:lstStyle/>
          <a:p>
            <a:r>
              <a:rPr lang="ar-EG" dirty="0" smtClean="0">
                <a:solidFill>
                  <a:srgbClr val="FF0000"/>
                </a:solidFill>
              </a:rPr>
              <a:t>تتلخص مراحل عملية طحن الحبوب فى المراحل التالية</a:t>
            </a:r>
            <a:endParaRPr lang="de-DE" dirty="0" smtClean="0">
              <a:solidFill>
                <a:srgbClr val="FF0000"/>
              </a:solidFill>
            </a:endParaRPr>
          </a:p>
          <a:p>
            <a:pPr lvl="0"/>
            <a:r>
              <a:rPr lang="ar-EG" b="1" dirty="0" smtClean="0"/>
              <a:t>استقبال وتخزين القمح</a:t>
            </a:r>
            <a:endParaRPr lang="de-DE" dirty="0" smtClean="0"/>
          </a:p>
          <a:p>
            <a:pPr lvl="0"/>
            <a:r>
              <a:rPr lang="ar-EG" b="1" dirty="0" smtClean="0">
                <a:solidFill>
                  <a:schemeClr val="accent3">
                    <a:lumMod val="60000"/>
                    <a:lumOff val="40000"/>
                  </a:schemeClr>
                </a:solidFill>
              </a:rPr>
              <a:t>عمل خلطات من القمح تناسب انتاج الطحن</a:t>
            </a:r>
            <a:endParaRPr lang="de-DE" dirty="0" smtClean="0">
              <a:solidFill>
                <a:schemeClr val="accent3">
                  <a:lumMod val="60000"/>
                  <a:lumOff val="40000"/>
                </a:schemeClr>
              </a:solidFill>
            </a:endParaRPr>
          </a:p>
          <a:p>
            <a:pPr lvl="0"/>
            <a:r>
              <a:rPr lang="ar-EG" b="1" dirty="0" smtClean="0"/>
              <a:t>تنظيف القمح</a:t>
            </a:r>
            <a:endParaRPr lang="de-DE" dirty="0" smtClean="0"/>
          </a:p>
          <a:p>
            <a:pPr lvl="0"/>
            <a:r>
              <a:rPr lang="ar-EG" b="1" dirty="0" smtClean="0">
                <a:solidFill>
                  <a:schemeClr val="accent3">
                    <a:lumMod val="60000"/>
                    <a:lumOff val="40000"/>
                  </a:schemeClr>
                </a:solidFill>
              </a:rPr>
              <a:t>تكييف القمح </a:t>
            </a:r>
            <a:endParaRPr lang="de-DE" dirty="0" smtClean="0">
              <a:solidFill>
                <a:schemeClr val="accent3">
                  <a:lumMod val="60000"/>
                  <a:lumOff val="40000"/>
                </a:schemeClr>
              </a:solidFill>
            </a:endParaRPr>
          </a:p>
          <a:p>
            <a:r>
              <a:rPr lang="ar-EG" b="1" dirty="0" smtClean="0"/>
              <a:t>طحن القمح الى دقيق ومنتجات ثانوية </a:t>
            </a:r>
            <a:endParaRPr lang="en-US" b="1" dirty="0">
              <a:solidFill>
                <a:srgbClr val="FFFF00"/>
              </a:solidFill>
              <a:effectLst>
                <a:outerShdw blurRad="38100" dist="38100" dir="2700000" algn="tl">
                  <a:srgbClr val="C0C0C0"/>
                </a:outerShdw>
              </a:effectLst>
            </a:endParaRPr>
          </a:p>
        </p:txBody>
      </p:sp>
      <p:pic>
        <p:nvPicPr>
          <p:cNvPr id="19460" name="Picture 4" descr="http://www.bakeinfo.co.nz/cyberguide/graphics/dissectio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82550"/>
            <a:ext cx="24384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http://www.bakeinfo.co.nz/cyberguide/graphics/endosperm.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707313" y="0"/>
            <a:ext cx="14366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124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459">
                                            <p:bg/>
                                          </p:spTgt>
                                        </p:tgtEl>
                                        <p:attrNameLst>
                                          <p:attrName>style.visibility</p:attrName>
                                        </p:attrNameLst>
                                      </p:cBhvr>
                                      <p:to>
                                        <p:strVal val="visible"/>
                                      </p:to>
                                    </p:set>
                                    <p:animEffect transition="in" filter="wipe(down)">
                                      <p:cBhvr>
                                        <p:cTn id="7" dur="1000"/>
                                        <p:tgtEl>
                                          <p:spTgt spid="1945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459">
                                            <p:txEl>
                                              <p:pRg st="0" end="0"/>
                                            </p:txEl>
                                          </p:spTgt>
                                        </p:tgtEl>
                                        <p:attrNameLst>
                                          <p:attrName>style.visibility</p:attrName>
                                        </p:attrNameLst>
                                      </p:cBhvr>
                                      <p:to>
                                        <p:strVal val="visible"/>
                                      </p:to>
                                    </p:set>
                                    <p:animEffect transition="in" filter="wipe(down)">
                                      <p:cBhvr>
                                        <p:cTn id="10" dur="1000"/>
                                        <p:tgtEl>
                                          <p:spTgt spid="19459">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Effect transition="in" filter="wipe(down)">
                                      <p:cBhvr>
                                        <p:cTn id="13" dur="1000"/>
                                        <p:tgtEl>
                                          <p:spTgt spid="19459">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459">
                                            <p:txEl>
                                              <p:pRg st="2" end="2"/>
                                            </p:txEl>
                                          </p:spTgt>
                                        </p:tgtEl>
                                        <p:attrNameLst>
                                          <p:attrName>style.visibility</p:attrName>
                                        </p:attrNameLst>
                                      </p:cBhvr>
                                      <p:to>
                                        <p:strVal val="visible"/>
                                      </p:to>
                                    </p:set>
                                    <p:animEffect transition="in" filter="wipe(down)">
                                      <p:cBhvr>
                                        <p:cTn id="16" dur="1000"/>
                                        <p:tgtEl>
                                          <p:spTgt spid="19459">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Effect transition="in" filter="wipe(down)">
                                      <p:cBhvr>
                                        <p:cTn id="19" dur="1000"/>
                                        <p:tgtEl>
                                          <p:spTgt spid="19459">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wipe(down)">
                                      <p:cBhvr>
                                        <p:cTn id="22" dur="1000"/>
                                        <p:tgtEl>
                                          <p:spTgt spid="19459">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459">
                                            <p:txEl>
                                              <p:pRg st="5" end="5"/>
                                            </p:txEl>
                                          </p:spTgt>
                                        </p:tgtEl>
                                        <p:attrNameLst>
                                          <p:attrName>style.visibility</p:attrName>
                                        </p:attrNameLst>
                                      </p:cBhvr>
                                      <p:to>
                                        <p:strVal val="visible"/>
                                      </p:to>
                                    </p:set>
                                    <p:animEffect transition="in" filter="wipe(down)">
                                      <p:cBhvr>
                                        <p:cTn id="25" dur="10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صورة 5" descr="قق.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عنصر نائب للمحتوى 4"/>
          <p:cNvSpPr>
            <a:spLocks noGrp="1"/>
          </p:cNvSpPr>
          <p:nvPr>
            <p:ph idx="1"/>
          </p:nvPr>
        </p:nvSpPr>
        <p:spPr>
          <a:xfrm>
            <a:off x="571472" y="889910"/>
            <a:ext cx="8286092" cy="4896544"/>
          </a:xfrm>
        </p:spPr>
        <p:txBody>
          <a:bodyPr/>
          <a:lstStyle/>
          <a:p>
            <a:pPr marL="0" indent="0" algn="ctr">
              <a:buNone/>
            </a:pPr>
            <a:endParaRPr lang="ar-SA" sz="7200" dirty="0" smtClean="0">
              <a:ea typeface="Old Antic Bold"/>
              <a:cs typeface="Old Antic Bold"/>
            </a:endParaRPr>
          </a:p>
          <a:p>
            <a:pPr algn="ctr">
              <a:buFont typeface="Arial" pitchFamily="34" charset="0"/>
              <a:buNone/>
            </a:pPr>
            <a:r>
              <a:rPr lang="ar-EG" sz="8800" b="1" dirty="0" smtClean="0">
                <a:latin typeface="Andalus" pitchFamily="18" charset="-78"/>
                <a:cs typeface="Andalus" pitchFamily="18" charset="-78"/>
              </a:rPr>
              <a:t>كيمياء وتكنولوجيا الحبوب </a:t>
            </a:r>
            <a:r>
              <a:rPr lang="ar-SA" sz="8800" b="1" dirty="0" smtClean="0">
                <a:latin typeface="Andalus" pitchFamily="18" charset="-78"/>
                <a:cs typeface="Andalus" pitchFamily="18" charset="-78"/>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2200" y="76200"/>
            <a:ext cx="4495800" cy="1143000"/>
          </a:xfrm>
        </p:spPr>
        <p:txBody>
          <a:bodyPr/>
          <a:lstStyle/>
          <a:p>
            <a:pPr marL="838200" indent="-838200"/>
            <a:r>
              <a:rPr lang="ar-EG" sz="3600" b="1" dirty="0" smtClean="0"/>
              <a:t>مراحل طحن الحبوب</a:t>
            </a:r>
            <a:r>
              <a:rPr lang="de-DE" sz="3600" dirty="0" smtClean="0"/>
              <a:t/>
            </a:r>
            <a:br>
              <a:rPr lang="de-DE" sz="3600" dirty="0" smtClean="0"/>
            </a:br>
            <a:endParaRPr lang="en-US" sz="3600" b="1" dirty="0">
              <a:solidFill>
                <a:srgbClr val="FF0000"/>
              </a:solidFill>
              <a:effectLst>
                <a:outerShdw blurRad="38100" dist="38100" dir="2700000" algn="tl">
                  <a:srgbClr val="C0C0C0"/>
                </a:outerShdw>
              </a:effectLst>
            </a:endParaRPr>
          </a:p>
        </p:txBody>
      </p:sp>
      <p:sp>
        <p:nvSpPr>
          <p:cNvPr id="19459" name="Rectangle 3"/>
          <p:cNvSpPr>
            <a:spLocks noGrp="1" noChangeArrowheads="1"/>
          </p:cNvSpPr>
          <p:nvPr>
            <p:ph type="body" idx="1"/>
          </p:nvPr>
        </p:nvSpPr>
        <p:spPr>
          <a:xfrm>
            <a:off x="0" y="2057400"/>
            <a:ext cx="9144000" cy="4800600"/>
          </a:xfrm>
        </p:spPr>
        <p:style>
          <a:lnRef idx="3">
            <a:schemeClr val="lt1"/>
          </a:lnRef>
          <a:fillRef idx="1">
            <a:schemeClr val="accent4"/>
          </a:fillRef>
          <a:effectRef idx="1">
            <a:schemeClr val="accent4"/>
          </a:effectRef>
          <a:fontRef idx="minor">
            <a:schemeClr val="lt1"/>
          </a:fontRef>
        </p:style>
        <p:txBody>
          <a:bodyPr/>
          <a:lstStyle/>
          <a:p>
            <a:r>
              <a:rPr lang="ar-EG" sz="3600" b="1" dirty="0" smtClean="0">
                <a:solidFill>
                  <a:schemeClr val="accent3">
                    <a:lumMod val="60000"/>
                    <a:lumOff val="40000"/>
                  </a:schemeClr>
                </a:solidFill>
              </a:rPr>
              <a:t>أولا :استقبال وتخزين القمح</a:t>
            </a:r>
            <a:endParaRPr lang="de-DE" sz="3600" dirty="0" smtClean="0">
              <a:solidFill>
                <a:schemeClr val="accent3">
                  <a:lumMod val="60000"/>
                  <a:lumOff val="40000"/>
                </a:schemeClr>
              </a:solidFill>
            </a:endParaRPr>
          </a:p>
          <a:p>
            <a:r>
              <a:rPr lang="ar-EG" sz="3600" dirty="0" smtClean="0"/>
              <a:t>يجرى على القمح عند وروده الى المطحن عدة اختبارات هامة تحدد المعاملات المختلفة للقمح خلال مراحل الطحن المختلفة </a:t>
            </a:r>
          </a:p>
          <a:p>
            <a:r>
              <a:rPr lang="ar-EG" sz="3600" dirty="0" smtClean="0"/>
              <a:t> ومن هذه الاختبارات : </a:t>
            </a:r>
            <a:r>
              <a:rPr lang="ar-EG" sz="3600" dirty="0" smtClean="0">
                <a:solidFill>
                  <a:schemeClr val="accent6">
                    <a:lumMod val="60000"/>
                    <a:lumOff val="40000"/>
                  </a:schemeClr>
                </a:solidFill>
              </a:rPr>
              <a:t>اختبار وزن الألف حبة – اختبار الانبات – تحديد نسبة الشوائب – محتوى الرطوبى للحبوب – تحديد الاصابة الميكروبية والفطرية والحشرية</a:t>
            </a:r>
            <a:r>
              <a:rPr lang="ar-EG" sz="3600" dirty="0" smtClean="0"/>
              <a:t> </a:t>
            </a:r>
            <a:r>
              <a:rPr lang="de-DE" sz="3600" dirty="0" smtClean="0"/>
              <a:t>.</a:t>
            </a:r>
            <a:r>
              <a:rPr lang="ar-EG" sz="3600" dirty="0" smtClean="0"/>
              <a:t> </a:t>
            </a:r>
          </a:p>
          <a:p>
            <a:r>
              <a:rPr lang="ar-EG" dirty="0" smtClean="0"/>
              <a:t>ويجرى على القمح قبل تخزينه بعض عمليات التنظيف الاولى .</a:t>
            </a:r>
            <a:endParaRPr lang="de-DE" dirty="0" smtClean="0"/>
          </a:p>
        </p:txBody>
      </p:sp>
      <p:pic>
        <p:nvPicPr>
          <p:cNvPr id="19460" name="Picture 4" descr="http://www.bakeinfo.co.nz/cyberguide/graphics/dissectio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82550"/>
            <a:ext cx="24384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http://www.bakeinfo.co.nz/cyberguide/graphics/endosperm.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707313" y="0"/>
            <a:ext cx="14366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124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459">
                                            <p:bg/>
                                          </p:spTgt>
                                        </p:tgtEl>
                                        <p:attrNameLst>
                                          <p:attrName>style.visibility</p:attrName>
                                        </p:attrNameLst>
                                      </p:cBhvr>
                                      <p:to>
                                        <p:strVal val="visible"/>
                                      </p:to>
                                    </p:set>
                                    <p:animEffect transition="in" filter="wipe(down)">
                                      <p:cBhvr>
                                        <p:cTn id="7" dur="1000"/>
                                        <p:tgtEl>
                                          <p:spTgt spid="1945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459">
                                            <p:txEl>
                                              <p:pRg st="0" end="0"/>
                                            </p:txEl>
                                          </p:spTgt>
                                        </p:tgtEl>
                                        <p:attrNameLst>
                                          <p:attrName>style.visibility</p:attrName>
                                        </p:attrNameLst>
                                      </p:cBhvr>
                                      <p:to>
                                        <p:strVal val="visible"/>
                                      </p:to>
                                    </p:set>
                                    <p:animEffect transition="in" filter="wipe(down)">
                                      <p:cBhvr>
                                        <p:cTn id="10" dur="1000"/>
                                        <p:tgtEl>
                                          <p:spTgt spid="19459">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Effect transition="in" filter="wipe(down)">
                                      <p:cBhvr>
                                        <p:cTn id="13" dur="1000"/>
                                        <p:tgtEl>
                                          <p:spTgt spid="19459">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459">
                                            <p:txEl>
                                              <p:pRg st="2" end="2"/>
                                            </p:txEl>
                                          </p:spTgt>
                                        </p:tgtEl>
                                        <p:attrNameLst>
                                          <p:attrName>style.visibility</p:attrName>
                                        </p:attrNameLst>
                                      </p:cBhvr>
                                      <p:to>
                                        <p:strVal val="visible"/>
                                      </p:to>
                                    </p:set>
                                    <p:animEffect transition="in" filter="wipe(down)">
                                      <p:cBhvr>
                                        <p:cTn id="16" dur="1000"/>
                                        <p:tgtEl>
                                          <p:spTgt spid="19459">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Effect transition="in" filter="wipe(down)">
                                      <p:cBhvr>
                                        <p:cTn id="19" dur="1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714612" y="571480"/>
            <a:ext cx="4857784" cy="1143000"/>
          </a:xfrm>
        </p:spPr>
        <p:txBody>
          <a:bodyPr/>
          <a:lstStyle/>
          <a:p>
            <a:pPr marL="838200" indent="-838200"/>
            <a:r>
              <a:rPr lang="ar-SA" sz="3600" b="1" dirty="0">
                <a:solidFill>
                  <a:srgbClr val="FF0000"/>
                </a:solidFill>
                <a:effectLst>
                  <a:outerShdw blurRad="38100" dist="38100" dir="2700000" algn="tl">
                    <a:srgbClr val="C0C0C0"/>
                  </a:outerShdw>
                </a:effectLst>
              </a:rPr>
              <a:t>إستلام حبوب القمح الخام في</a:t>
            </a:r>
            <a:r>
              <a:rPr lang="ar-EG" sz="3600" b="1" dirty="0">
                <a:solidFill>
                  <a:srgbClr val="FF0000"/>
                </a:solidFill>
                <a:effectLst>
                  <a:outerShdw blurRad="38100" dist="38100" dir="2700000" algn="tl">
                    <a:srgbClr val="C0C0C0"/>
                  </a:outerShdw>
                </a:effectLst>
              </a:rPr>
              <a:t> </a:t>
            </a:r>
            <a:r>
              <a:rPr lang="ar-SA" sz="3600" b="1" dirty="0">
                <a:solidFill>
                  <a:srgbClr val="FF0000"/>
                </a:solidFill>
                <a:effectLst>
                  <a:outerShdw blurRad="38100" dist="38100" dir="2700000" algn="tl">
                    <a:srgbClr val="C0C0C0"/>
                  </a:outerShdw>
                </a:effectLst>
              </a:rPr>
              <a:t>شون أو صوامع</a:t>
            </a:r>
            <a:endParaRPr lang="en-US" sz="3600" b="1" dirty="0">
              <a:solidFill>
                <a:srgbClr val="FF0000"/>
              </a:solidFill>
              <a:effectLst>
                <a:outerShdw blurRad="38100" dist="38100" dir="2700000" algn="tl">
                  <a:srgbClr val="C0C0C0"/>
                </a:outerShdw>
              </a:effectLst>
            </a:endParaRPr>
          </a:p>
        </p:txBody>
      </p:sp>
      <p:sp>
        <p:nvSpPr>
          <p:cNvPr id="19459" name="Rectangle 3"/>
          <p:cNvSpPr>
            <a:spLocks noGrp="1" noChangeArrowheads="1"/>
          </p:cNvSpPr>
          <p:nvPr>
            <p:ph type="body" idx="1"/>
          </p:nvPr>
        </p:nvSpPr>
        <p:spPr>
          <a:xfrm>
            <a:off x="0" y="2057400"/>
            <a:ext cx="9144000" cy="4800600"/>
          </a:xfrm>
        </p:spPr>
        <p:style>
          <a:lnRef idx="3">
            <a:schemeClr val="lt1"/>
          </a:lnRef>
          <a:fillRef idx="1">
            <a:schemeClr val="accent4"/>
          </a:fillRef>
          <a:effectRef idx="1">
            <a:schemeClr val="accent4"/>
          </a:effectRef>
          <a:fontRef idx="minor">
            <a:schemeClr val="lt1"/>
          </a:fontRef>
        </p:style>
        <p:txBody>
          <a:bodyPr/>
          <a:lstStyle/>
          <a:p>
            <a:pPr marL="228600" lvl="2" indent="0" algn="ctr">
              <a:lnSpc>
                <a:spcPct val="80000"/>
              </a:lnSpc>
              <a:buFontTx/>
              <a:buNone/>
            </a:pPr>
            <a:r>
              <a:rPr lang="ar-SA" sz="3200" b="1" dirty="0">
                <a:solidFill>
                  <a:srgbClr val="FF0000"/>
                </a:solidFill>
                <a:effectLst>
                  <a:outerShdw blurRad="38100" dist="38100" dir="2700000" algn="tl">
                    <a:srgbClr val="C0C0C0"/>
                  </a:outerShdw>
                </a:effectLst>
              </a:rPr>
              <a:t>الصوامع</a:t>
            </a:r>
            <a:endParaRPr lang="ar-EG" sz="3200" b="1" dirty="0">
              <a:solidFill>
                <a:srgbClr val="FF0000"/>
              </a:solidFill>
              <a:effectLst>
                <a:outerShdw blurRad="38100" dist="38100" dir="2700000" algn="tl">
                  <a:srgbClr val="C0C0C0"/>
                </a:outerShdw>
              </a:effectLst>
            </a:endParaRPr>
          </a:p>
          <a:p>
            <a:pPr marL="228600" lvl="2" indent="0">
              <a:lnSpc>
                <a:spcPct val="80000"/>
              </a:lnSpc>
              <a:buFontTx/>
              <a:buChar char="-"/>
            </a:pPr>
            <a:r>
              <a:rPr lang="ar-EG" b="1" dirty="0">
                <a:solidFill>
                  <a:schemeClr val="bg1"/>
                </a:solidFill>
                <a:effectLst>
                  <a:outerShdw blurRad="38100" dist="38100" dir="2700000" algn="tl">
                    <a:srgbClr val="C0C0C0"/>
                  </a:outerShdw>
                </a:effectLst>
              </a:rPr>
              <a:t> </a:t>
            </a:r>
            <a:r>
              <a:rPr lang="ar-SA" b="1" dirty="0">
                <a:solidFill>
                  <a:schemeClr val="bg1"/>
                </a:solidFill>
                <a:effectLst>
                  <a:outerShdw blurRad="38100" dist="38100" dir="2700000" algn="tl">
                    <a:srgbClr val="C0C0C0"/>
                  </a:outerShdw>
                </a:effectLst>
              </a:rPr>
              <a:t>عبارة عن </a:t>
            </a:r>
            <a:r>
              <a:rPr lang="ar-SA" b="1" dirty="0">
                <a:solidFill>
                  <a:srgbClr val="FFFF00"/>
                </a:solidFill>
                <a:effectLst>
                  <a:outerShdw blurRad="38100" dist="38100" dir="2700000" algn="tl">
                    <a:srgbClr val="C0C0C0"/>
                  </a:outerShdw>
                </a:effectLst>
              </a:rPr>
              <a:t>المخازن المجهزة بأحدث الأساليب والمُعدات</a:t>
            </a:r>
            <a:r>
              <a:rPr lang="ar-SA" b="1" dirty="0">
                <a:solidFill>
                  <a:schemeClr val="bg1"/>
                </a:solidFill>
                <a:effectLst>
                  <a:outerShdw blurRad="38100" dist="38100" dir="2700000" algn="tl">
                    <a:srgbClr val="C0C0C0"/>
                  </a:outerShdw>
                </a:effectLst>
              </a:rPr>
              <a:t> لمراقبة وحفظ الحبوب المخزنة بها من أخطار الظروف الجوية والبيئية والحشرية</a:t>
            </a:r>
            <a:endParaRPr lang="ar-EG" b="1" dirty="0">
              <a:solidFill>
                <a:schemeClr val="bg1"/>
              </a:solidFill>
              <a:effectLst>
                <a:outerShdw blurRad="38100" dist="38100" dir="2700000" algn="tl">
                  <a:srgbClr val="C0C0C0"/>
                </a:outerShdw>
              </a:effectLst>
            </a:endParaRPr>
          </a:p>
          <a:p>
            <a:pPr marL="228600" lvl="2" indent="0">
              <a:lnSpc>
                <a:spcPct val="80000"/>
              </a:lnSpc>
              <a:buFontTx/>
              <a:buChar char="-"/>
            </a:pPr>
            <a:r>
              <a:rPr lang="ar-EG" b="1" dirty="0">
                <a:solidFill>
                  <a:schemeClr val="bg1"/>
                </a:solidFill>
                <a:effectLst>
                  <a:outerShdw blurRad="38100" dist="38100" dir="2700000" algn="tl">
                    <a:srgbClr val="C0C0C0"/>
                  </a:outerShdw>
                </a:effectLst>
              </a:rPr>
              <a:t> </a:t>
            </a:r>
            <a:r>
              <a:rPr lang="ar-SA" b="1" dirty="0">
                <a:solidFill>
                  <a:schemeClr val="bg1"/>
                </a:solidFill>
                <a:effectLst>
                  <a:outerShdw blurRad="38100" dist="38100" dir="2700000" algn="tl">
                    <a:srgbClr val="C0C0C0"/>
                  </a:outerShdw>
                </a:effectLst>
              </a:rPr>
              <a:t>تصل سعتها من </a:t>
            </a:r>
            <a:r>
              <a:rPr lang="ar-SA" b="1" dirty="0">
                <a:solidFill>
                  <a:srgbClr val="FFFF00"/>
                </a:solidFill>
                <a:effectLst>
                  <a:outerShdw blurRad="38100" dist="38100" dir="2700000" algn="tl">
                    <a:srgbClr val="C0C0C0"/>
                  </a:outerShdw>
                </a:effectLst>
              </a:rPr>
              <a:t>50 ألف طن فأكثر لتصل إلي 100 ألف طن قمح</a:t>
            </a:r>
            <a:endParaRPr lang="ar-EG" b="1" dirty="0">
              <a:solidFill>
                <a:srgbClr val="FFFF00"/>
              </a:solidFill>
              <a:effectLst>
                <a:outerShdw blurRad="38100" dist="38100" dir="2700000" algn="tl">
                  <a:srgbClr val="C0C0C0"/>
                </a:outerShdw>
              </a:effectLst>
            </a:endParaRPr>
          </a:p>
          <a:p>
            <a:pPr marL="228600" lvl="2" indent="0">
              <a:lnSpc>
                <a:spcPct val="80000"/>
              </a:lnSpc>
              <a:buFontTx/>
              <a:buChar char="-"/>
            </a:pPr>
            <a:r>
              <a:rPr lang="ar-EG" b="1" dirty="0">
                <a:solidFill>
                  <a:schemeClr val="bg1"/>
                </a:solidFill>
                <a:effectLst>
                  <a:outerShdw blurRad="38100" dist="38100" dir="2700000" algn="tl">
                    <a:srgbClr val="C0C0C0"/>
                  </a:outerShdw>
                </a:effectLst>
              </a:rPr>
              <a:t> </a:t>
            </a:r>
            <a:r>
              <a:rPr lang="ar-SA" b="1" dirty="0">
                <a:solidFill>
                  <a:schemeClr val="bg1"/>
                </a:solidFill>
                <a:effectLst>
                  <a:outerShdw blurRad="38100" dist="38100" dir="2700000" algn="tl">
                    <a:srgbClr val="C0C0C0"/>
                  </a:outerShdw>
                </a:effectLst>
              </a:rPr>
              <a:t>يوجد بالصومعة </a:t>
            </a:r>
            <a:r>
              <a:rPr lang="ar-SA" b="1" dirty="0">
                <a:solidFill>
                  <a:srgbClr val="00FF00"/>
                </a:solidFill>
                <a:effectLst>
                  <a:outerShdw blurRad="38100" dist="38100" dir="2700000" algn="tl">
                    <a:srgbClr val="C0C0C0"/>
                  </a:outerShdw>
                </a:effectLst>
              </a:rPr>
              <a:t>أجهزة تنظيف</a:t>
            </a:r>
            <a:r>
              <a:rPr lang="ar-SA" b="1" dirty="0">
                <a:solidFill>
                  <a:schemeClr val="bg1"/>
                </a:solidFill>
                <a:effectLst>
                  <a:outerShdw blurRad="38100" dist="38100" dir="2700000" algn="tl">
                    <a:srgbClr val="C0C0C0"/>
                  </a:outerShdw>
                </a:effectLst>
              </a:rPr>
              <a:t> وبالتالي يكون من السهل الحصول علي </a:t>
            </a:r>
            <a:r>
              <a:rPr lang="ar-SA" b="1" dirty="0">
                <a:solidFill>
                  <a:srgbClr val="FFFF00"/>
                </a:solidFill>
                <a:effectLst>
                  <a:outerShdw blurRad="38100" dist="38100" dir="2700000" algn="tl">
                    <a:srgbClr val="C0C0C0"/>
                  </a:outerShdw>
                </a:effectLst>
              </a:rPr>
              <a:t>قمح خالي من الشوائب وسهولة النقل والتعبئة.</a:t>
            </a:r>
            <a:endParaRPr lang="ar-EG" b="1" dirty="0">
              <a:solidFill>
                <a:srgbClr val="FFFF00"/>
              </a:solidFill>
              <a:effectLst>
                <a:outerShdw blurRad="38100" dist="38100" dir="2700000" algn="tl">
                  <a:srgbClr val="C0C0C0"/>
                </a:outerShdw>
              </a:effectLst>
            </a:endParaRPr>
          </a:p>
          <a:p>
            <a:pPr marL="228600" lvl="2" indent="0" algn="ctr">
              <a:lnSpc>
                <a:spcPct val="80000"/>
              </a:lnSpc>
              <a:buFontTx/>
              <a:buNone/>
            </a:pPr>
            <a:r>
              <a:rPr lang="ar-SA" sz="3200" b="1" dirty="0">
                <a:solidFill>
                  <a:srgbClr val="FF0000"/>
                </a:solidFill>
                <a:effectLst>
                  <a:outerShdw blurRad="38100" dist="38100" dir="2700000" algn="tl">
                    <a:srgbClr val="C0C0C0"/>
                  </a:outerShdw>
                </a:effectLst>
              </a:rPr>
              <a:t>الشون</a:t>
            </a:r>
            <a:endParaRPr lang="ar-EG" sz="3200" b="1" dirty="0">
              <a:solidFill>
                <a:srgbClr val="FF0000"/>
              </a:solidFill>
              <a:effectLst>
                <a:outerShdw blurRad="38100" dist="38100" dir="2700000" algn="tl">
                  <a:srgbClr val="C0C0C0"/>
                </a:outerShdw>
              </a:effectLst>
            </a:endParaRPr>
          </a:p>
          <a:p>
            <a:pPr marL="228600" lvl="2" indent="0">
              <a:lnSpc>
                <a:spcPct val="80000"/>
              </a:lnSpc>
              <a:buFontTx/>
              <a:buChar char="-"/>
            </a:pPr>
            <a:r>
              <a:rPr lang="ar-EG" b="1" dirty="0">
                <a:solidFill>
                  <a:schemeClr val="bg1"/>
                </a:solidFill>
                <a:effectLst>
                  <a:outerShdw blurRad="38100" dist="38100" dir="2700000" algn="tl">
                    <a:srgbClr val="C0C0C0"/>
                  </a:outerShdw>
                </a:effectLst>
              </a:rPr>
              <a:t> </a:t>
            </a:r>
            <a:r>
              <a:rPr lang="ar-SA" b="1" dirty="0">
                <a:solidFill>
                  <a:schemeClr val="bg1"/>
                </a:solidFill>
                <a:effectLst>
                  <a:outerShdw blurRad="38100" dist="38100" dir="2700000" algn="tl">
                    <a:srgbClr val="C0C0C0"/>
                  </a:outerShdw>
                </a:effectLst>
              </a:rPr>
              <a:t>عبارة عن </a:t>
            </a:r>
            <a:r>
              <a:rPr lang="ar-SA" b="1" dirty="0">
                <a:solidFill>
                  <a:srgbClr val="FFFF00"/>
                </a:solidFill>
                <a:effectLst>
                  <a:outerShdw blurRad="38100" dist="38100" dir="2700000" algn="tl">
                    <a:srgbClr val="C0C0C0"/>
                  </a:outerShdw>
                </a:effectLst>
              </a:rPr>
              <a:t>المكان الخالي</a:t>
            </a:r>
            <a:r>
              <a:rPr lang="ar-SA" b="1" dirty="0">
                <a:solidFill>
                  <a:schemeClr val="bg1"/>
                </a:solidFill>
                <a:effectLst>
                  <a:outerShdw blurRad="38100" dist="38100" dir="2700000" algn="tl">
                    <a:srgbClr val="C0C0C0"/>
                  </a:outerShdw>
                </a:effectLst>
              </a:rPr>
              <a:t> الذي تخزن فيه </a:t>
            </a:r>
            <a:r>
              <a:rPr lang="ar-SA" b="1" dirty="0">
                <a:solidFill>
                  <a:srgbClr val="FFFF00"/>
                </a:solidFill>
                <a:effectLst>
                  <a:outerShdw blurRad="38100" dist="38100" dir="2700000" algn="tl">
                    <a:srgbClr val="C0C0C0"/>
                  </a:outerShdw>
                </a:effectLst>
              </a:rPr>
              <a:t>أجولة الحبوب</a:t>
            </a:r>
            <a:r>
              <a:rPr lang="ar-SA" b="1" dirty="0">
                <a:solidFill>
                  <a:schemeClr val="bg1"/>
                </a:solidFill>
                <a:effectLst>
                  <a:outerShdw blurRad="38100" dist="38100" dir="2700000" algn="tl">
                    <a:srgbClr val="C0C0C0"/>
                  </a:outerShdw>
                </a:effectLst>
              </a:rPr>
              <a:t> لحين إستخدامها</a:t>
            </a:r>
            <a:endParaRPr lang="ar-EG" b="1" dirty="0">
              <a:solidFill>
                <a:schemeClr val="bg1"/>
              </a:solidFill>
              <a:effectLst>
                <a:outerShdw blurRad="38100" dist="38100" dir="2700000" algn="tl">
                  <a:srgbClr val="C0C0C0"/>
                </a:outerShdw>
              </a:effectLst>
            </a:endParaRPr>
          </a:p>
          <a:p>
            <a:pPr marL="228600" lvl="2" indent="0">
              <a:lnSpc>
                <a:spcPct val="80000"/>
              </a:lnSpc>
              <a:buFontTx/>
              <a:buChar char="-"/>
            </a:pPr>
            <a:r>
              <a:rPr lang="ar-EG" b="1" dirty="0">
                <a:solidFill>
                  <a:schemeClr val="bg1"/>
                </a:solidFill>
                <a:effectLst>
                  <a:outerShdw blurRad="38100" dist="38100" dir="2700000" algn="tl">
                    <a:srgbClr val="C0C0C0"/>
                  </a:outerShdw>
                </a:effectLst>
              </a:rPr>
              <a:t> </a:t>
            </a:r>
            <a:r>
              <a:rPr lang="ar-SA" b="1" dirty="0">
                <a:solidFill>
                  <a:srgbClr val="FFFF00"/>
                </a:solidFill>
                <a:effectLst>
                  <a:outerShdw blurRad="38100" dist="38100" dir="2700000" algn="tl">
                    <a:srgbClr val="C0C0C0"/>
                  </a:outerShdw>
                </a:effectLst>
              </a:rPr>
              <a:t>سعاتها تختلف من الصغيرة للكبيرة</a:t>
            </a:r>
            <a:endParaRPr lang="ar-EG" b="1" dirty="0">
              <a:solidFill>
                <a:srgbClr val="FFFF00"/>
              </a:solidFill>
              <a:effectLst>
                <a:outerShdw blurRad="38100" dist="38100" dir="2700000" algn="tl">
                  <a:srgbClr val="C0C0C0"/>
                </a:outerShdw>
              </a:effectLst>
            </a:endParaRPr>
          </a:p>
          <a:p>
            <a:pPr marL="228600" lvl="2" indent="0">
              <a:lnSpc>
                <a:spcPct val="80000"/>
              </a:lnSpc>
              <a:buFontTx/>
              <a:buChar char="-"/>
            </a:pPr>
            <a:r>
              <a:rPr lang="ar-EG" b="1" dirty="0">
                <a:solidFill>
                  <a:schemeClr val="bg1"/>
                </a:solidFill>
                <a:effectLst>
                  <a:outerShdw blurRad="38100" dist="38100" dir="2700000" algn="tl">
                    <a:srgbClr val="C0C0C0"/>
                  </a:outerShdw>
                </a:effectLst>
              </a:rPr>
              <a:t> </a:t>
            </a:r>
            <a:r>
              <a:rPr lang="ar-SA" b="1" dirty="0">
                <a:solidFill>
                  <a:schemeClr val="bg1"/>
                </a:solidFill>
                <a:effectLst>
                  <a:outerShdw blurRad="38100" dist="38100" dir="2700000" algn="tl">
                    <a:srgbClr val="C0C0C0"/>
                  </a:outerShdw>
                </a:effectLst>
              </a:rPr>
              <a:t>يعيب عليها </a:t>
            </a:r>
            <a:r>
              <a:rPr lang="ar-SA" b="1" dirty="0">
                <a:solidFill>
                  <a:srgbClr val="00FF00"/>
                </a:solidFill>
                <a:effectLst>
                  <a:outerShdw blurRad="38100" dist="38100" dir="2700000" algn="tl">
                    <a:srgbClr val="C0C0C0"/>
                  </a:outerShdw>
                </a:effectLst>
              </a:rPr>
              <a:t>تعرض الحبوب للظروف الجوية "أمطار – شمس وخلافه”</a:t>
            </a:r>
            <a:endParaRPr lang="ar-EG" b="1" dirty="0">
              <a:solidFill>
                <a:srgbClr val="00FF00"/>
              </a:solidFill>
              <a:effectLst>
                <a:outerShdw blurRad="38100" dist="38100" dir="2700000" algn="tl">
                  <a:srgbClr val="C0C0C0"/>
                </a:outerShdw>
              </a:effectLst>
            </a:endParaRPr>
          </a:p>
          <a:p>
            <a:pPr marL="228600" lvl="2" indent="0">
              <a:lnSpc>
                <a:spcPct val="80000"/>
              </a:lnSpc>
              <a:buFontTx/>
              <a:buChar char="-"/>
            </a:pPr>
            <a:r>
              <a:rPr lang="ar-EG" b="1" dirty="0">
                <a:solidFill>
                  <a:schemeClr val="bg1"/>
                </a:solidFill>
                <a:effectLst>
                  <a:outerShdw blurRad="38100" dist="38100" dir="2700000" algn="tl">
                    <a:srgbClr val="C0C0C0"/>
                  </a:outerShdw>
                </a:effectLst>
              </a:rPr>
              <a:t> </a:t>
            </a:r>
            <a:r>
              <a:rPr lang="ar-SA" b="1" dirty="0">
                <a:solidFill>
                  <a:schemeClr val="bg1"/>
                </a:solidFill>
                <a:effectLst>
                  <a:outerShdw blurRad="38100" dist="38100" dir="2700000" algn="tl">
                    <a:srgbClr val="C0C0C0"/>
                  </a:outerShdw>
                </a:effectLst>
              </a:rPr>
              <a:t>عدم إمكانية السيطرة علي الحشرات</a:t>
            </a:r>
            <a:endParaRPr lang="ar-EG" b="1" dirty="0">
              <a:solidFill>
                <a:schemeClr val="bg1"/>
              </a:solidFill>
              <a:effectLst>
                <a:outerShdw blurRad="38100" dist="38100" dir="2700000" algn="tl">
                  <a:srgbClr val="C0C0C0"/>
                </a:outerShdw>
              </a:effectLst>
            </a:endParaRPr>
          </a:p>
          <a:p>
            <a:pPr marL="228600" lvl="2" indent="0">
              <a:lnSpc>
                <a:spcPct val="80000"/>
              </a:lnSpc>
              <a:buFontTx/>
              <a:buChar char="-"/>
            </a:pPr>
            <a:r>
              <a:rPr lang="ar-EG" b="1" dirty="0">
                <a:solidFill>
                  <a:schemeClr val="bg1"/>
                </a:solidFill>
                <a:effectLst>
                  <a:outerShdw blurRad="38100" dist="38100" dir="2700000" algn="tl">
                    <a:srgbClr val="C0C0C0"/>
                  </a:outerShdw>
                </a:effectLst>
              </a:rPr>
              <a:t> </a:t>
            </a:r>
            <a:r>
              <a:rPr lang="ar-SA" b="1" dirty="0">
                <a:solidFill>
                  <a:srgbClr val="FFFF00"/>
                </a:solidFill>
                <a:effectLst>
                  <a:outerShdw blurRad="38100" dist="38100" dir="2700000" algn="tl">
                    <a:srgbClr val="C0C0C0"/>
                  </a:outerShdw>
                </a:effectLst>
              </a:rPr>
              <a:t>التخزين يكون في أجولة فقط.</a:t>
            </a:r>
            <a:endParaRPr lang="en-US" b="1" dirty="0">
              <a:solidFill>
                <a:srgbClr val="FFFF00"/>
              </a:solidFill>
              <a:effectLst>
                <a:outerShdw blurRad="38100" dist="38100" dir="2700000" algn="tl">
                  <a:srgbClr val="C0C0C0"/>
                </a:outerShdw>
              </a:effectLst>
            </a:endParaRPr>
          </a:p>
        </p:txBody>
      </p:sp>
      <p:pic>
        <p:nvPicPr>
          <p:cNvPr id="19460" name="Picture 4" descr="http://www.bakeinfo.co.nz/cyberguide/graphics/dissectio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82550"/>
            <a:ext cx="24384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http://www.bakeinfo.co.nz/cyberguide/graphics/endosperm.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707313" y="0"/>
            <a:ext cx="14366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124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459">
                                            <p:bg/>
                                          </p:spTgt>
                                        </p:tgtEl>
                                        <p:attrNameLst>
                                          <p:attrName>style.visibility</p:attrName>
                                        </p:attrNameLst>
                                      </p:cBhvr>
                                      <p:to>
                                        <p:strVal val="visible"/>
                                      </p:to>
                                    </p:set>
                                    <p:animEffect transition="in" filter="wipe(down)">
                                      <p:cBhvr>
                                        <p:cTn id="7" dur="1000"/>
                                        <p:tgtEl>
                                          <p:spTgt spid="1945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459">
                                            <p:txEl>
                                              <p:pRg st="0" end="0"/>
                                            </p:txEl>
                                          </p:spTgt>
                                        </p:tgtEl>
                                        <p:attrNameLst>
                                          <p:attrName>style.visibility</p:attrName>
                                        </p:attrNameLst>
                                      </p:cBhvr>
                                      <p:to>
                                        <p:strVal val="visible"/>
                                      </p:to>
                                    </p:set>
                                    <p:animEffect transition="in" filter="wipe(down)">
                                      <p:cBhvr>
                                        <p:cTn id="10" dur="1000"/>
                                        <p:tgtEl>
                                          <p:spTgt spid="19459">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Effect transition="in" filter="wipe(down)">
                                      <p:cBhvr>
                                        <p:cTn id="13" dur="1000"/>
                                        <p:tgtEl>
                                          <p:spTgt spid="19459">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459">
                                            <p:txEl>
                                              <p:pRg st="2" end="2"/>
                                            </p:txEl>
                                          </p:spTgt>
                                        </p:tgtEl>
                                        <p:attrNameLst>
                                          <p:attrName>style.visibility</p:attrName>
                                        </p:attrNameLst>
                                      </p:cBhvr>
                                      <p:to>
                                        <p:strVal val="visible"/>
                                      </p:to>
                                    </p:set>
                                    <p:animEffect transition="in" filter="wipe(down)">
                                      <p:cBhvr>
                                        <p:cTn id="16" dur="1000"/>
                                        <p:tgtEl>
                                          <p:spTgt spid="19459">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Effect transition="in" filter="wipe(down)">
                                      <p:cBhvr>
                                        <p:cTn id="19" dur="1000"/>
                                        <p:tgtEl>
                                          <p:spTgt spid="19459">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wipe(down)">
                                      <p:cBhvr>
                                        <p:cTn id="22" dur="1000"/>
                                        <p:tgtEl>
                                          <p:spTgt spid="19459">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459">
                                            <p:txEl>
                                              <p:pRg st="5" end="5"/>
                                            </p:txEl>
                                          </p:spTgt>
                                        </p:tgtEl>
                                        <p:attrNameLst>
                                          <p:attrName>style.visibility</p:attrName>
                                        </p:attrNameLst>
                                      </p:cBhvr>
                                      <p:to>
                                        <p:strVal val="visible"/>
                                      </p:to>
                                    </p:set>
                                    <p:animEffect transition="in" filter="wipe(down)">
                                      <p:cBhvr>
                                        <p:cTn id="25" dur="1000"/>
                                        <p:tgtEl>
                                          <p:spTgt spid="19459">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459">
                                            <p:txEl>
                                              <p:pRg st="6" end="6"/>
                                            </p:txEl>
                                          </p:spTgt>
                                        </p:tgtEl>
                                        <p:attrNameLst>
                                          <p:attrName>style.visibility</p:attrName>
                                        </p:attrNameLst>
                                      </p:cBhvr>
                                      <p:to>
                                        <p:strVal val="visible"/>
                                      </p:to>
                                    </p:set>
                                    <p:animEffect transition="in" filter="wipe(down)">
                                      <p:cBhvr>
                                        <p:cTn id="28" dur="1000"/>
                                        <p:tgtEl>
                                          <p:spTgt spid="19459">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459">
                                            <p:txEl>
                                              <p:pRg st="7" end="7"/>
                                            </p:txEl>
                                          </p:spTgt>
                                        </p:tgtEl>
                                        <p:attrNameLst>
                                          <p:attrName>style.visibility</p:attrName>
                                        </p:attrNameLst>
                                      </p:cBhvr>
                                      <p:to>
                                        <p:strVal val="visible"/>
                                      </p:to>
                                    </p:set>
                                    <p:animEffect transition="in" filter="wipe(down)">
                                      <p:cBhvr>
                                        <p:cTn id="31" dur="1000"/>
                                        <p:tgtEl>
                                          <p:spTgt spid="19459">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459">
                                            <p:txEl>
                                              <p:pRg st="8" end="8"/>
                                            </p:txEl>
                                          </p:spTgt>
                                        </p:tgtEl>
                                        <p:attrNameLst>
                                          <p:attrName>style.visibility</p:attrName>
                                        </p:attrNameLst>
                                      </p:cBhvr>
                                      <p:to>
                                        <p:strVal val="visible"/>
                                      </p:to>
                                    </p:set>
                                    <p:animEffect transition="in" filter="wipe(down)">
                                      <p:cBhvr>
                                        <p:cTn id="34" dur="1000"/>
                                        <p:tgtEl>
                                          <p:spTgt spid="19459">
                                            <p:txEl>
                                              <p:pRg st="8" end="8"/>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459">
                                            <p:txEl>
                                              <p:pRg st="9" end="9"/>
                                            </p:txEl>
                                          </p:spTgt>
                                        </p:tgtEl>
                                        <p:attrNameLst>
                                          <p:attrName>style.visibility</p:attrName>
                                        </p:attrNameLst>
                                      </p:cBhvr>
                                      <p:to>
                                        <p:strVal val="visible"/>
                                      </p:to>
                                    </p:set>
                                    <p:animEffect transition="in" filter="wipe(down)">
                                      <p:cBhvr>
                                        <p:cTn id="37" dur="1000"/>
                                        <p:tgtEl>
                                          <p:spTgt spid="194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2200" y="76200"/>
            <a:ext cx="4495800" cy="1143000"/>
          </a:xfrm>
        </p:spPr>
        <p:txBody>
          <a:bodyPr/>
          <a:lstStyle/>
          <a:p>
            <a:pPr marL="838200" indent="-838200"/>
            <a:r>
              <a:rPr lang="ar-EG" sz="3600" b="1" dirty="0" smtClean="0"/>
              <a:t>مراحل طحن الحبوب</a:t>
            </a:r>
            <a:r>
              <a:rPr lang="de-DE" sz="3600" dirty="0" smtClean="0"/>
              <a:t/>
            </a:r>
            <a:br>
              <a:rPr lang="de-DE" sz="3600" dirty="0" smtClean="0"/>
            </a:br>
            <a:endParaRPr lang="en-US" sz="3600" b="1" dirty="0">
              <a:solidFill>
                <a:srgbClr val="FF0000"/>
              </a:solidFill>
              <a:effectLst>
                <a:outerShdw blurRad="38100" dist="38100" dir="2700000" algn="tl">
                  <a:srgbClr val="C0C0C0"/>
                </a:outerShdw>
              </a:effectLst>
            </a:endParaRPr>
          </a:p>
        </p:txBody>
      </p:sp>
      <p:sp>
        <p:nvSpPr>
          <p:cNvPr id="19459" name="Rectangle 3"/>
          <p:cNvSpPr>
            <a:spLocks noGrp="1" noChangeArrowheads="1"/>
          </p:cNvSpPr>
          <p:nvPr>
            <p:ph type="body" idx="1"/>
          </p:nvPr>
        </p:nvSpPr>
        <p:spPr>
          <a:xfrm>
            <a:off x="0" y="1928802"/>
            <a:ext cx="9144000" cy="4929198"/>
          </a:xfrm>
        </p:spPr>
        <p:style>
          <a:lnRef idx="3">
            <a:schemeClr val="lt1"/>
          </a:lnRef>
          <a:fillRef idx="1">
            <a:schemeClr val="accent4"/>
          </a:fillRef>
          <a:effectRef idx="1">
            <a:schemeClr val="accent4"/>
          </a:effectRef>
          <a:fontRef idx="minor">
            <a:schemeClr val="lt1"/>
          </a:fontRef>
        </p:style>
        <p:txBody>
          <a:bodyPr/>
          <a:lstStyle/>
          <a:p>
            <a:r>
              <a:rPr lang="ar-EG" b="1" dirty="0" smtClean="0">
                <a:solidFill>
                  <a:schemeClr val="accent3">
                    <a:lumMod val="60000"/>
                    <a:lumOff val="40000"/>
                  </a:schemeClr>
                </a:solidFill>
              </a:rPr>
              <a:t>ثانيا :عمل خلطات القمح :</a:t>
            </a:r>
            <a:endParaRPr lang="de-DE" dirty="0" smtClean="0">
              <a:solidFill>
                <a:schemeClr val="accent3">
                  <a:lumMod val="60000"/>
                  <a:lumOff val="40000"/>
                </a:schemeClr>
              </a:solidFill>
            </a:endParaRPr>
          </a:p>
          <a:p>
            <a:r>
              <a:rPr lang="ar-EG" sz="2400" dirty="0" smtClean="0"/>
              <a:t>من المعروف تكنولوجيا انه ليس هناك صنف واحد من القمح يصلح بمفرده لصناعة الخبز الا ان هناك أصناف أصلح من غيرها لهذه الصناعة . وقبل طحن الحبوب يقرر صاحب المطحن الاصناف المختلفة من القمح التى يجب خلطها مع بعضها بالنسب المختلفة التى يراها لانتاج صنف أو أصناف الدقيق الخاصة بمطحنه وقد يصل مجموع الأصناف الداخلة فى الخليط الى سبعة أو ثمانى أصناف مختلفة الصفات بحيث يتطلب كل منها معاملة خاصة فى التنظيف وتعديل الرطوبة والطحن ، ولما كانت معاملة كل صنف من هذه الاصناف معاملة خاصة ليست سهلة من الناحية العملية فان المطحن يقسمها الى ثلاثة أقسام تبعا لدرجة صلابتها وهى :</a:t>
            </a:r>
            <a:endParaRPr lang="de-DE" sz="2400" dirty="0" smtClean="0"/>
          </a:p>
          <a:p>
            <a:r>
              <a:rPr lang="ar-EG" sz="2400" b="1" dirty="0" smtClean="0">
                <a:solidFill>
                  <a:srgbClr val="FF0000"/>
                </a:solidFill>
              </a:rPr>
              <a:t>الاصناف الصلبة – الاصناف متوسطة الصلابة – الاصناف غير الصلبة </a:t>
            </a:r>
            <a:endParaRPr lang="de-DE" sz="2400" dirty="0" smtClean="0">
              <a:solidFill>
                <a:srgbClr val="FF0000"/>
              </a:solidFill>
            </a:endParaRPr>
          </a:p>
          <a:p>
            <a:r>
              <a:rPr lang="ar-EG" sz="2400" dirty="0" smtClean="0"/>
              <a:t>ويعامل كل  قسم من هذه الاقسام الثلاثة بالمعاملات الخاصة به حتى يتم استخلاص الدقيق منه ثم يخلط الدقيق الناتج من كل صنف بالنسب التى يراها صاحب المطحن</a:t>
            </a:r>
            <a:endParaRPr lang="en-US" sz="2400" b="1" dirty="0">
              <a:solidFill>
                <a:srgbClr val="FFFF00"/>
              </a:solidFill>
              <a:effectLst>
                <a:outerShdw blurRad="38100" dist="38100" dir="2700000" algn="tl">
                  <a:srgbClr val="C0C0C0"/>
                </a:outerShdw>
              </a:effectLst>
            </a:endParaRPr>
          </a:p>
        </p:txBody>
      </p:sp>
      <p:pic>
        <p:nvPicPr>
          <p:cNvPr id="19460" name="Picture 4" descr="http://www.bakeinfo.co.nz/cyberguide/graphics/dissectio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82551"/>
            <a:ext cx="2500298" cy="195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http://www.bakeinfo.co.nz/cyberguide/graphics/endosperm.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858016" y="1"/>
            <a:ext cx="2285984" cy="142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1249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459">
                                            <p:bg/>
                                          </p:spTgt>
                                        </p:tgtEl>
                                        <p:attrNameLst>
                                          <p:attrName>style.visibility</p:attrName>
                                        </p:attrNameLst>
                                      </p:cBhvr>
                                      <p:to>
                                        <p:strVal val="visible"/>
                                      </p:to>
                                    </p:set>
                                    <p:animEffect transition="in" filter="wipe(down)">
                                      <p:cBhvr>
                                        <p:cTn id="7" dur="1000"/>
                                        <p:tgtEl>
                                          <p:spTgt spid="1945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wipe(down)">
                                      <p:cBhvr>
                                        <p:cTn id="12" dur="10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wipe(down)">
                                      <p:cBhvr>
                                        <p:cTn id="17" dur="10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wipe(down)">
                                      <p:cBhvr>
                                        <p:cTn id="22" dur="1000"/>
                                        <p:tgtEl>
                                          <p:spTgt spid="19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wipe(down)">
                                      <p:cBhvr>
                                        <p:cTn id="27" dur="1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00364" y="571480"/>
            <a:ext cx="3924312" cy="852470"/>
          </a:xfrm>
        </p:spPr>
        <p:txBody>
          <a:bodyPr anchor="t"/>
          <a:lstStyle/>
          <a:p>
            <a:pPr marL="838200" indent="-838200"/>
            <a:r>
              <a:rPr lang="ar-EG" sz="3600" b="1" dirty="0" smtClean="0"/>
              <a:t>مراحل طحن الحبوب</a:t>
            </a:r>
            <a:r>
              <a:rPr lang="de-DE" sz="3600" dirty="0" smtClean="0"/>
              <a:t/>
            </a:r>
            <a:br>
              <a:rPr lang="de-DE" sz="3600" dirty="0" smtClean="0"/>
            </a:br>
            <a:endParaRPr lang="en-US" sz="3600" b="1" dirty="0">
              <a:solidFill>
                <a:srgbClr val="FF0000"/>
              </a:solidFill>
              <a:effectLst>
                <a:outerShdw blurRad="38100" dist="38100" dir="2700000" algn="tl">
                  <a:srgbClr val="C0C0C0"/>
                </a:outerShdw>
              </a:effectLst>
            </a:endParaRPr>
          </a:p>
        </p:txBody>
      </p:sp>
      <p:sp>
        <p:nvSpPr>
          <p:cNvPr id="19459" name="Rectangle 3"/>
          <p:cNvSpPr>
            <a:spLocks noGrp="1" noChangeArrowheads="1"/>
          </p:cNvSpPr>
          <p:nvPr>
            <p:ph type="body" idx="1"/>
          </p:nvPr>
        </p:nvSpPr>
        <p:spPr>
          <a:xfrm>
            <a:off x="0" y="2057400"/>
            <a:ext cx="9144000" cy="4800600"/>
          </a:xfrm>
        </p:spPr>
        <p:style>
          <a:lnRef idx="3">
            <a:schemeClr val="lt1"/>
          </a:lnRef>
          <a:fillRef idx="1">
            <a:schemeClr val="accent4"/>
          </a:fillRef>
          <a:effectRef idx="1">
            <a:schemeClr val="accent4"/>
          </a:effectRef>
          <a:fontRef idx="minor">
            <a:schemeClr val="lt1"/>
          </a:fontRef>
        </p:style>
        <p:txBody>
          <a:bodyPr/>
          <a:lstStyle/>
          <a:p>
            <a:r>
              <a:rPr lang="ar-EG" sz="2400" b="1" dirty="0" smtClean="0"/>
              <a:t>وهناك بعض العوامل التى يجب مراعاتها فى اختيار مكونات الطحن وهى :</a:t>
            </a:r>
            <a:endParaRPr lang="de-DE" sz="2400" dirty="0" smtClean="0"/>
          </a:p>
          <a:p>
            <a:pPr lvl="0"/>
            <a:r>
              <a:rPr lang="ar-EG" sz="2400" b="1" dirty="0" smtClean="0">
                <a:solidFill>
                  <a:srgbClr val="92D050"/>
                </a:solidFill>
              </a:rPr>
              <a:t>كميات وأنواع القمح الموجودة تحت تصرف صاحب المطحن أو تصرف السلطات المحلية </a:t>
            </a:r>
            <a:endParaRPr lang="de-DE" sz="2400" dirty="0" smtClean="0">
              <a:solidFill>
                <a:srgbClr val="92D050"/>
              </a:solidFill>
            </a:endParaRPr>
          </a:p>
          <a:p>
            <a:pPr lvl="0"/>
            <a:r>
              <a:rPr lang="ar-EG" sz="2400" b="1" dirty="0" smtClean="0">
                <a:solidFill>
                  <a:srgbClr val="92D050"/>
                </a:solidFill>
              </a:rPr>
              <a:t>تصافى الطحن ونوع الدقيق الناتج من الأصناف الداخلة فى الخليط</a:t>
            </a:r>
            <a:r>
              <a:rPr lang="ar-EG" sz="2400" dirty="0" smtClean="0">
                <a:solidFill>
                  <a:srgbClr val="92D050"/>
                </a:solidFill>
              </a:rPr>
              <a:t>:</a:t>
            </a:r>
            <a:endParaRPr lang="de-DE" sz="2400" dirty="0" smtClean="0">
              <a:solidFill>
                <a:srgbClr val="92D050"/>
              </a:solidFill>
            </a:endParaRPr>
          </a:p>
          <a:p>
            <a:r>
              <a:rPr lang="ar-EG" sz="2400" dirty="0" smtClean="0"/>
              <a:t>يحسب تصافى الطحن او معدل الطحن (أى كمية الدقيق الناتجة من عملية الطحن ) باحدى الطرق الأتية : ( القمح قبل تنظيفه أى وزنه عند استلامه فى المطحن – القمح بعد تنظيفه وقبل تعديل نسبة رطوبته – القمح بعد تعديل رطوبته – منتجات الطحن مجتمعة )</a:t>
            </a:r>
            <a:endParaRPr lang="de-DE" sz="2400" dirty="0" smtClean="0"/>
          </a:p>
          <a:p>
            <a:r>
              <a:rPr lang="ar-EG" sz="2400" dirty="0" smtClean="0"/>
              <a:t>أما العوامل التى تؤثر على معدل الطحن فهى : </a:t>
            </a:r>
          </a:p>
          <a:p>
            <a:r>
              <a:rPr lang="ar-EG" sz="2400" dirty="0" smtClean="0">
                <a:solidFill>
                  <a:srgbClr val="FFC000"/>
                </a:solidFill>
              </a:rPr>
              <a:t>اختلاف نسبة الاندوسبرم الموجود فى حبوب الأنواع المختلفة من القمح </a:t>
            </a:r>
          </a:p>
          <a:p>
            <a:r>
              <a:rPr lang="ar-EG" sz="2400" dirty="0" smtClean="0">
                <a:solidFill>
                  <a:srgbClr val="FFC000"/>
                </a:solidFill>
              </a:rPr>
              <a:t>– حجم الحبوب وسمك طبقات الردة ودرجة التصاقها بالاندوسبرم </a:t>
            </a:r>
          </a:p>
          <a:p>
            <a:r>
              <a:rPr lang="ar-EG" sz="2400" dirty="0" smtClean="0">
                <a:solidFill>
                  <a:srgbClr val="FFC000"/>
                </a:solidFill>
              </a:rPr>
              <a:t>– تأثير ضمور الحبوب على معدل الطحن (اختلاف نسبة الاندوسبرم 84% فى الحبوب الممتلئة ،60% فى الحبوب الضامرة ، 73% فى الحبوب متوسطة الضمور</a:t>
            </a:r>
            <a:endParaRPr lang="de-DE" sz="2400" dirty="0" smtClean="0">
              <a:solidFill>
                <a:srgbClr val="FFC000"/>
              </a:solidFill>
            </a:endParaRPr>
          </a:p>
          <a:p>
            <a:endParaRPr lang="de-DE" sz="2400" dirty="0" smtClean="0"/>
          </a:p>
        </p:txBody>
      </p:sp>
      <p:pic>
        <p:nvPicPr>
          <p:cNvPr id="19460" name="Picture 4" descr="http://www.bakeinfo.co.nz/cyberguide/graphics/dissectio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8397" y="0"/>
            <a:ext cx="2096117" cy="16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http://www.bakeinfo.co.nz/cyberguide/graphics/endosperm.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358082" y="0"/>
            <a:ext cx="1785919" cy="200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124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459">
                                            <p:bg/>
                                          </p:spTgt>
                                        </p:tgtEl>
                                        <p:attrNameLst>
                                          <p:attrName>style.visibility</p:attrName>
                                        </p:attrNameLst>
                                      </p:cBhvr>
                                      <p:to>
                                        <p:strVal val="visible"/>
                                      </p:to>
                                    </p:set>
                                    <p:animEffect transition="in" filter="wipe(down)">
                                      <p:cBhvr>
                                        <p:cTn id="7" dur="1000"/>
                                        <p:tgtEl>
                                          <p:spTgt spid="1945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459">
                                            <p:txEl>
                                              <p:pRg st="0" end="0"/>
                                            </p:txEl>
                                          </p:spTgt>
                                        </p:tgtEl>
                                        <p:attrNameLst>
                                          <p:attrName>style.visibility</p:attrName>
                                        </p:attrNameLst>
                                      </p:cBhvr>
                                      <p:to>
                                        <p:strVal val="visible"/>
                                      </p:to>
                                    </p:set>
                                    <p:animEffect transition="in" filter="wipe(down)">
                                      <p:cBhvr>
                                        <p:cTn id="10" dur="1000"/>
                                        <p:tgtEl>
                                          <p:spTgt spid="19459">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Effect transition="in" filter="wipe(down)">
                                      <p:cBhvr>
                                        <p:cTn id="13" dur="1000"/>
                                        <p:tgtEl>
                                          <p:spTgt spid="19459">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459">
                                            <p:txEl>
                                              <p:pRg st="2" end="2"/>
                                            </p:txEl>
                                          </p:spTgt>
                                        </p:tgtEl>
                                        <p:attrNameLst>
                                          <p:attrName>style.visibility</p:attrName>
                                        </p:attrNameLst>
                                      </p:cBhvr>
                                      <p:to>
                                        <p:strVal val="visible"/>
                                      </p:to>
                                    </p:set>
                                    <p:animEffect transition="in" filter="wipe(down)">
                                      <p:cBhvr>
                                        <p:cTn id="16" dur="1000"/>
                                        <p:tgtEl>
                                          <p:spTgt spid="19459">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Effect transition="in" filter="wipe(down)">
                                      <p:cBhvr>
                                        <p:cTn id="19" dur="1000"/>
                                        <p:tgtEl>
                                          <p:spTgt spid="19459">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wipe(down)">
                                      <p:cBhvr>
                                        <p:cTn id="22" dur="1000"/>
                                        <p:tgtEl>
                                          <p:spTgt spid="19459">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459">
                                            <p:txEl>
                                              <p:pRg st="5" end="5"/>
                                            </p:txEl>
                                          </p:spTgt>
                                        </p:tgtEl>
                                        <p:attrNameLst>
                                          <p:attrName>style.visibility</p:attrName>
                                        </p:attrNameLst>
                                      </p:cBhvr>
                                      <p:to>
                                        <p:strVal val="visible"/>
                                      </p:to>
                                    </p:set>
                                    <p:animEffect transition="in" filter="wipe(down)">
                                      <p:cBhvr>
                                        <p:cTn id="25" dur="1000"/>
                                        <p:tgtEl>
                                          <p:spTgt spid="19459">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459">
                                            <p:txEl>
                                              <p:pRg st="6" end="6"/>
                                            </p:txEl>
                                          </p:spTgt>
                                        </p:tgtEl>
                                        <p:attrNameLst>
                                          <p:attrName>style.visibility</p:attrName>
                                        </p:attrNameLst>
                                      </p:cBhvr>
                                      <p:to>
                                        <p:strVal val="visible"/>
                                      </p:to>
                                    </p:set>
                                    <p:animEffect transition="in" filter="wipe(down)">
                                      <p:cBhvr>
                                        <p:cTn id="28" dur="1000"/>
                                        <p:tgtEl>
                                          <p:spTgt spid="19459">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459">
                                            <p:txEl>
                                              <p:pRg st="7" end="7"/>
                                            </p:txEl>
                                          </p:spTgt>
                                        </p:tgtEl>
                                        <p:attrNameLst>
                                          <p:attrName>style.visibility</p:attrName>
                                        </p:attrNameLst>
                                      </p:cBhvr>
                                      <p:to>
                                        <p:strVal val="visible"/>
                                      </p:to>
                                    </p:set>
                                    <p:animEffect transition="in" filter="wipe(down)">
                                      <p:cBhvr>
                                        <p:cTn id="31" dur="10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714612" y="428604"/>
            <a:ext cx="4572032" cy="714380"/>
          </a:xfrm>
        </p:spPr>
        <p:txBody>
          <a:bodyPr anchor="t"/>
          <a:lstStyle/>
          <a:p>
            <a:pPr marL="838200" indent="-838200"/>
            <a:r>
              <a:rPr lang="ar-EG" sz="3600" b="1" dirty="0" smtClean="0"/>
              <a:t>مراحل طحن الحبوب</a:t>
            </a:r>
            <a:r>
              <a:rPr lang="de-DE" sz="3600" dirty="0" smtClean="0"/>
              <a:t/>
            </a:r>
            <a:br>
              <a:rPr lang="de-DE" sz="3600" dirty="0" smtClean="0"/>
            </a:br>
            <a:endParaRPr lang="en-US" sz="3600" b="1" dirty="0">
              <a:solidFill>
                <a:srgbClr val="FF0000"/>
              </a:solidFill>
              <a:effectLst>
                <a:outerShdw blurRad="38100" dist="38100" dir="2700000" algn="tl">
                  <a:srgbClr val="C0C0C0"/>
                </a:outerShdw>
              </a:effectLst>
            </a:endParaRPr>
          </a:p>
        </p:txBody>
      </p:sp>
      <p:sp>
        <p:nvSpPr>
          <p:cNvPr id="19459" name="Rectangle 3"/>
          <p:cNvSpPr>
            <a:spLocks noGrp="1" noChangeArrowheads="1"/>
          </p:cNvSpPr>
          <p:nvPr>
            <p:ph type="body" idx="1"/>
          </p:nvPr>
        </p:nvSpPr>
        <p:spPr>
          <a:xfrm>
            <a:off x="0" y="2057400"/>
            <a:ext cx="9144000" cy="4800600"/>
          </a:xfrm>
        </p:spPr>
        <p:style>
          <a:lnRef idx="3">
            <a:schemeClr val="lt1"/>
          </a:lnRef>
          <a:fillRef idx="1">
            <a:schemeClr val="accent4"/>
          </a:fillRef>
          <a:effectRef idx="1">
            <a:schemeClr val="accent4"/>
          </a:effectRef>
          <a:fontRef idx="minor">
            <a:schemeClr val="lt1"/>
          </a:fontRef>
        </p:style>
        <p:txBody>
          <a:bodyPr/>
          <a:lstStyle/>
          <a:p>
            <a:r>
              <a:rPr lang="ar-EG" sz="2400" dirty="0" smtClean="0"/>
              <a:t>أما الاعتبارات الخاصة بنوع الدقيق فتتعلق بالغرض من استخدامه أى اذا كان الدقيق الناتج سيستخدم فى صناعة الخبز أو الفطائر أو الحلويات أو البسكويت وأهم هذه الاعتبارات</a:t>
            </a:r>
          </a:p>
          <a:p>
            <a:r>
              <a:rPr lang="ar-EG" sz="2400" dirty="0" smtClean="0"/>
              <a:t> </a:t>
            </a:r>
            <a:r>
              <a:rPr lang="ar-EG" sz="2400" dirty="0" smtClean="0">
                <a:solidFill>
                  <a:schemeClr val="accent6">
                    <a:lumMod val="60000"/>
                    <a:lumOff val="40000"/>
                  </a:schemeClr>
                </a:solidFill>
              </a:rPr>
              <a:t>هى قوة الدقيق ولونه ورائحته ودرجة تحمله للتخمر ونسبة امتصاصه للماء وهذه الأخيرة تتأثر بطريقة الطحن ونسبة الردة الموجودة بالدقيق ورطوبة الدقيق</a:t>
            </a:r>
            <a:endParaRPr lang="de-DE" sz="2400" dirty="0" smtClean="0">
              <a:solidFill>
                <a:schemeClr val="accent6">
                  <a:lumMod val="60000"/>
                  <a:lumOff val="40000"/>
                </a:schemeClr>
              </a:solidFill>
            </a:endParaRPr>
          </a:p>
          <a:p>
            <a:pPr lvl="0"/>
            <a:r>
              <a:rPr lang="ar-EG" sz="2400" dirty="0" smtClean="0">
                <a:solidFill>
                  <a:schemeClr val="accent6">
                    <a:lumMod val="60000"/>
                    <a:lumOff val="40000"/>
                  </a:schemeClr>
                </a:solidFill>
              </a:rPr>
              <a:t>تقلبات السوق وأسعار القمح</a:t>
            </a:r>
            <a:endParaRPr lang="de-DE" sz="2400" dirty="0" smtClean="0">
              <a:solidFill>
                <a:schemeClr val="accent6">
                  <a:lumMod val="60000"/>
                  <a:lumOff val="40000"/>
                </a:schemeClr>
              </a:solidFill>
            </a:endParaRPr>
          </a:p>
          <a:p>
            <a:pPr lvl="0"/>
            <a:r>
              <a:rPr lang="ar-EG" sz="2400" dirty="0" smtClean="0">
                <a:solidFill>
                  <a:schemeClr val="accent6">
                    <a:lumMod val="60000"/>
                    <a:lumOff val="40000"/>
                  </a:schemeClr>
                </a:solidFill>
              </a:rPr>
              <a:t>احتمال وجود عيب فى أحد الأصناف الداخلة فى الخليط</a:t>
            </a:r>
            <a:endParaRPr lang="de-DE" sz="2400" dirty="0" smtClean="0">
              <a:solidFill>
                <a:schemeClr val="accent6">
                  <a:lumMod val="60000"/>
                  <a:lumOff val="40000"/>
                </a:schemeClr>
              </a:solidFill>
            </a:endParaRPr>
          </a:p>
          <a:p>
            <a:pPr lvl="0"/>
            <a:r>
              <a:rPr lang="ar-EG" sz="2400" dirty="0" smtClean="0">
                <a:solidFill>
                  <a:schemeClr val="accent6">
                    <a:lumMod val="60000"/>
                    <a:lumOff val="40000"/>
                  </a:schemeClr>
                </a:solidFill>
              </a:rPr>
              <a:t>تكاليف طحن كل صنف من الأصناف الداخلة فى الخليط</a:t>
            </a:r>
            <a:endParaRPr lang="de-DE" sz="2400" dirty="0" smtClean="0">
              <a:solidFill>
                <a:schemeClr val="accent6">
                  <a:lumMod val="60000"/>
                  <a:lumOff val="40000"/>
                </a:schemeClr>
              </a:solidFill>
            </a:endParaRPr>
          </a:p>
          <a:p>
            <a:r>
              <a:rPr lang="ar-EG" sz="2400" dirty="0" smtClean="0"/>
              <a:t> تختلف أصناف القمح عن بعضها فى قدرتها على اعطاء دقيقها بالكمية والنعومة المطلوبة فمثلا نجد أن القوة اللازمة لطحن قمح الديورم أكبر من تلك اللازمة لطحن الأصناف الأخرى كما أن الاصناف التى ترتفع فيها درجة التصاق طبقات الردة بالاندوسبرم تحتاج الى تكاليف اكبر فى طحنها بعكس الأصناف التى تنفصل فيها طبقات الردة بسهولة عن الاندوسبرم</a:t>
            </a:r>
            <a:endParaRPr lang="de-DE" sz="2400" dirty="0" smtClean="0"/>
          </a:p>
        </p:txBody>
      </p:sp>
      <p:pic>
        <p:nvPicPr>
          <p:cNvPr id="19460" name="Picture 4" descr="http://www.bakeinfo.co.nz/cyberguide/graphics/dissectio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82550"/>
            <a:ext cx="24384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http://www.bakeinfo.co.nz/cyberguide/graphics/endosperm.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707313" y="0"/>
            <a:ext cx="14366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124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459">
                                            <p:bg/>
                                          </p:spTgt>
                                        </p:tgtEl>
                                        <p:attrNameLst>
                                          <p:attrName>style.visibility</p:attrName>
                                        </p:attrNameLst>
                                      </p:cBhvr>
                                      <p:to>
                                        <p:strVal val="visible"/>
                                      </p:to>
                                    </p:set>
                                    <p:animEffect transition="in" filter="wipe(down)">
                                      <p:cBhvr>
                                        <p:cTn id="7" dur="1000"/>
                                        <p:tgtEl>
                                          <p:spTgt spid="1945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459">
                                            <p:txEl>
                                              <p:pRg st="0" end="0"/>
                                            </p:txEl>
                                          </p:spTgt>
                                        </p:tgtEl>
                                        <p:attrNameLst>
                                          <p:attrName>style.visibility</p:attrName>
                                        </p:attrNameLst>
                                      </p:cBhvr>
                                      <p:to>
                                        <p:strVal val="visible"/>
                                      </p:to>
                                    </p:set>
                                    <p:animEffect transition="in" filter="wipe(down)">
                                      <p:cBhvr>
                                        <p:cTn id="10" dur="1000"/>
                                        <p:tgtEl>
                                          <p:spTgt spid="19459">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Effect transition="in" filter="wipe(down)">
                                      <p:cBhvr>
                                        <p:cTn id="13" dur="1000"/>
                                        <p:tgtEl>
                                          <p:spTgt spid="19459">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459">
                                            <p:txEl>
                                              <p:pRg st="2" end="2"/>
                                            </p:txEl>
                                          </p:spTgt>
                                        </p:tgtEl>
                                        <p:attrNameLst>
                                          <p:attrName>style.visibility</p:attrName>
                                        </p:attrNameLst>
                                      </p:cBhvr>
                                      <p:to>
                                        <p:strVal val="visible"/>
                                      </p:to>
                                    </p:set>
                                    <p:animEffect transition="in" filter="wipe(down)">
                                      <p:cBhvr>
                                        <p:cTn id="16" dur="1000"/>
                                        <p:tgtEl>
                                          <p:spTgt spid="19459">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Effect transition="in" filter="wipe(down)">
                                      <p:cBhvr>
                                        <p:cTn id="19" dur="1000"/>
                                        <p:tgtEl>
                                          <p:spTgt spid="19459">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wipe(down)">
                                      <p:cBhvr>
                                        <p:cTn id="22" dur="1000"/>
                                        <p:tgtEl>
                                          <p:spTgt spid="19459">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459">
                                            <p:txEl>
                                              <p:pRg st="5" end="5"/>
                                            </p:txEl>
                                          </p:spTgt>
                                        </p:tgtEl>
                                        <p:attrNameLst>
                                          <p:attrName>style.visibility</p:attrName>
                                        </p:attrNameLst>
                                      </p:cBhvr>
                                      <p:to>
                                        <p:strVal val="visible"/>
                                      </p:to>
                                    </p:set>
                                    <p:animEffect transition="in" filter="wipe(down)">
                                      <p:cBhvr>
                                        <p:cTn id="25" dur="10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35000">
              <a:schemeClr val="accent3">
                <a:tint val="37000"/>
                <a:satMod val="300000"/>
              </a:schemeClr>
            </a:gs>
            <a:gs pos="100000">
              <a:schemeClr val="accent3">
                <a:tint val="15000"/>
                <a:satMod val="350000"/>
              </a:schemeClr>
            </a:gs>
          </a:gsLst>
          <a:lin ang="16200000" scaled="1"/>
        </a:gradFill>
        <a:effectLst/>
      </p:bgPr>
    </p:bg>
    <p:spTree>
      <p:nvGrpSpPr>
        <p:cNvPr id="1" name=""/>
        <p:cNvGrpSpPr/>
        <p:nvPr/>
      </p:nvGrpSpPr>
      <p:grpSpPr>
        <a:xfrm>
          <a:off x="0" y="0"/>
          <a:ext cx="0" cy="0"/>
          <a:chOff x="0" y="0"/>
          <a:chExt cx="0" cy="0"/>
        </a:xfrm>
      </p:grpSpPr>
      <p:sp>
        <p:nvSpPr>
          <p:cNvPr id="68610" name="عنوان 3"/>
          <p:cNvSpPr>
            <a:spLocks noGrp="1"/>
          </p:cNvSpPr>
          <p:nvPr>
            <p:ph type="title"/>
          </p:nvPr>
        </p:nvSpPr>
        <p:spPr>
          <a:xfrm>
            <a:off x="467544" y="22385"/>
            <a:ext cx="8229600" cy="1143000"/>
          </a:xfrm>
        </p:spPr>
        <p:txBody>
          <a:bodyPr/>
          <a:lstStyle/>
          <a:p>
            <a:r>
              <a:rPr lang="ar-EG" dirty="0" smtClean="0"/>
              <a:t>ثالثا :تنظيف الحبوب</a:t>
            </a:r>
            <a:endParaRPr lang="ar-SA" dirty="0" smtClean="0"/>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3318519385"/>
              </p:ext>
            </p:extLst>
          </p:nvPr>
        </p:nvGraphicFramePr>
        <p:xfrm>
          <a:off x="467544" y="980728"/>
          <a:ext cx="820891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2606296"/>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35000">
              <a:schemeClr val="accent3">
                <a:tint val="37000"/>
                <a:satMod val="300000"/>
              </a:schemeClr>
            </a:gs>
            <a:gs pos="100000">
              <a:schemeClr val="accent3">
                <a:tint val="15000"/>
                <a:satMod val="350000"/>
              </a:schemeClr>
            </a:gs>
          </a:gsLst>
          <a:lin ang="16200000" scaled="1"/>
        </a:gradFill>
        <a:effectLst/>
      </p:bgPr>
    </p:bg>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extLst>
              <p:ext uri="{D42A27DB-BD31-4B8C-83A1-F6EECF244321}">
                <p14:modId xmlns:p14="http://schemas.microsoft.com/office/powerpoint/2010/main" val="3602880477"/>
              </p:ext>
            </p:extLst>
          </p:nvPr>
        </p:nvGraphicFramePr>
        <p:xfrm>
          <a:off x="467544" y="980728"/>
          <a:ext cx="820891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وان 3"/>
          <p:cNvSpPr txBox="1">
            <a:spLocks/>
          </p:cNvSpPr>
          <p:nvPr/>
        </p:nvSpPr>
        <p:spPr bwMode="auto">
          <a:xfrm>
            <a:off x="626638" y="17478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r>
              <a:rPr lang="ar-EG" dirty="0" smtClean="0"/>
              <a:t>ثالثا :تنظيف الحبوب</a:t>
            </a:r>
            <a:endParaRPr lang="ar-SA" dirty="0" smtClean="0"/>
          </a:p>
        </p:txBody>
      </p:sp>
    </p:spTree>
    <p:extLst>
      <p:ext uri="{BB962C8B-B14F-4D97-AF65-F5344CB8AC3E}">
        <p14:creationId xmlns:p14="http://schemas.microsoft.com/office/powerpoint/2010/main" val="4203660133"/>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nip Same Side Corner Rectangle 2"/>
          <p:cNvSpPr/>
          <p:nvPr/>
        </p:nvSpPr>
        <p:spPr>
          <a:xfrm>
            <a:off x="1133872" y="116632"/>
            <a:ext cx="6768752" cy="864096"/>
          </a:xfrm>
          <a:prstGeom prst="snip2SameRect">
            <a:avLst/>
          </a:prstGeom>
          <a:effectLst>
            <a:glow rad="101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ar-EG" sz="4000" dirty="0" smtClean="0"/>
              <a:t>رابعا :تكييف الحبوب </a:t>
            </a:r>
            <a:endParaRPr lang="de-DE" sz="4000" dirty="0"/>
          </a:p>
        </p:txBody>
      </p:sp>
      <p:sp>
        <p:nvSpPr>
          <p:cNvPr id="4" name="Snip Same Side Corner Rectangle 3"/>
          <p:cNvSpPr/>
          <p:nvPr/>
        </p:nvSpPr>
        <p:spPr>
          <a:xfrm>
            <a:off x="125760" y="1268760"/>
            <a:ext cx="8784976" cy="5589240"/>
          </a:xfrm>
          <a:prstGeom prst="snip2SameRect">
            <a:avLst/>
          </a:prstGeom>
          <a:effectLst>
            <a:glow rad="228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t"/>
          <a:lstStyle/>
          <a:p>
            <a:pPr algn="just" rtl="1"/>
            <a:r>
              <a:rPr lang="ar-EG" sz="2400" dirty="0">
                <a:solidFill>
                  <a:schemeClr val="bg1"/>
                </a:solidFill>
              </a:rPr>
              <a:t>يقصد </a:t>
            </a:r>
            <a:r>
              <a:rPr lang="ar-EG" sz="2000" dirty="0">
                <a:solidFill>
                  <a:schemeClr val="bg1"/>
                </a:solidFill>
              </a:rPr>
              <a:t>بعملية التكييف تعديل نسبة رطوبة الحبوب قبل طحنها وذلك </a:t>
            </a:r>
            <a:r>
              <a:rPr lang="ar-EG" sz="2000" dirty="0" smtClean="0">
                <a:solidFill>
                  <a:schemeClr val="bg1"/>
                </a:solidFill>
              </a:rPr>
              <a:t>لتحسين صفاتها </a:t>
            </a:r>
            <a:r>
              <a:rPr lang="ar-EG" sz="2000" dirty="0">
                <a:solidFill>
                  <a:schemeClr val="bg1"/>
                </a:solidFill>
              </a:rPr>
              <a:t>الطبيعية تسهيلا لعملية الطحن –ويتم ذلك بمعاملة الحبوب بالماء او الماء والحرارة تحت الضغط العادى أو تحت تفريغ . وهناك هدفان رئيسيان لعملية تكييف القمح .</a:t>
            </a:r>
            <a:endParaRPr lang="de-DE" sz="2000" dirty="0">
              <a:solidFill>
                <a:schemeClr val="bg1"/>
              </a:solidFill>
            </a:endParaRPr>
          </a:p>
          <a:p>
            <a:pPr algn="just" rtl="1"/>
            <a:r>
              <a:rPr lang="ar-SA" sz="2400" b="1" dirty="0">
                <a:solidFill>
                  <a:srgbClr val="C00000"/>
                </a:solidFill>
              </a:rPr>
              <a:t>الهدف الأول :  </a:t>
            </a:r>
            <a:r>
              <a:rPr lang="ar-SA" sz="2400" dirty="0">
                <a:solidFill>
                  <a:srgbClr val="C00000"/>
                </a:solidFill>
              </a:rPr>
              <a:t>هو تعديل رطوبة الحبوب وتوزيعها بما يؤدى الى احداث تغيرات فى التركيب الداخلى لحبة القمح تسهيلا لعملية الطحن وتتلخص هذه التغيرات فى الوصول الى النتائج التالية </a:t>
            </a:r>
            <a:r>
              <a:rPr lang="ar-EG" sz="2400" dirty="0" smtClean="0">
                <a:solidFill>
                  <a:srgbClr val="C00000"/>
                </a:solidFill>
              </a:rPr>
              <a:t>:-</a:t>
            </a:r>
            <a:endParaRPr lang="de-DE" sz="2400" dirty="0">
              <a:solidFill>
                <a:srgbClr val="00B0F0"/>
              </a:solidFill>
            </a:endParaRPr>
          </a:p>
          <a:p>
            <a:pPr marL="342900" lvl="0" indent="-342900" algn="just" rtl="1">
              <a:buFont typeface="Wingdings" pitchFamily="2" charset="2"/>
              <a:buChar char="Ø"/>
            </a:pPr>
            <a:r>
              <a:rPr lang="ar-SA" sz="2400" dirty="0">
                <a:solidFill>
                  <a:srgbClr val="7030A0"/>
                </a:solidFill>
              </a:rPr>
              <a:t>تجلد طبقة الردة والتى تتحول الى رقائق كبيرة نسبيا يصعب مرورها من المناخل المختلفة وبالتالى انتاج دقيق خالى من الردة ولونه ابيض الى حد ما.</a:t>
            </a:r>
            <a:endParaRPr lang="de-DE" sz="2400" dirty="0">
              <a:solidFill>
                <a:srgbClr val="7030A0"/>
              </a:solidFill>
            </a:endParaRPr>
          </a:p>
          <a:p>
            <a:pPr marL="342900" lvl="0" indent="-342900" algn="just" rtl="1">
              <a:buFont typeface="Wingdings" pitchFamily="2" charset="2"/>
              <a:buChar char="Ø"/>
            </a:pPr>
            <a:r>
              <a:rPr lang="ar-SA" sz="2400" dirty="0">
                <a:solidFill>
                  <a:srgbClr val="7030A0"/>
                </a:solidFill>
              </a:rPr>
              <a:t>سهولة فصل الردة عن الاندوسبرم مما يقلل الطاقة اللازمة لحركة السلندرات –كم</a:t>
            </a:r>
            <a:r>
              <a:rPr lang="ar-EG" sz="2400" dirty="0">
                <a:solidFill>
                  <a:srgbClr val="7030A0"/>
                </a:solidFill>
              </a:rPr>
              <a:t>ا </a:t>
            </a:r>
            <a:r>
              <a:rPr lang="ar-SA" sz="2400" dirty="0">
                <a:solidFill>
                  <a:srgbClr val="7030A0"/>
                </a:solidFill>
              </a:rPr>
              <a:t>يؤدى ايضا الى قلة تبخر الماء الذى ينشأ من احتكاك القمح بالسلندرات والحصول على معدل طحن مرتفع .</a:t>
            </a:r>
            <a:endParaRPr lang="de-DE" sz="2400" dirty="0">
              <a:solidFill>
                <a:srgbClr val="7030A0"/>
              </a:solidFill>
            </a:endParaRPr>
          </a:p>
          <a:p>
            <a:pPr marL="342900" lvl="0" indent="-342900" algn="just" rtl="1">
              <a:buFont typeface="Wingdings" pitchFamily="2" charset="2"/>
              <a:buChar char="Ø"/>
            </a:pPr>
            <a:r>
              <a:rPr lang="ar-SA" sz="2400" dirty="0">
                <a:solidFill>
                  <a:srgbClr val="7030A0"/>
                </a:solidFill>
              </a:rPr>
              <a:t>تنعيم الاندوسبرم وسهولة تفكك جزيئاته عند الطحن .</a:t>
            </a:r>
            <a:endParaRPr lang="de-DE" sz="2400" dirty="0">
              <a:solidFill>
                <a:srgbClr val="7030A0"/>
              </a:solidFill>
            </a:endParaRPr>
          </a:p>
          <a:p>
            <a:pPr marL="342900" lvl="0" indent="-342900" algn="just" rtl="1">
              <a:buFont typeface="Wingdings" pitchFamily="2" charset="2"/>
              <a:buChar char="Ø"/>
            </a:pPr>
            <a:r>
              <a:rPr lang="ar-SA" sz="2400" dirty="0">
                <a:solidFill>
                  <a:srgbClr val="7030A0"/>
                </a:solidFill>
              </a:rPr>
              <a:t>الحصول على دقيق ذو حبيبات مناسبة من النعومة .</a:t>
            </a:r>
            <a:endParaRPr lang="de-DE" sz="2400" dirty="0">
              <a:solidFill>
                <a:srgbClr val="7030A0"/>
              </a:solidFill>
            </a:endParaRPr>
          </a:p>
        </p:txBody>
      </p:sp>
    </p:spTree>
    <p:extLst>
      <p:ext uri="{BB962C8B-B14F-4D97-AF65-F5344CB8AC3E}">
        <p14:creationId xmlns:p14="http://schemas.microsoft.com/office/powerpoint/2010/main" val="547008968"/>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nip Same Side Corner Rectangle 2"/>
          <p:cNvSpPr/>
          <p:nvPr/>
        </p:nvSpPr>
        <p:spPr>
          <a:xfrm>
            <a:off x="1133872" y="116632"/>
            <a:ext cx="6768752" cy="864096"/>
          </a:xfrm>
          <a:prstGeom prst="snip2SameRect">
            <a:avLst/>
          </a:prstGeom>
          <a:effectLst>
            <a:glow rad="101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ar-EG" sz="4000" dirty="0" smtClean="0">
                <a:solidFill>
                  <a:prstClr val="white"/>
                </a:solidFill>
              </a:rPr>
              <a:t>رابعا :تكييف الحبوب </a:t>
            </a:r>
            <a:endParaRPr lang="de-DE" sz="4000" dirty="0">
              <a:solidFill>
                <a:prstClr val="white"/>
              </a:solidFill>
            </a:endParaRPr>
          </a:p>
        </p:txBody>
      </p:sp>
      <p:sp>
        <p:nvSpPr>
          <p:cNvPr id="4" name="Snip Same Side Corner Rectangle 3"/>
          <p:cNvSpPr/>
          <p:nvPr/>
        </p:nvSpPr>
        <p:spPr>
          <a:xfrm>
            <a:off x="125760" y="1268760"/>
            <a:ext cx="8784976" cy="5589240"/>
          </a:xfrm>
          <a:prstGeom prst="snip2SameRect">
            <a:avLst/>
          </a:prstGeom>
          <a:effectLst>
            <a:glow rad="228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t"/>
          <a:lstStyle/>
          <a:p>
            <a:pPr algn="r" rtl="1"/>
            <a:r>
              <a:rPr lang="ar-EG" sz="2400" b="1" dirty="0">
                <a:solidFill>
                  <a:srgbClr val="C00000"/>
                </a:solidFill>
              </a:rPr>
              <a:t>ا</a:t>
            </a:r>
            <a:r>
              <a:rPr lang="ar-SA" sz="2400" b="1" dirty="0">
                <a:solidFill>
                  <a:srgbClr val="C00000"/>
                </a:solidFill>
              </a:rPr>
              <a:t>لهدف</a:t>
            </a:r>
            <a:r>
              <a:rPr lang="ar-EG" sz="2400" b="1" dirty="0">
                <a:solidFill>
                  <a:srgbClr val="C00000"/>
                </a:solidFill>
              </a:rPr>
              <a:t> </a:t>
            </a:r>
            <a:r>
              <a:rPr lang="ar-SA" sz="2400" b="1" dirty="0">
                <a:solidFill>
                  <a:srgbClr val="C00000"/>
                </a:solidFill>
              </a:rPr>
              <a:t>الثانى </a:t>
            </a:r>
            <a:r>
              <a:rPr lang="ar-EG" sz="2400" b="1" dirty="0" smtClean="0">
                <a:solidFill>
                  <a:srgbClr val="C00000"/>
                </a:solidFill>
              </a:rPr>
              <a:t>لتكييف الحبوب هو </a:t>
            </a:r>
          </a:p>
          <a:p>
            <a:pPr algn="r" rtl="1"/>
            <a:r>
              <a:rPr lang="ar-SA" sz="2400" dirty="0">
                <a:solidFill>
                  <a:srgbClr val="7030A0"/>
                </a:solidFill>
              </a:rPr>
              <a:t>احداث </a:t>
            </a:r>
            <a:r>
              <a:rPr lang="ar-SA" sz="3200" dirty="0">
                <a:solidFill>
                  <a:srgbClr val="7030A0"/>
                </a:solidFill>
              </a:rPr>
              <a:t>تغيرات فى الحبوب يؤدى الى تحسين صفات الدقيق الناتج ومن هذه التغيرات :</a:t>
            </a:r>
            <a:endParaRPr lang="de-DE" sz="3200" dirty="0">
              <a:solidFill>
                <a:srgbClr val="7030A0"/>
              </a:solidFill>
            </a:endParaRPr>
          </a:p>
          <a:p>
            <a:pPr marL="457200" lvl="0" indent="-457200" algn="r" rtl="1">
              <a:buFont typeface="Wingdings" pitchFamily="2" charset="2"/>
              <a:buChar char="ü"/>
            </a:pPr>
            <a:r>
              <a:rPr lang="ar-SA" sz="3200" dirty="0"/>
              <a:t>تحسين صفات الدقيق نتيجة لتحسين صفات الجلوتين وذلك نتيجة لتجمع بروتينات الاندوسبرم .</a:t>
            </a:r>
            <a:endParaRPr lang="de-DE" sz="3200" dirty="0"/>
          </a:p>
          <a:p>
            <a:pPr marL="457200" lvl="0" indent="-457200" algn="r" rtl="1">
              <a:buFont typeface="Wingdings" pitchFamily="2" charset="2"/>
              <a:buChar char="ü"/>
            </a:pPr>
            <a:r>
              <a:rPr lang="ar-SA" sz="3200" dirty="0"/>
              <a:t>زيادة نشاط انزيمات الالفا اميليز والتى تقوم بهدم جزيئات النشا الى سكريات قابلة للتخمر تساعد على نمو الخميرة .</a:t>
            </a:r>
            <a:endParaRPr lang="de-DE" sz="3200" dirty="0"/>
          </a:p>
          <a:p>
            <a:pPr algn="r" rtl="1"/>
            <a:r>
              <a:rPr lang="ar-SA" sz="3200" dirty="0">
                <a:solidFill>
                  <a:schemeClr val="tx1"/>
                </a:solidFill>
              </a:rPr>
              <a:t>ودرجات الرطوبة الملائمة لطحن حبوب القمح يتراوح بين 17-19% .</a:t>
            </a:r>
            <a:endParaRPr lang="de-DE" sz="3200" dirty="0">
              <a:solidFill>
                <a:schemeClr val="tx1"/>
              </a:solidFill>
            </a:endParaRPr>
          </a:p>
          <a:p>
            <a:pPr algn="r" rtl="1"/>
            <a:endParaRPr lang="ar-EG" sz="3200" b="1" dirty="0">
              <a:solidFill>
                <a:srgbClr val="C00000"/>
              </a:solidFill>
            </a:endParaRPr>
          </a:p>
          <a:p>
            <a:pPr algn="r" rtl="1"/>
            <a:endParaRPr lang="de-DE" sz="3200" dirty="0">
              <a:solidFill>
                <a:srgbClr val="7030A0"/>
              </a:solidFill>
            </a:endParaRPr>
          </a:p>
        </p:txBody>
      </p:sp>
    </p:spTree>
    <p:extLst>
      <p:ext uri="{BB962C8B-B14F-4D97-AF65-F5344CB8AC3E}">
        <p14:creationId xmlns:p14="http://schemas.microsoft.com/office/powerpoint/2010/main" val="1198462750"/>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ame Side Corner Rectangle 2"/>
          <p:cNvSpPr/>
          <p:nvPr/>
        </p:nvSpPr>
        <p:spPr>
          <a:xfrm>
            <a:off x="1133872" y="116632"/>
            <a:ext cx="6768752" cy="864096"/>
          </a:xfrm>
          <a:prstGeom prst="snip2SameRect">
            <a:avLst/>
          </a:prstGeom>
          <a:effectLst>
            <a:glow rad="101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ar-EG" sz="4000" dirty="0" smtClean="0">
                <a:solidFill>
                  <a:prstClr val="white"/>
                </a:solidFill>
              </a:rPr>
              <a:t>رابعا :تكييف الحبوب </a:t>
            </a:r>
            <a:endParaRPr lang="de-DE" sz="4000" dirty="0">
              <a:solidFill>
                <a:prstClr val="white"/>
              </a:solidFill>
            </a:endParaRPr>
          </a:p>
        </p:txBody>
      </p:sp>
      <p:sp>
        <p:nvSpPr>
          <p:cNvPr id="4" name="Snip Same Side Corner Rectangle 3"/>
          <p:cNvSpPr/>
          <p:nvPr/>
        </p:nvSpPr>
        <p:spPr>
          <a:xfrm>
            <a:off x="357158" y="1643050"/>
            <a:ext cx="8501122" cy="4714908"/>
          </a:xfrm>
          <a:prstGeom prst="snip2SameRect">
            <a:avLst/>
          </a:prstGeom>
          <a:effectLst>
            <a:glow rad="228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t"/>
          <a:lstStyle/>
          <a:p>
            <a:pPr algn="r" rtl="1"/>
            <a:endParaRPr lang="de-DE" sz="3200" dirty="0">
              <a:solidFill>
                <a:srgbClr val="7030A0"/>
              </a:solidFill>
            </a:endParaRPr>
          </a:p>
        </p:txBody>
      </p:sp>
      <p:sp>
        <p:nvSpPr>
          <p:cNvPr id="11" name="Content Placeholder 10"/>
          <p:cNvSpPr>
            <a:spLocks noGrp="1"/>
          </p:cNvSpPr>
          <p:nvPr>
            <p:ph idx="1"/>
          </p:nvPr>
        </p:nvSpPr>
        <p:spPr>
          <a:xfrm>
            <a:off x="785786" y="1714488"/>
            <a:ext cx="7901014" cy="4214842"/>
          </a:xfrm>
        </p:spPr>
        <p:txBody>
          <a:bodyPr anchor="ctr"/>
          <a:lstStyle/>
          <a:p>
            <a:r>
              <a:rPr lang="ar-EG" dirty="0" smtClean="0"/>
              <a:t>تتسلم المطاحن فى بعض الأحيان كما فى الدول الاوروبية قمحا رطوبته حوالى 22% وعادة تتراوح رطوبة القمح بين9 و13% او أكثر لذا فاننا نجد أن بعض الأقماح يجب أن يزال جزء من رطوبتها والبعض الأخر يضاف له نسبة معينة من الرطوبة</a:t>
            </a:r>
          </a:p>
          <a:p>
            <a:r>
              <a:rPr lang="ar-EG" sz="2400" dirty="0" smtClean="0">
                <a:solidFill>
                  <a:srgbClr val="FF0000"/>
                </a:solidFill>
              </a:rPr>
              <a:t> وهذه الازالة او الاضافة قد تتطلب اجراء عملية او أكثرمن العمليات الأتية:</a:t>
            </a:r>
            <a:endParaRPr lang="de-DE" sz="2400" dirty="0" smtClean="0">
              <a:solidFill>
                <a:srgbClr val="FF0000"/>
              </a:solidFill>
            </a:endParaRPr>
          </a:p>
          <a:p>
            <a:endParaRPr lang="de-DE" dirty="0"/>
          </a:p>
        </p:txBody>
      </p:sp>
    </p:spTree>
    <p:extLst>
      <p:ext uri="{BB962C8B-B14F-4D97-AF65-F5344CB8AC3E}">
        <p14:creationId xmlns:p14="http://schemas.microsoft.com/office/powerpoint/2010/main" val="1198462750"/>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ar-SA" i="1" dirty="0"/>
              <a:t>التركيب البنائى لحبوب الغلال</a:t>
            </a:r>
            <a:r>
              <a:rPr lang="de-DE" dirty="0"/>
              <a:t/>
            </a:r>
            <a:br>
              <a:rPr lang="de-DE" dirty="0"/>
            </a:br>
            <a:endParaRPr lang="de-DE" dirty="0"/>
          </a:p>
        </p:txBody>
      </p:sp>
      <p:sp>
        <p:nvSpPr>
          <p:cNvPr id="3" name="Content Placeholder 2"/>
          <p:cNvSpPr>
            <a:spLocks noGrp="1"/>
          </p:cNvSpPr>
          <p:nvPr>
            <p:ph idx="1"/>
          </p:nvPr>
        </p:nvSpPr>
        <p:spPr>
          <a:xfrm>
            <a:off x="214282" y="857232"/>
            <a:ext cx="8643998" cy="5857916"/>
          </a:xfrm>
          <a:gradFill flip="none"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8100000" scaled="1"/>
            <a:tileRect/>
          </a:gradFill>
          <a:ln>
            <a:solidFill>
              <a:schemeClr val="tx1"/>
            </a:solid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a:lstStyle/>
          <a:p>
            <a:pPr marL="0" indent="0">
              <a:lnSpc>
                <a:spcPct val="150000"/>
              </a:lnSpc>
              <a:spcAft>
                <a:spcPts val="0"/>
              </a:spcAft>
              <a:buNone/>
            </a:pPr>
            <a:r>
              <a:rPr lang="ar-EG" sz="2000" dirty="0" smtClean="0"/>
              <a:t>لا يمكن ذكر تاريخ محدد بدأت فيه صناعة الطحين ، ولا شك ان انتاج الدقيق من الحبوب يرجع الى العصور القديمة التى لم يدون شئ من تاريخها </a:t>
            </a:r>
            <a:endParaRPr lang="ar-EG" sz="2000" dirty="0" smtClean="0">
              <a:latin typeface="Times New Roman"/>
              <a:ea typeface="Times New Roman"/>
              <a:cs typeface="Times New Roman"/>
            </a:endParaRPr>
          </a:p>
          <a:p>
            <a:pPr marL="0" indent="0">
              <a:lnSpc>
                <a:spcPct val="150000"/>
              </a:lnSpc>
              <a:spcAft>
                <a:spcPts val="0"/>
              </a:spcAft>
              <a:buNone/>
            </a:pPr>
            <a:r>
              <a:rPr lang="ar-EG" sz="2000" dirty="0" smtClean="0">
                <a:latin typeface="Times New Roman"/>
                <a:ea typeface="Times New Roman"/>
                <a:cs typeface="Times New Roman"/>
              </a:rPr>
              <a:t>لكى </a:t>
            </a:r>
            <a:r>
              <a:rPr lang="ar-EG" sz="2000" dirty="0">
                <a:latin typeface="Times New Roman"/>
                <a:ea typeface="Times New Roman"/>
                <a:cs typeface="Times New Roman"/>
              </a:rPr>
              <a:t>يمكننا </a:t>
            </a:r>
            <a:r>
              <a:rPr lang="ar-EG" sz="2400" dirty="0">
                <a:latin typeface="Times New Roman"/>
                <a:ea typeface="Times New Roman"/>
                <a:cs typeface="Times New Roman"/>
              </a:rPr>
              <a:t>الاستفادة  القصوى من الحبوب لابد من معرفة التركيب الكيميائى لها </a:t>
            </a:r>
            <a:endParaRPr lang="ar-EG" sz="1800" dirty="0">
              <a:latin typeface="Times New Roman"/>
              <a:ea typeface="Times New Roman"/>
              <a:cs typeface="Times New Roman"/>
            </a:endParaRPr>
          </a:p>
          <a:p>
            <a:pPr marL="0" indent="0">
              <a:lnSpc>
                <a:spcPct val="150000"/>
              </a:lnSpc>
              <a:spcAft>
                <a:spcPts val="0"/>
              </a:spcAft>
              <a:buNone/>
            </a:pPr>
            <a:r>
              <a:rPr lang="ar-EG" sz="2800" dirty="0" smtClean="0">
                <a:solidFill>
                  <a:schemeClr val="tx2"/>
                </a:solidFill>
                <a:ea typeface="Times New Roman"/>
                <a:cs typeface="Times New Roman"/>
              </a:rPr>
              <a:t>وتتركب </a:t>
            </a:r>
            <a:r>
              <a:rPr lang="ar-EG" sz="2800" dirty="0">
                <a:solidFill>
                  <a:schemeClr val="tx2"/>
                </a:solidFill>
                <a:ea typeface="Times New Roman"/>
                <a:cs typeface="Times New Roman"/>
              </a:rPr>
              <a:t>حبوب الغلال من أجزاء رئيسية وهى </a:t>
            </a:r>
            <a:r>
              <a:rPr lang="ar-EG" sz="2800" dirty="0" smtClean="0">
                <a:solidFill>
                  <a:schemeClr val="tx2"/>
                </a:solidFill>
                <a:ea typeface="Times New Roman"/>
                <a:cs typeface="Times New Roman"/>
              </a:rPr>
              <a:t>:</a:t>
            </a:r>
          </a:p>
          <a:p>
            <a:pPr lvl="0">
              <a:lnSpc>
                <a:spcPct val="150000"/>
              </a:lnSpc>
              <a:spcAft>
                <a:spcPts val="0"/>
              </a:spcAft>
              <a:buFont typeface="+mj-lt"/>
              <a:buAutoNum type="arabicPeriod"/>
            </a:pPr>
            <a:r>
              <a:rPr lang="ar-EG" sz="2400" dirty="0">
                <a:solidFill>
                  <a:schemeClr val="bg2">
                    <a:lumMod val="10000"/>
                  </a:schemeClr>
                </a:solidFill>
                <a:latin typeface="Times New Roman"/>
                <a:ea typeface="Times New Roman"/>
                <a:cs typeface="Times New Roman"/>
              </a:rPr>
              <a:t>القشرة :</a:t>
            </a:r>
            <a:r>
              <a:rPr lang="ar-EG" sz="2400" dirty="0">
                <a:latin typeface="Times New Roman"/>
                <a:ea typeface="Times New Roman"/>
                <a:cs typeface="Times New Roman"/>
              </a:rPr>
              <a:t> وتقوم بحماية المواد المخزنة فى الحبة </a:t>
            </a:r>
            <a:endParaRPr lang="de-DE" sz="1800" dirty="0">
              <a:latin typeface="Times New Roman"/>
              <a:ea typeface="Times New Roman"/>
            </a:endParaRPr>
          </a:p>
          <a:p>
            <a:pPr marL="457200" lvl="0" indent="-457200">
              <a:lnSpc>
                <a:spcPct val="150000"/>
              </a:lnSpc>
              <a:spcAft>
                <a:spcPts val="0"/>
              </a:spcAft>
              <a:buClr>
                <a:schemeClr val="tx1"/>
              </a:buClr>
              <a:buFont typeface="+mj-lt"/>
              <a:buAutoNum type="arabicPeriod"/>
            </a:pPr>
            <a:r>
              <a:rPr lang="ar-EG" sz="2400" dirty="0">
                <a:solidFill>
                  <a:schemeClr val="bg2">
                    <a:lumMod val="10000"/>
                  </a:schemeClr>
                </a:solidFill>
                <a:latin typeface="Times New Roman"/>
                <a:ea typeface="Times New Roman"/>
                <a:cs typeface="Times New Roman"/>
              </a:rPr>
              <a:t>البذرة</a:t>
            </a:r>
            <a:r>
              <a:rPr lang="ar-EG" sz="2400" dirty="0">
                <a:latin typeface="Times New Roman"/>
                <a:ea typeface="Times New Roman"/>
                <a:cs typeface="Times New Roman"/>
              </a:rPr>
              <a:t> : ويحيط بها </a:t>
            </a:r>
            <a:r>
              <a:rPr lang="ar-EG" sz="2400" dirty="0" smtClean="0">
                <a:latin typeface="Times New Roman"/>
                <a:ea typeface="Times New Roman"/>
                <a:cs typeface="Times New Roman"/>
              </a:rPr>
              <a:t>غطاء </a:t>
            </a:r>
            <a:r>
              <a:rPr lang="ar-EG" sz="2400" dirty="0">
                <a:latin typeface="Times New Roman"/>
                <a:ea typeface="Times New Roman"/>
                <a:cs typeface="Times New Roman"/>
              </a:rPr>
              <a:t>يسمى غطاء </a:t>
            </a:r>
            <a:r>
              <a:rPr lang="ar-EG" sz="2400" dirty="0" smtClean="0">
                <a:latin typeface="Times New Roman"/>
                <a:ea typeface="Times New Roman"/>
                <a:cs typeface="Times New Roman"/>
              </a:rPr>
              <a:t>البذرة وتتكون </a:t>
            </a:r>
            <a:r>
              <a:rPr lang="ar-EG" sz="2400" dirty="0">
                <a:latin typeface="Times New Roman"/>
                <a:ea typeface="Times New Roman"/>
                <a:cs typeface="Times New Roman"/>
              </a:rPr>
              <a:t>من الاجزاء الرئيسية الاتية :</a:t>
            </a:r>
            <a:endParaRPr lang="de-DE" sz="1800" dirty="0">
              <a:latin typeface="Times New Roman"/>
              <a:ea typeface="Times New Roman"/>
            </a:endParaRPr>
          </a:p>
          <a:p>
            <a:pPr lvl="0">
              <a:lnSpc>
                <a:spcPct val="150000"/>
              </a:lnSpc>
              <a:spcAft>
                <a:spcPts val="0"/>
              </a:spcAft>
              <a:buFont typeface="+mj-lt"/>
              <a:buAutoNum type="romanUcPeriod"/>
            </a:pPr>
            <a:r>
              <a:rPr lang="ar-EG" sz="2400" dirty="0">
                <a:solidFill>
                  <a:schemeClr val="tx2"/>
                </a:solidFill>
                <a:latin typeface="Times New Roman"/>
                <a:ea typeface="Times New Roman"/>
                <a:cs typeface="Times New Roman"/>
              </a:rPr>
              <a:t>الاندوسبرم</a:t>
            </a:r>
            <a:r>
              <a:rPr lang="ar-EG" sz="2400" dirty="0">
                <a:solidFill>
                  <a:schemeClr val="tx2">
                    <a:lumMod val="60000"/>
                    <a:lumOff val="40000"/>
                  </a:schemeClr>
                </a:solidFill>
                <a:latin typeface="Times New Roman"/>
                <a:ea typeface="Times New Roman"/>
                <a:cs typeface="Times New Roman"/>
              </a:rPr>
              <a:t> </a:t>
            </a:r>
            <a:r>
              <a:rPr lang="ar-EG" sz="2400" dirty="0">
                <a:latin typeface="Times New Roman"/>
                <a:ea typeface="Times New Roman"/>
                <a:cs typeface="Times New Roman"/>
              </a:rPr>
              <a:t>: وهو </a:t>
            </a:r>
            <a:r>
              <a:rPr lang="ar-EG" sz="2400" dirty="0" smtClean="0">
                <a:latin typeface="Times New Roman"/>
                <a:ea typeface="Times New Roman"/>
                <a:cs typeface="Times New Roman"/>
              </a:rPr>
              <a:t>الجزء </a:t>
            </a:r>
            <a:r>
              <a:rPr lang="ar-EG" sz="2400" dirty="0">
                <a:latin typeface="Times New Roman"/>
                <a:ea typeface="Times New Roman"/>
                <a:cs typeface="Times New Roman"/>
              </a:rPr>
              <a:t>الاساسى فى الحبة ويشمل 82% من وزن الحبة .</a:t>
            </a:r>
            <a:endParaRPr lang="de-DE" sz="1800" dirty="0">
              <a:latin typeface="Times New Roman"/>
              <a:ea typeface="Times New Roman"/>
            </a:endParaRPr>
          </a:p>
          <a:p>
            <a:pPr lvl="0">
              <a:lnSpc>
                <a:spcPct val="150000"/>
              </a:lnSpc>
              <a:spcAft>
                <a:spcPts val="0"/>
              </a:spcAft>
              <a:buClr>
                <a:schemeClr val="tx2">
                  <a:lumMod val="60000"/>
                  <a:lumOff val="40000"/>
                </a:schemeClr>
              </a:buClr>
              <a:buFont typeface="+mj-lt"/>
              <a:buAutoNum type="romanUcPeriod"/>
            </a:pPr>
            <a:r>
              <a:rPr lang="ar-EG" sz="2400" dirty="0">
                <a:solidFill>
                  <a:schemeClr val="tx2"/>
                </a:solidFill>
                <a:latin typeface="Times New Roman"/>
                <a:ea typeface="Times New Roman"/>
                <a:cs typeface="Times New Roman"/>
              </a:rPr>
              <a:t>الجنين</a:t>
            </a:r>
            <a:r>
              <a:rPr lang="ar-EG" sz="2400" dirty="0">
                <a:latin typeface="Times New Roman"/>
                <a:ea typeface="Times New Roman"/>
                <a:cs typeface="Times New Roman"/>
              </a:rPr>
              <a:t> : وهو الجزء المسئول عن الانبات ويشغل جزء صغير من الحبة ويتراوح وزنه من 3% من وزن حبة القمح الى 13 %من وزن حبة الذرة .</a:t>
            </a:r>
            <a:endParaRPr lang="de-DE" sz="1800" dirty="0">
              <a:latin typeface="Times New Roman"/>
              <a:ea typeface="Times New Roman"/>
            </a:endParaRPr>
          </a:p>
          <a:p>
            <a:pPr>
              <a:lnSpc>
                <a:spcPct val="150000"/>
              </a:lnSpc>
              <a:spcAft>
                <a:spcPts val="0"/>
              </a:spcAft>
            </a:pPr>
            <a:r>
              <a:rPr lang="ar-EG" sz="2400" dirty="0">
                <a:latin typeface="Times New Roman"/>
                <a:ea typeface="Times New Roman"/>
                <a:cs typeface="Times New Roman"/>
              </a:rPr>
              <a:t>وتختلف المحاصيل فيما بينها فى نسب تركيب كل جزء من هذه الاجزاء .</a:t>
            </a:r>
            <a:endParaRPr lang="de-DE" sz="1800" dirty="0">
              <a:latin typeface="Times New Roman"/>
              <a:ea typeface="Times New Roman"/>
            </a:endParaRPr>
          </a:p>
          <a:p>
            <a:endParaRPr lang="de-DE" dirty="0"/>
          </a:p>
        </p:txBody>
      </p:sp>
    </p:spTree>
    <p:extLst>
      <p:ext uri="{BB962C8B-B14F-4D97-AF65-F5344CB8AC3E}">
        <p14:creationId xmlns:p14="http://schemas.microsoft.com/office/powerpoint/2010/main" val="466197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ame Side Corner Rectangle 2"/>
          <p:cNvSpPr/>
          <p:nvPr/>
        </p:nvSpPr>
        <p:spPr>
          <a:xfrm>
            <a:off x="1133872" y="116632"/>
            <a:ext cx="6768752" cy="864096"/>
          </a:xfrm>
          <a:prstGeom prst="snip2SameRect">
            <a:avLst/>
          </a:prstGeom>
          <a:effectLst>
            <a:glow rad="101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ar-EG" sz="4000" dirty="0" smtClean="0">
                <a:solidFill>
                  <a:prstClr val="white"/>
                </a:solidFill>
              </a:rPr>
              <a:t>رابعا :تكييف الحبوب </a:t>
            </a:r>
            <a:endParaRPr lang="de-DE" sz="4000" dirty="0">
              <a:solidFill>
                <a:prstClr val="white"/>
              </a:solidFill>
            </a:endParaRPr>
          </a:p>
        </p:txBody>
      </p:sp>
      <p:sp>
        <p:nvSpPr>
          <p:cNvPr id="4" name="Snip Same Side Corner Rectangle 3"/>
          <p:cNvSpPr/>
          <p:nvPr/>
        </p:nvSpPr>
        <p:spPr>
          <a:xfrm>
            <a:off x="214282" y="1142984"/>
            <a:ext cx="8643998" cy="5429288"/>
          </a:xfrm>
          <a:prstGeom prst="snip2SameRect">
            <a:avLst/>
          </a:prstGeom>
          <a:effectLst>
            <a:glow rad="228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t"/>
          <a:lstStyle/>
          <a:p>
            <a:pPr algn="r" rtl="1"/>
            <a:endParaRPr lang="de-DE" sz="3200" dirty="0">
              <a:solidFill>
                <a:srgbClr val="7030A0"/>
              </a:solidFill>
            </a:endParaRPr>
          </a:p>
        </p:txBody>
      </p:sp>
      <p:sp>
        <p:nvSpPr>
          <p:cNvPr id="11" name="Content Placeholder 10"/>
          <p:cNvSpPr>
            <a:spLocks noGrp="1"/>
          </p:cNvSpPr>
          <p:nvPr>
            <p:ph idx="1"/>
          </p:nvPr>
        </p:nvSpPr>
        <p:spPr>
          <a:xfrm>
            <a:off x="428596" y="1285860"/>
            <a:ext cx="8143932" cy="5072098"/>
          </a:xfrm>
        </p:spPr>
        <p:txBody>
          <a:bodyPr/>
          <a:lstStyle/>
          <a:p>
            <a:pPr lvl="0">
              <a:lnSpc>
                <a:spcPct val="150000"/>
              </a:lnSpc>
              <a:spcAft>
                <a:spcPts val="0"/>
              </a:spcAft>
              <a:buFont typeface="+mj-lt"/>
              <a:buAutoNum type="arabicPeriod"/>
            </a:pPr>
            <a:r>
              <a:rPr lang="ar-EG" b="1" dirty="0" smtClean="0">
                <a:solidFill>
                  <a:srgbClr val="FF0000"/>
                </a:solidFill>
                <a:latin typeface="Times New Roman"/>
                <a:ea typeface="Times New Roman"/>
              </a:rPr>
              <a:t>التجفيف  : </a:t>
            </a:r>
            <a:r>
              <a:rPr lang="ar-EG" dirty="0" smtClean="0">
                <a:latin typeface="Times New Roman"/>
                <a:ea typeface="Times New Roman"/>
              </a:rPr>
              <a:t>وذلك باستخدام الهواء الساخن.</a:t>
            </a:r>
            <a:endParaRPr lang="de-DE" dirty="0" smtClean="0">
              <a:latin typeface="Times New Roman"/>
              <a:ea typeface="Times New Roman"/>
            </a:endParaRPr>
          </a:p>
          <a:p>
            <a:pPr lvl="0">
              <a:lnSpc>
                <a:spcPct val="150000"/>
              </a:lnSpc>
              <a:spcAft>
                <a:spcPts val="0"/>
              </a:spcAft>
              <a:buFont typeface="+mj-lt"/>
              <a:buAutoNum type="arabicPeriod"/>
            </a:pPr>
            <a:r>
              <a:rPr lang="ar-EG" b="1" dirty="0" smtClean="0">
                <a:solidFill>
                  <a:srgbClr val="FF0000"/>
                </a:solidFill>
                <a:latin typeface="Times New Roman"/>
                <a:ea typeface="Times New Roman"/>
              </a:rPr>
              <a:t>اضافة الماء</a:t>
            </a:r>
            <a:r>
              <a:rPr lang="ar-EG" dirty="0" smtClean="0">
                <a:solidFill>
                  <a:srgbClr val="FF0000"/>
                </a:solidFill>
                <a:latin typeface="Times New Roman"/>
                <a:ea typeface="Times New Roman"/>
              </a:rPr>
              <a:t> </a:t>
            </a:r>
            <a:r>
              <a:rPr lang="ar-EG" dirty="0" smtClean="0">
                <a:latin typeface="Times New Roman"/>
                <a:ea typeface="Times New Roman"/>
              </a:rPr>
              <a:t>: وتوجد طريقتان لاضافة الماء وهما :</a:t>
            </a:r>
            <a:endParaRPr lang="de-DE" dirty="0" smtClean="0">
              <a:latin typeface="Times New Roman"/>
              <a:ea typeface="Times New Roman"/>
            </a:endParaRPr>
          </a:p>
          <a:p>
            <a:pPr algn="just">
              <a:buBlip>
                <a:blip r:embed="rId2"/>
              </a:buBlip>
            </a:pPr>
            <a:r>
              <a:rPr lang="ar-EG" sz="2800" b="1" dirty="0" smtClean="0">
                <a:solidFill>
                  <a:schemeClr val="accent6">
                    <a:lumMod val="60000"/>
                    <a:lumOff val="40000"/>
                  </a:schemeClr>
                </a:solidFill>
                <a:ea typeface="Times New Roman"/>
              </a:rPr>
              <a:t>التكييف على الساخن </a:t>
            </a:r>
            <a:r>
              <a:rPr lang="ar-EG" dirty="0" smtClean="0">
                <a:ea typeface="Times New Roman"/>
              </a:rPr>
              <a:t>: وفى هذه الطريقة يمر القمح بعد غسله بحيث يكون سطحه الخارجى مبتلا فى غرفة مسخنة بالهواء الى درجة حرارة 46 م لمدة حوالى 30-60 دقيقة وبهذه الطريقة تدفع الرطوبة الخارجية الى داخل الحبوب التى تكتسب حينئذ الرطوبة المطلوبة.</a:t>
            </a:r>
          </a:p>
          <a:p>
            <a:r>
              <a:rPr lang="ar-EG" dirty="0" smtClean="0">
                <a:ea typeface="Times New Roman"/>
              </a:rPr>
              <a:t>وبعد ذلك تمر فى مبردات خاصة الى غرف التهوية وتستغرق هذه العملية كلها حوالى 1-3 ساعات .</a:t>
            </a:r>
            <a:endParaRPr lang="de-DE" dirty="0"/>
          </a:p>
        </p:txBody>
      </p:sp>
    </p:spTree>
    <p:extLst>
      <p:ext uri="{BB962C8B-B14F-4D97-AF65-F5344CB8AC3E}">
        <p14:creationId xmlns:p14="http://schemas.microsoft.com/office/powerpoint/2010/main" val="1198462750"/>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ame Side Corner Rectangle 2"/>
          <p:cNvSpPr/>
          <p:nvPr/>
        </p:nvSpPr>
        <p:spPr>
          <a:xfrm>
            <a:off x="1133872" y="116632"/>
            <a:ext cx="6768752" cy="864096"/>
          </a:xfrm>
          <a:prstGeom prst="snip2SameRect">
            <a:avLst/>
          </a:prstGeom>
          <a:effectLst>
            <a:glow rad="101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ar-EG" sz="4000" dirty="0" smtClean="0">
                <a:solidFill>
                  <a:prstClr val="white"/>
                </a:solidFill>
              </a:rPr>
              <a:t>رابعا :تكييف الحبوب </a:t>
            </a:r>
            <a:endParaRPr lang="de-DE" sz="4000" dirty="0">
              <a:solidFill>
                <a:prstClr val="white"/>
              </a:solidFill>
            </a:endParaRPr>
          </a:p>
        </p:txBody>
      </p:sp>
      <p:sp>
        <p:nvSpPr>
          <p:cNvPr id="4" name="Snip Same Side Corner Rectangle 3"/>
          <p:cNvSpPr/>
          <p:nvPr/>
        </p:nvSpPr>
        <p:spPr>
          <a:xfrm>
            <a:off x="428596" y="1357298"/>
            <a:ext cx="8501122" cy="4714908"/>
          </a:xfrm>
          <a:prstGeom prst="snip2SameRect">
            <a:avLst/>
          </a:prstGeom>
          <a:effectLst>
            <a:glow rad="228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t"/>
          <a:lstStyle/>
          <a:p>
            <a:pPr algn="r" rtl="1"/>
            <a:endParaRPr lang="de-DE" sz="3200" dirty="0">
              <a:solidFill>
                <a:srgbClr val="7030A0"/>
              </a:solidFill>
            </a:endParaRPr>
          </a:p>
        </p:txBody>
      </p:sp>
      <p:sp>
        <p:nvSpPr>
          <p:cNvPr id="11" name="Content Placeholder 10"/>
          <p:cNvSpPr>
            <a:spLocks noGrp="1"/>
          </p:cNvSpPr>
          <p:nvPr>
            <p:ph idx="1"/>
          </p:nvPr>
        </p:nvSpPr>
        <p:spPr>
          <a:xfrm>
            <a:off x="357158" y="2071654"/>
            <a:ext cx="8572560" cy="4786346"/>
          </a:xfrm>
        </p:spPr>
        <p:txBody>
          <a:bodyPr/>
          <a:lstStyle/>
          <a:p>
            <a:pPr lvl="1">
              <a:lnSpc>
                <a:spcPct val="150000"/>
              </a:lnSpc>
              <a:spcAft>
                <a:spcPts val="0"/>
              </a:spcAft>
              <a:buBlip>
                <a:blip r:embed="rId2"/>
              </a:buBlip>
            </a:pPr>
            <a:r>
              <a:rPr lang="ar-EG" b="1" dirty="0" smtClean="0">
                <a:solidFill>
                  <a:schemeClr val="accent6">
                    <a:lumMod val="60000"/>
                    <a:lumOff val="40000"/>
                  </a:schemeClr>
                </a:solidFill>
                <a:latin typeface="Times New Roman"/>
                <a:ea typeface="Times New Roman"/>
              </a:rPr>
              <a:t>التكييف</a:t>
            </a:r>
            <a:r>
              <a:rPr lang="ar-EG" dirty="0" smtClean="0">
                <a:solidFill>
                  <a:schemeClr val="accent6">
                    <a:lumMod val="60000"/>
                    <a:lumOff val="40000"/>
                  </a:schemeClr>
                </a:solidFill>
                <a:latin typeface="Times New Roman"/>
                <a:ea typeface="Times New Roman"/>
              </a:rPr>
              <a:t> </a:t>
            </a:r>
            <a:r>
              <a:rPr lang="ar-EG" b="1" dirty="0" smtClean="0">
                <a:solidFill>
                  <a:schemeClr val="accent6">
                    <a:lumMod val="60000"/>
                    <a:lumOff val="40000"/>
                  </a:schemeClr>
                </a:solidFill>
                <a:latin typeface="Times New Roman"/>
                <a:ea typeface="Times New Roman"/>
              </a:rPr>
              <a:t>على البارد </a:t>
            </a:r>
            <a:r>
              <a:rPr lang="ar-EG" dirty="0" smtClean="0">
                <a:latin typeface="Times New Roman"/>
                <a:ea typeface="Times New Roman"/>
              </a:rPr>
              <a:t>:وفى هذه الطريقة لا يمكن زيادة نسبة الرطوبة أكثر من 3% فى كل مرة ،وبعد كل زيادة يجب أن تبقى الحبوب مدة كافية لتتجانس رطوبتها وقد تصل هذه المدة فى بعض أصناف القمح الى 24 ساعة بعد كل زيادة</a:t>
            </a:r>
          </a:p>
          <a:p>
            <a:pPr lvl="1">
              <a:lnSpc>
                <a:spcPct val="150000"/>
              </a:lnSpc>
              <a:spcAft>
                <a:spcPts val="0"/>
              </a:spcAft>
              <a:buNone/>
            </a:pPr>
            <a:r>
              <a:rPr lang="ar-EG" dirty="0" smtClean="0">
                <a:latin typeface="Times New Roman"/>
                <a:ea typeface="Times New Roman"/>
              </a:rPr>
              <a:t> بينما يمكن زيادة الرطوبة فى التكييف الساخن بمقدار 9% فى عملية واحدة</a:t>
            </a:r>
            <a:endParaRPr lang="de-DE" dirty="0" smtClean="0">
              <a:latin typeface="Times New Roman"/>
              <a:ea typeface="Times New Roman"/>
            </a:endParaRPr>
          </a:p>
        </p:txBody>
      </p:sp>
    </p:spTree>
    <p:extLst>
      <p:ext uri="{BB962C8B-B14F-4D97-AF65-F5344CB8AC3E}">
        <p14:creationId xmlns:p14="http://schemas.microsoft.com/office/powerpoint/2010/main" val="1198462750"/>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ame Side Corner Rectangle 2"/>
          <p:cNvSpPr/>
          <p:nvPr/>
        </p:nvSpPr>
        <p:spPr>
          <a:xfrm>
            <a:off x="1133872" y="116632"/>
            <a:ext cx="6768752" cy="864096"/>
          </a:xfrm>
          <a:prstGeom prst="snip2SameRect">
            <a:avLst/>
          </a:prstGeom>
          <a:effectLst>
            <a:glow rad="101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ar-EG" sz="4000" dirty="0">
                <a:solidFill>
                  <a:prstClr val="white"/>
                </a:solidFill>
              </a:rPr>
              <a:t>رابعا :</a:t>
            </a:r>
            <a:r>
              <a:rPr lang="ar-EG" sz="4000" dirty="0" smtClean="0">
                <a:solidFill>
                  <a:prstClr val="white"/>
                </a:solidFill>
              </a:rPr>
              <a:t>تكييف الحبوب </a:t>
            </a:r>
            <a:endParaRPr lang="de-DE" sz="4000" dirty="0">
              <a:solidFill>
                <a:prstClr val="white"/>
              </a:solidFill>
            </a:endParaRPr>
          </a:p>
        </p:txBody>
      </p:sp>
      <p:sp>
        <p:nvSpPr>
          <p:cNvPr id="4" name="Snip Same Side Corner Rectangle 3"/>
          <p:cNvSpPr/>
          <p:nvPr/>
        </p:nvSpPr>
        <p:spPr>
          <a:xfrm>
            <a:off x="357158" y="1643050"/>
            <a:ext cx="8501122" cy="4714908"/>
          </a:xfrm>
          <a:prstGeom prst="snip2SameRect">
            <a:avLst/>
          </a:prstGeom>
          <a:effectLst>
            <a:glow rad="228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t"/>
          <a:lstStyle/>
          <a:p>
            <a:pPr algn="r" rtl="1"/>
            <a:endParaRPr lang="ar-EG" sz="3200" dirty="0" smtClean="0">
              <a:solidFill>
                <a:srgbClr val="7030A0"/>
              </a:solidFill>
            </a:endParaRPr>
          </a:p>
          <a:p>
            <a:pPr algn="r" rtl="1"/>
            <a:endParaRPr lang="ar-EG" sz="3200" dirty="0" smtClean="0">
              <a:solidFill>
                <a:srgbClr val="7030A0"/>
              </a:solidFill>
            </a:endParaRPr>
          </a:p>
          <a:p>
            <a:pPr algn="r" rtl="1"/>
            <a:endParaRPr lang="ar-EG" sz="3200" dirty="0" smtClean="0">
              <a:solidFill>
                <a:srgbClr val="7030A0"/>
              </a:solidFill>
            </a:endParaRPr>
          </a:p>
          <a:p>
            <a:pPr algn="r" rtl="1"/>
            <a:endParaRPr lang="de-DE" sz="3200" dirty="0">
              <a:solidFill>
                <a:srgbClr val="7030A0"/>
              </a:solidFill>
            </a:endParaRPr>
          </a:p>
        </p:txBody>
      </p:sp>
      <p:sp>
        <p:nvSpPr>
          <p:cNvPr id="11" name="Content Placeholder 10"/>
          <p:cNvSpPr>
            <a:spLocks noGrp="1"/>
          </p:cNvSpPr>
          <p:nvPr>
            <p:ph idx="1"/>
          </p:nvPr>
        </p:nvSpPr>
        <p:spPr>
          <a:xfrm>
            <a:off x="428596" y="1357298"/>
            <a:ext cx="8429652" cy="4857784"/>
          </a:xfrm>
        </p:spPr>
        <p:txBody>
          <a:bodyPr/>
          <a:lstStyle/>
          <a:p>
            <a:pPr marL="72000" lvl="2">
              <a:lnSpc>
                <a:spcPct val="150000"/>
              </a:lnSpc>
              <a:spcAft>
                <a:spcPts val="0"/>
              </a:spcAft>
              <a:buNone/>
            </a:pPr>
            <a:endParaRPr lang="ar-EG" sz="2000" b="1" dirty="0" smtClean="0">
              <a:latin typeface="Times New Roman"/>
              <a:ea typeface="Times New Roman"/>
            </a:endParaRPr>
          </a:p>
          <a:p>
            <a:pPr marL="504000" lvl="2">
              <a:lnSpc>
                <a:spcPct val="150000"/>
              </a:lnSpc>
              <a:spcAft>
                <a:spcPts val="0"/>
              </a:spcAft>
              <a:buFont typeface="+mj-lt"/>
              <a:buAutoNum type="arabicPeriod" startAt="3"/>
            </a:pPr>
            <a:r>
              <a:rPr lang="ar-EG" sz="2800" b="1" dirty="0" smtClean="0">
                <a:solidFill>
                  <a:srgbClr val="FF0000"/>
                </a:solidFill>
                <a:latin typeface="Times New Roman"/>
                <a:ea typeface="Times New Roman"/>
              </a:rPr>
              <a:t>اضافة الماء بعد تعريض الحبوب لتفريغ هوائى </a:t>
            </a:r>
            <a:r>
              <a:rPr lang="ar-EG" sz="2800" dirty="0" smtClean="0">
                <a:solidFill>
                  <a:srgbClr val="FF0000"/>
                </a:solidFill>
                <a:latin typeface="Times New Roman"/>
                <a:ea typeface="Times New Roman"/>
              </a:rPr>
              <a:t>:</a:t>
            </a:r>
            <a:endParaRPr lang="de-DE" sz="2800" dirty="0" smtClean="0">
              <a:solidFill>
                <a:srgbClr val="FF0000"/>
              </a:solidFill>
              <a:latin typeface="Times New Roman"/>
              <a:ea typeface="Times New Roman"/>
            </a:endParaRPr>
          </a:p>
          <a:p>
            <a:r>
              <a:rPr lang="ar-EG" sz="2800" dirty="0" smtClean="0">
                <a:ea typeface="Times New Roman"/>
              </a:rPr>
              <a:t>وفى هذه الطريقة يتم </a:t>
            </a:r>
            <a:r>
              <a:rPr lang="ar-EG" sz="2800" dirty="0" smtClean="0">
                <a:solidFill>
                  <a:srgbClr val="FFFF00"/>
                </a:solidFill>
                <a:ea typeface="Times New Roman"/>
              </a:rPr>
              <a:t>ادخال القمح الى غرف التفريغ حيث يجرى له عملية خلخلة للهواء ثم يدفع برذاذ من الماء داخل الغرفة فتمتص الحبوب نسبة كبيرة من الماء ثم تعامل بعد خروجها من غرفة التفريغ تحت درجة حرارة معينة لتطريتها</a:t>
            </a:r>
            <a:r>
              <a:rPr lang="ar-EG" sz="2800" dirty="0" smtClean="0">
                <a:ea typeface="Times New Roman"/>
              </a:rPr>
              <a:t> (لتحسين صفات الجلوتين ) </a:t>
            </a:r>
          </a:p>
          <a:p>
            <a:r>
              <a:rPr lang="ar-EG" sz="2800" dirty="0" smtClean="0">
                <a:ea typeface="Times New Roman"/>
              </a:rPr>
              <a:t>وفائدة وضع الحبوب تحت تفريع هوائى هو سحب فقاقيع الهواء التى توجد فى الأنابيب الشعرية بالطرف السرى لحبة القمح مما يسهل من ادخال الماء الى الحبوب وبالتالى يمكن تعديل رطوبتها بسهولة</a:t>
            </a:r>
            <a:endParaRPr lang="ar-EG" sz="3600" b="1" dirty="0" smtClean="0">
              <a:latin typeface="Times New Roman"/>
              <a:ea typeface="Times New Roman"/>
            </a:endParaRPr>
          </a:p>
          <a:p>
            <a:pPr marL="72000" lvl="2">
              <a:lnSpc>
                <a:spcPct val="150000"/>
              </a:lnSpc>
              <a:spcAft>
                <a:spcPts val="0"/>
              </a:spcAft>
              <a:buNone/>
            </a:pPr>
            <a:endParaRPr lang="de-DE" sz="3200" dirty="0"/>
          </a:p>
        </p:txBody>
      </p:sp>
    </p:spTree>
    <p:extLst>
      <p:ext uri="{BB962C8B-B14F-4D97-AF65-F5344CB8AC3E}">
        <p14:creationId xmlns:p14="http://schemas.microsoft.com/office/powerpoint/2010/main" val="1198462750"/>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ame Side Corner Rectangle 2"/>
          <p:cNvSpPr/>
          <p:nvPr/>
        </p:nvSpPr>
        <p:spPr>
          <a:xfrm>
            <a:off x="1133872" y="116632"/>
            <a:ext cx="6768752" cy="864096"/>
          </a:xfrm>
          <a:prstGeom prst="snip2SameRect">
            <a:avLst/>
          </a:prstGeom>
          <a:effectLst>
            <a:glow rad="101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ar-EG" sz="4000" dirty="0">
                <a:solidFill>
                  <a:prstClr val="white"/>
                </a:solidFill>
              </a:rPr>
              <a:t>رابعا :</a:t>
            </a:r>
            <a:r>
              <a:rPr lang="ar-EG" sz="4000" dirty="0" smtClean="0">
                <a:solidFill>
                  <a:prstClr val="white"/>
                </a:solidFill>
              </a:rPr>
              <a:t>تكييف الحبوب </a:t>
            </a:r>
            <a:endParaRPr lang="de-DE" sz="4000" dirty="0">
              <a:solidFill>
                <a:prstClr val="white"/>
              </a:solidFill>
            </a:endParaRPr>
          </a:p>
        </p:txBody>
      </p:sp>
      <p:sp>
        <p:nvSpPr>
          <p:cNvPr id="4" name="Snip Same Side Corner Rectangle 3"/>
          <p:cNvSpPr/>
          <p:nvPr/>
        </p:nvSpPr>
        <p:spPr>
          <a:xfrm>
            <a:off x="357158" y="1643050"/>
            <a:ext cx="8501122" cy="4714908"/>
          </a:xfrm>
          <a:prstGeom prst="snip2SameRect">
            <a:avLst/>
          </a:prstGeom>
          <a:effectLst>
            <a:glow rad="228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t"/>
          <a:lstStyle/>
          <a:p>
            <a:pPr algn="r" rtl="1"/>
            <a:endParaRPr lang="ar-EG" sz="3200" dirty="0" smtClean="0">
              <a:solidFill>
                <a:srgbClr val="7030A0"/>
              </a:solidFill>
            </a:endParaRPr>
          </a:p>
          <a:p>
            <a:pPr algn="r" rtl="1"/>
            <a:endParaRPr lang="ar-EG" sz="3200" dirty="0" smtClean="0">
              <a:solidFill>
                <a:srgbClr val="7030A0"/>
              </a:solidFill>
            </a:endParaRPr>
          </a:p>
          <a:p>
            <a:pPr algn="r" rtl="1"/>
            <a:endParaRPr lang="ar-EG" sz="3200" dirty="0" smtClean="0">
              <a:solidFill>
                <a:srgbClr val="7030A0"/>
              </a:solidFill>
            </a:endParaRPr>
          </a:p>
          <a:p>
            <a:pPr algn="r" rtl="1"/>
            <a:endParaRPr lang="de-DE" sz="3200" dirty="0">
              <a:solidFill>
                <a:srgbClr val="7030A0"/>
              </a:solidFill>
            </a:endParaRPr>
          </a:p>
        </p:txBody>
      </p:sp>
      <p:sp>
        <p:nvSpPr>
          <p:cNvPr id="11" name="Content Placeholder 10"/>
          <p:cNvSpPr>
            <a:spLocks noGrp="1"/>
          </p:cNvSpPr>
          <p:nvPr>
            <p:ph idx="1"/>
          </p:nvPr>
        </p:nvSpPr>
        <p:spPr>
          <a:xfrm>
            <a:off x="428596" y="1357298"/>
            <a:ext cx="8429652" cy="4857784"/>
          </a:xfrm>
        </p:spPr>
        <p:txBody>
          <a:bodyPr/>
          <a:lstStyle/>
          <a:p>
            <a:pPr marL="216000" lvl="2">
              <a:lnSpc>
                <a:spcPct val="150000"/>
              </a:lnSpc>
              <a:spcAft>
                <a:spcPts val="0"/>
              </a:spcAft>
              <a:buNone/>
            </a:pPr>
            <a:endParaRPr lang="ar-EG" sz="2800" b="1" dirty="0" smtClean="0">
              <a:solidFill>
                <a:srgbClr val="FF0000"/>
              </a:solidFill>
              <a:latin typeface="Times New Roman"/>
              <a:ea typeface="Times New Roman"/>
            </a:endParaRPr>
          </a:p>
          <a:p>
            <a:pPr marL="216000" lvl="2" indent="-457200">
              <a:lnSpc>
                <a:spcPct val="150000"/>
              </a:lnSpc>
              <a:spcAft>
                <a:spcPts val="0"/>
              </a:spcAft>
              <a:buFont typeface="+mj-lt"/>
              <a:buAutoNum type="arabicPeriod" startAt="4"/>
            </a:pPr>
            <a:r>
              <a:rPr lang="ar-EG" sz="2800" b="1" dirty="0" smtClean="0">
                <a:solidFill>
                  <a:srgbClr val="FF0000"/>
                </a:solidFill>
                <a:latin typeface="Times New Roman"/>
                <a:ea typeface="Times New Roman"/>
              </a:rPr>
              <a:t> معاملة الحبوب بحمض اللاكتيك</a:t>
            </a:r>
            <a:r>
              <a:rPr lang="ar-EG" sz="2800" dirty="0" smtClean="0">
                <a:solidFill>
                  <a:srgbClr val="FF0000"/>
                </a:solidFill>
                <a:latin typeface="Times New Roman"/>
                <a:ea typeface="Times New Roman"/>
              </a:rPr>
              <a:t> :</a:t>
            </a:r>
          </a:p>
          <a:p>
            <a:pPr marL="72000" lvl="2">
              <a:lnSpc>
                <a:spcPct val="150000"/>
              </a:lnSpc>
              <a:spcAft>
                <a:spcPts val="0"/>
              </a:spcAft>
              <a:buNone/>
            </a:pPr>
            <a:r>
              <a:rPr lang="ar-EG" sz="2000" dirty="0" smtClean="0">
                <a:latin typeface="Times New Roman"/>
                <a:ea typeface="Times New Roman"/>
              </a:rPr>
              <a:t> </a:t>
            </a:r>
            <a:r>
              <a:rPr lang="ar-EG" sz="2800" dirty="0" smtClean="0">
                <a:latin typeface="Times New Roman"/>
                <a:ea typeface="Times New Roman"/>
              </a:rPr>
              <a:t>وفى هذه الطريقة تضاف الى الحبوب نسبة من حمض اللاكتيك بمعدل 2 مل لكل 100 كيلوجرام من الحبوب وذلك مع رذاذ الماء الداخل الى غرفة التفريغ  ويقال ان اضافة حمض اللاكتيك يرفع نسبة الاستخلاص بقدار 1-2% فضلا عن زيادة تحمل الدقيق الناتج لفترات تخمر طويلة </a:t>
            </a:r>
            <a:endParaRPr lang="de-DE" sz="2800" dirty="0" smtClean="0">
              <a:latin typeface="Times New Roman"/>
              <a:ea typeface="Times New Roman"/>
            </a:endParaRPr>
          </a:p>
          <a:p>
            <a:pPr lvl="1">
              <a:lnSpc>
                <a:spcPct val="150000"/>
              </a:lnSpc>
              <a:spcAft>
                <a:spcPts val="0"/>
              </a:spcAft>
              <a:buNone/>
            </a:pPr>
            <a:endParaRPr lang="de-DE" sz="3200" dirty="0"/>
          </a:p>
        </p:txBody>
      </p:sp>
    </p:spTree>
    <p:extLst>
      <p:ext uri="{BB962C8B-B14F-4D97-AF65-F5344CB8AC3E}">
        <p14:creationId xmlns:p14="http://schemas.microsoft.com/office/powerpoint/2010/main" val="1198462750"/>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nip Same Side Corner Rectangle 3"/>
          <p:cNvSpPr/>
          <p:nvPr/>
        </p:nvSpPr>
        <p:spPr>
          <a:xfrm>
            <a:off x="357158" y="1093912"/>
            <a:ext cx="8572560" cy="5549798"/>
          </a:xfrm>
          <a:prstGeom prst="snip2SameRect">
            <a:avLst/>
          </a:prstGeom>
          <a:effectLst>
            <a:glow rad="228600">
              <a:schemeClr val="accent5">
                <a:satMod val="175000"/>
                <a:alpha val="40000"/>
              </a:schemeClr>
            </a:glow>
            <a:outerShdw blurRad="40000" dist="23000" dir="5400000" rotWithShape="0">
              <a:srgbClr val="000000">
                <a:alpha val="35000"/>
              </a:srgbClr>
            </a:outerShdw>
            <a:softEdge rad="317500"/>
          </a:effectLst>
        </p:spPr>
        <p:style>
          <a:lnRef idx="0">
            <a:schemeClr val="accent4"/>
          </a:lnRef>
          <a:fillRef idx="3">
            <a:schemeClr val="accent4"/>
          </a:fillRef>
          <a:effectRef idx="3">
            <a:schemeClr val="accent4"/>
          </a:effectRef>
          <a:fontRef idx="minor">
            <a:schemeClr val="lt1"/>
          </a:fontRef>
        </p:style>
        <p:txBody>
          <a:bodyPr rtlCol="0" anchor="t"/>
          <a:lstStyle/>
          <a:p>
            <a:pPr lvl="0" algn="r" rtl="1">
              <a:spcAft>
                <a:spcPts val="0"/>
              </a:spcAft>
            </a:pPr>
            <a:r>
              <a:rPr lang="ar-SA" sz="2800" dirty="0">
                <a:solidFill>
                  <a:prstClr val="white"/>
                </a:solidFill>
                <a:latin typeface="Times New Roman"/>
                <a:ea typeface="Times New Roman"/>
              </a:rPr>
              <a:t>تتم</a:t>
            </a:r>
            <a:r>
              <a:rPr lang="ar-SA" sz="2400" dirty="0">
                <a:solidFill>
                  <a:prstClr val="white"/>
                </a:solidFill>
                <a:latin typeface="Times New Roman"/>
                <a:ea typeface="Times New Roman"/>
              </a:rPr>
              <a:t> </a:t>
            </a:r>
            <a:r>
              <a:rPr lang="ar-SA" sz="2800" dirty="0">
                <a:solidFill>
                  <a:prstClr val="white"/>
                </a:solidFill>
                <a:latin typeface="Times New Roman"/>
                <a:ea typeface="Times New Roman"/>
              </a:rPr>
              <a:t>عملية</a:t>
            </a:r>
            <a:r>
              <a:rPr lang="ar-SA" sz="2400" dirty="0">
                <a:solidFill>
                  <a:prstClr val="white"/>
                </a:solidFill>
                <a:latin typeface="Times New Roman"/>
                <a:ea typeface="Times New Roman"/>
              </a:rPr>
              <a:t> </a:t>
            </a:r>
            <a:r>
              <a:rPr lang="ar-SA" sz="3200" dirty="0">
                <a:solidFill>
                  <a:prstClr val="white"/>
                </a:solidFill>
                <a:latin typeface="Times New Roman"/>
                <a:ea typeface="Times New Roman"/>
              </a:rPr>
              <a:t>الطحن </a:t>
            </a:r>
            <a:r>
              <a:rPr lang="ar-SA" sz="2800" dirty="0">
                <a:solidFill>
                  <a:prstClr val="white"/>
                </a:solidFill>
                <a:latin typeface="Times New Roman"/>
                <a:ea typeface="Times New Roman"/>
              </a:rPr>
              <a:t>فى نوعين من المطاحن </a:t>
            </a:r>
            <a:r>
              <a:rPr lang="ar-SA" sz="2800" dirty="0" smtClean="0">
                <a:solidFill>
                  <a:prstClr val="white"/>
                </a:solidFill>
                <a:latin typeface="Times New Roman"/>
                <a:ea typeface="Times New Roman"/>
              </a:rPr>
              <a:t>هما</a:t>
            </a:r>
            <a:r>
              <a:rPr lang="ar-EG" sz="2800" dirty="0" smtClean="0">
                <a:solidFill>
                  <a:prstClr val="white"/>
                </a:solidFill>
                <a:latin typeface="Times New Roman"/>
                <a:ea typeface="Times New Roman"/>
              </a:rPr>
              <a:t> </a:t>
            </a:r>
            <a:r>
              <a:rPr lang="ar-EG" sz="2800" dirty="0" smtClean="0">
                <a:solidFill>
                  <a:srgbClr val="2BF57D"/>
                </a:solidFill>
                <a:latin typeface="Times New Roman"/>
                <a:ea typeface="Times New Roman"/>
              </a:rPr>
              <a:t>(مطاحن الحجارة ومطاحن السلندرات)</a:t>
            </a:r>
            <a:endParaRPr lang="de-DE" sz="2000" dirty="0">
              <a:solidFill>
                <a:srgbClr val="2BF57D"/>
              </a:solidFill>
              <a:latin typeface="Times New Roman"/>
              <a:ea typeface="Times New Roman"/>
            </a:endParaRPr>
          </a:p>
          <a:p>
            <a:pPr marL="342900" lvl="0" indent="-342900" algn="r" rtl="1">
              <a:spcAft>
                <a:spcPts val="0"/>
              </a:spcAft>
              <a:buFont typeface="+mj-lt"/>
              <a:buAutoNum type="arabicPeriod"/>
            </a:pPr>
            <a:r>
              <a:rPr lang="ar-SA" sz="2800" b="1" dirty="0">
                <a:solidFill>
                  <a:srgbClr val="FF0000"/>
                </a:solidFill>
                <a:latin typeface="Times New Roman"/>
                <a:ea typeface="Times New Roman"/>
              </a:rPr>
              <a:t>مطاحن الحجارة :</a:t>
            </a:r>
            <a:endParaRPr lang="de-DE" sz="2000" dirty="0">
              <a:solidFill>
                <a:srgbClr val="FF0000"/>
              </a:solidFill>
              <a:latin typeface="Times New Roman"/>
              <a:ea typeface="Times New Roman"/>
            </a:endParaRPr>
          </a:p>
          <a:p>
            <a:pPr lvl="0" algn="r" rtl="1">
              <a:spcAft>
                <a:spcPts val="0"/>
              </a:spcAft>
            </a:pPr>
            <a:r>
              <a:rPr lang="ar-SA" sz="2800" dirty="0">
                <a:solidFill>
                  <a:prstClr val="white"/>
                </a:solidFill>
                <a:latin typeface="Times New Roman"/>
                <a:ea typeface="Times New Roman"/>
              </a:rPr>
              <a:t>تتكون هذه المطاحن من عدد من الأزواج من الحجارة الدائرية الكبيرة المنقوشة بطريقة خاصة ،ويكون أحد الحجرين ثابتا والأخر متحرك ( العلوى ) وتتم عملية تحريك الحجر بواسطة قوة محركة كالانسان أو الحيوان أو المحركات الهوائية .وتنتشر هذه المطاحن فى كثير من الدول العربية وخاصة فى الريف ويمكن التحكم فى السرعة كما يمكن التحكم فى المسافة بين الحجرين وبالتالى يمكن التحكم فى نعومة حبيبات الدقيق الناتجة .ويتم الغاء هذه المطاحن تدريحيا فى المدن المصرية لصعوبة السيطرة عليها </a:t>
            </a:r>
            <a:r>
              <a:rPr lang="ar-SA" sz="2800" dirty="0" smtClean="0">
                <a:solidFill>
                  <a:prstClr val="white"/>
                </a:solidFill>
                <a:latin typeface="Times New Roman"/>
                <a:ea typeface="Times New Roman"/>
              </a:rPr>
              <a:t>.</a:t>
            </a:r>
            <a:endParaRPr lang="de-DE" sz="2000" dirty="0">
              <a:solidFill>
                <a:prstClr val="white"/>
              </a:solidFill>
              <a:latin typeface="Times New Roman"/>
              <a:ea typeface="Times New Roman"/>
            </a:endParaRPr>
          </a:p>
        </p:txBody>
      </p:sp>
      <p:sp>
        <p:nvSpPr>
          <p:cNvPr id="5" name="Snip Same Side Corner Rectangle 4"/>
          <p:cNvSpPr/>
          <p:nvPr/>
        </p:nvSpPr>
        <p:spPr>
          <a:xfrm>
            <a:off x="1475656" y="80628"/>
            <a:ext cx="6552728" cy="792088"/>
          </a:xfrm>
          <a:prstGeom prst="snip2Same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5400" dirty="0" smtClean="0"/>
              <a:t>عملية </a:t>
            </a:r>
            <a:r>
              <a:rPr lang="ar-SA" sz="5400" dirty="0"/>
              <a:t>الطحن</a:t>
            </a:r>
            <a:endParaRPr lang="de-DE" sz="5400" dirty="0"/>
          </a:p>
        </p:txBody>
      </p:sp>
    </p:spTree>
    <p:extLst>
      <p:ext uri="{BB962C8B-B14F-4D97-AF65-F5344CB8AC3E}">
        <p14:creationId xmlns:p14="http://schemas.microsoft.com/office/powerpoint/2010/main" val="338378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nip Same Side Corner Rectangle 3"/>
          <p:cNvSpPr/>
          <p:nvPr/>
        </p:nvSpPr>
        <p:spPr>
          <a:xfrm>
            <a:off x="357158" y="1142984"/>
            <a:ext cx="8501122" cy="5500726"/>
          </a:xfrm>
          <a:prstGeom prst="snip2SameRect">
            <a:avLst/>
          </a:prstGeom>
          <a:effectLst>
            <a:glow rad="228600">
              <a:schemeClr val="accent5">
                <a:satMod val="175000"/>
                <a:alpha val="40000"/>
              </a:schemeClr>
            </a:glow>
            <a:outerShdw blurRad="40000" dist="23000" dir="5400000" rotWithShape="0">
              <a:srgbClr val="000000">
                <a:alpha val="35000"/>
              </a:srgbClr>
            </a:outerShdw>
            <a:softEdge rad="317500"/>
          </a:effectLst>
        </p:spPr>
        <p:style>
          <a:lnRef idx="0">
            <a:schemeClr val="accent4"/>
          </a:lnRef>
          <a:fillRef idx="3">
            <a:schemeClr val="accent4"/>
          </a:fillRef>
          <a:effectRef idx="3">
            <a:schemeClr val="accent4"/>
          </a:effectRef>
          <a:fontRef idx="minor">
            <a:schemeClr val="lt1"/>
          </a:fontRef>
        </p:style>
        <p:txBody>
          <a:bodyPr rtlCol="0" anchor="t"/>
          <a:lstStyle/>
          <a:p>
            <a:pPr marL="342900" indent="-342900" algn="r" rtl="1">
              <a:spcAft>
                <a:spcPts val="0"/>
              </a:spcAft>
              <a:buFont typeface="+mj-lt"/>
              <a:buAutoNum type="arabicPeriod"/>
            </a:pPr>
            <a:r>
              <a:rPr lang="ar-SA" sz="2800" b="1" dirty="0" smtClean="0">
                <a:solidFill>
                  <a:srgbClr val="FF0000"/>
                </a:solidFill>
                <a:latin typeface="Times New Roman"/>
                <a:ea typeface="Times New Roman"/>
              </a:rPr>
              <a:t>مطاحن </a:t>
            </a:r>
            <a:r>
              <a:rPr lang="ar-SA" sz="2800" b="1" dirty="0">
                <a:solidFill>
                  <a:srgbClr val="FF0000"/>
                </a:solidFill>
                <a:latin typeface="Times New Roman"/>
                <a:ea typeface="Times New Roman"/>
              </a:rPr>
              <a:t>السلندرات </a:t>
            </a:r>
            <a:r>
              <a:rPr lang="ar-SA" sz="2800" b="1" dirty="0" smtClean="0">
                <a:solidFill>
                  <a:srgbClr val="FF0000"/>
                </a:solidFill>
                <a:latin typeface="Times New Roman"/>
                <a:ea typeface="Times New Roman"/>
              </a:rPr>
              <a:t>:</a:t>
            </a:r>
            <a:endParaRPr lang="de-DE" sz="2000" dirty="0">
              <a:solidFill>
                <a:srgbClr val="FF0000"/>
              </a:solidFill>
              <a:latin typeface="Times New Roman"/>
              <a:ea typeface="Times New Roman"/>
            </a:endParaRPr>
          </a:p>
          <a:p>
            <a:pPr algn="r" rtl="1">
              <a:spcAft>
                <a:spcPts val="0"/>
              </a:spcAft>
            </a:pPr>
            <a:r>
              <a:rPr lang="ar-SA" sz="2800" dirty="0">
                <a:solidFill>
                  <a:prstClr val="white"/>
                </a:solidFill>
                <a:latin typeface="Times New Roman"/>
                <a:ea typeface="Times New Roman"/>
              </a:rPr>
              <a:t>والسلندرات او الدرفيل عبارة عن أسطوانة من الصلب ويوجد نوعين من السلندرات – السلندرات المنقوشة والسلندرات الملساء – ويتم </a:t>
            </a:r>
            <a:r>
              <a:rPr lang="ar-EG" sz="2800" dirty="0">
                <a:solidFill>
                  <a:prstClr val="white"/>
                </a:solidFill>
                <a:latin typeface="Times New Roman"/>
                <a:ea typeface="Times New Roman"/>
              </a:rPr>
              <a:t>ط</a:t>
            </a:r>
            <a:r>
              <a:rPr lang="ar-SA" sz="2800" dirty="0">
                <a:solidFill>
                  <a:prstClr val="white"/>
                </a:solidFill>
                <a:latin typeface="Times New Roman"/>
                <a:ea typeface="Times New Roman"/>
              </a:rPr>
              <a:t>حن الحبوب خلال عدة مراحل وفى كل مرحلة من المراحل تمر الحبوب بين اسطوانتين يدوران بسرعة مختلفة وتسمى الاسطوانات فى المراحل الاولى باسم اسطوانات الدش وهى أسطوانة أفقية تقوم بتكسير الحبوب وفصل طبقات الردة الخشنة ثم بعد ذلك يتم بعملية الشفط نقل الحبيبات الخشنة (السميد) الى اسطوانات التنعيم وفيها يتم تفتيت حبيبات السميد مكونة الدقيق .</a:t>
            </a:r>
            <a:endParaRPr lang="de-DE" sz="2000" dirty="0">
              <a:solidFill>
                <a:prstClr val="white"/>
              </a:solidFill>
              <a:latin typeface="Times New Roman"/>
              <a:ea typeface="Times New Roman"/>
            </a:endParaRPr>
          </a:p>
          <a:p>
            <a:pPr algn="r" rtl="1">
              <a:spcAft>
                <a:spcPts val="0"/>
              </a:spcAft>
            </a:pPr>
            <a:r>
              <a:rPr lang="ar-SA" sz="2800" dirty="0">
                <a:solidFill>
                  <a:prstClr val="white"/>
                </a:solidFill>
                <a:latin typeface="Times New Roman"/>
                <a:ea typeface="Times New Roman"/>
              </a:rPr>
              <a:t>وبعد عملية الطحن يتم فصل الدقيق عن الردة فى مناخل خاصة من الحرير أو المعدن ذات ثقوب محددة فى البوصة المربعة .</a:t>
            </a:r>
            <a:endParaRPr lang="de-DE" sz="2000" dirty="0">
              <a:solidFill>
                <a:prstClr val="white"/>
              </a:solidFill>
              <a:latin typeface="Times New Roman"/>
              <a:ea typeface="Times New Roman"/>
            </a:endParaRPr>
          </a:p>
        </p:txBody>
      </p:sp>
      <p:sp>
        <p:nvSpPr>
          <p:cNvPr id="5" name="Snip Same Side Corner Rectangle 4"/>
          <p:cNvSpPr/>
          <p:nvPr/>
        </p:nvSpPr>
        <p:spPr>
          <a:xfrm>
            <a:off x="1475656" y="80628"/>
            <a:ext cx="6552728" cy="792088"/>
          </a:xfrm>
          <a:prstGeom prst="snip2Same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5400" dirty="0">
                <a:solidFill>
                  <a:prstClr val="white"/>
                </a:solidFill>
              </a:rPr>
              <a:t>ثالثا :عملية الطحن</a:t>
            </a:r>
            <a:endParaRPr lang="de-DE" sz="5400" dirty="0">
              <a:solidFill>
                <a:prstClr val="white"/>
              </a:solidFill>
            </a:endParaRPr>
          </a:p>
        </p:txBody>
      </p:sp>
    </p:spTree>
    <p:extLst>
      <p:ext uri="{BB962C8B-B14F-4D97-AF65-F5344CB8AC3E}">
        <p14:creationId xmlns:p14="http://schemas.microsoft.com/office/powerpoint/2010/main" val="1347946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214290"/>
            <a:ext cx="9144000" cy="2500330"/>
          </a:xfrm>
          <a:ln>
            <a:solidFill>
              <a:schemeClr val="accent1"/>
            </a:solidFill>
            <a:prstDash val="dash"/>
          </a:ln>
        </p:spPr>
        <p:txBody>
          <a:bodyPr/>
          <a:lstStyle/>
          <a:p>
            <a:pPr algn="ctr">
              <a:buFontTx/>
              <a:buNone/>
            </a:pPr>
            <a:r>
              <a:rPr lang="ar-SA" sz="4000" b="1" dirty="0">
                <a:solidFill>
                  <a:srgbClr val="FF0000"/>
                </a:solidFill>
                <a:effectLst>
                  <a:outerShdw blurRad="38100" dist="38100" dir="2700000" algn="tl">
                    <a:srgbClr val="C0C0C0"/>
                  </a:outerShdw>
                </a:effectLst>
              </a:rPr>
              <a:t>الطحن بالسلندرات </a:t>
            </a:r>
            <a:r>
              <a:rPr lang="ar-EG" sz="4000" b="1" dirty="0">
                <a:solidFill>
                  <a:srgbClr val="FF0000"/>
                </a:solidFill>
                <a:effectLst>
                  <a:outerShdw blurRad="38100" dist="38100" dir="2700000" algn="tl">
                    <a:srgbClr val="C0C0C0"/>
                  </a:outerShdw>
                </a:effectLst>
              </a:rPr>
              <a:t>”</a:t>
            </a:r>
            <a:r>
              <a:rPr lang="ar-SA" sz="4000" b="1" dirty="0">
                <a:solidFill>
                  <a:srgbClr val="FF0000"/>
                </a:solidFill>
                <a:effectLst>
                  <a:outerShdw blurRad="38100" dist="38100" dir="2700000" algn="tl">
                    <a:srgbClr val="C0C0C0"/>
                  </a:outerShdw>
                </a:effectLst>
              </a:rPr>
              <a:t>التكنولوجيا الحديثة</a:t>
            </a:r>
            <a:r>
              <a:rPr lang="ar-EG" sz="4000" b="1" dirty="0">
                <a:solidFill>
                  <a:srgbClr val="FF0000"/>
                </a:solidFill>
                <a:effectLst>
                  <a:outerShdw blurRad="38100" dist="38100" dir="2700000" algn="tl">
                    <a:srgbClr val="C0C0C0"/>
                  </a:outerShdw>
                </a:effectLst>
              </a:rPr>
              <a:t>“</a:t>
            </a:r>
            <a:endParaRPr lang="ar-EG" sz="4000" b="1" dirty="0">
              <a:solidFill>
                <a:schemeClr val="bg1"/>
              </a:solidFill>
              <a:effectLst>
                <a:outerShdw blurRad="38100" dist="38100" dir="2700000" algn="tl">
                  <a:srgbClr val="C0C0C0"/>
                </a:outerShdw>
              </a:effectLst>
            </a:endParaRPr>
          </a:p>
          <a:p>
            <a:pPr>
              <a:buFontTx/>
              <a:buChar char="-"/>
            </a:pPr>
            <a:r>
              <a:rPr lang="ar-EG" sz="2800" b="1" dirty="0">
                <a:solidFill>
                  <a:schemeClr val="accent1"/>
                </a:solidFill>
                <a:effectLst>
                  <a:outerShdw blurRad="38100" dist="38100" dir="2700000" algn="tl">
                    <a:srgbClr val="C0C0C0"/>
                  </a:outerShdw>
                </a:effectLst>
              </a:rPr>
              <a:t>ي</a:t>
            </a:r>
            <a:r>
              <a:rPr lang="ar-SA" sz="2800" b="1" dirty="0">
                <a:solidFill>
                  <a:schemeClr val="accent1"/>
                </a:solidFill>
                <a:effectLst>
                  <a:outerShdw blurRad="38100" dist="38100" dir="2700000" algn="tl">
                    <a:srgbClr val="C0C0C0"/>
                  </a:outerShdw>
                </a:effectLst>
              </a:rPr>
              <a:t>نتج عنه منتج عالي الجودة</a:t>
            </a:r>
            <a:endParaRPr lang="ar-EG" sz="2800" b="1" dirty="0">
              <a:solidFill>
                <a:schemeClr val="accent1"/>
              </a:solidFill>
              <a:effectLst>
                <a:outerShdw blurRad="38100" dist="38100" dir="2700000" algn="tl">
                  <a:srgbClr val="C0C0C0"/>
                </a:outerShdw>
              </a:effectLst>
            </a:endParaRPr>
          </a:p>
          <a:p>
            <a:pPr>
              <a:buFontTx/>
              <a:buChar char="-"/>
            </a:pPr>
            <a:r>
              <a:rPr lang="ar-SA" sz="2800" b="1" dirty="0">
                <a:solidFill>
                  <a:schemeClr val="accent1"/>
                </a:solidFill>
                <a:effectLst>
                  <a:outerShdw blurRad="38100" dist="38100" dir="2700000" algn="tl">
                    <a:srgbClr val="C0C0C0"/>
                  </a:outerShdw>
                </a:effectLst>
              </a:rPr>
              <a:t>يمر القمح إلي </a:t>
            </a:r>
            <a:r>
              <a:rPr lang="ar-SA" sz="2800" b="1" dirty="0">
                <a:solidFill>
                  <a:srgbClr val="FFFF00"/>
                </a:solidFill>
                <a:effectLst>
                  <a:outerShdw blurRad="38100" dist="38100" dir="2700000" algn="tl">
                    <a:srgbClr val="C0C0C0"/>
                  </a:outerShdw>
                </a:effectLst>
              </a:rPr>
              <a:t>أول نقطة في مرحلة الطحن حتي آخر مرحلة وعند خروجه إلي أجهزة النخل والتعبئة علي عدة مراحل طحن متدرجة</a:t>
            </a:r>
            <a:r>
              <a:rPr lang="ar-SA" sz="2800" b="1" dirty="0">
                <a:solidFill>
                  <a:schemeClr val="bg1"/>
                </a:solidFill>
                <a:effectLst>
                  <a:outerShdw blurRad="38100" dist="38100" dir="2700000" algn="tl">
                    <a:srgbClr val="C0C0C0"/>
                  </a:outerShdw>
                </a:effectLst>
              </a:rPr>
              <a:t> </a:t>
            </a:r>
            <a:r>
              <a:rPr lang="ar-SA" sz="2800" b="1" dirty="0">
                <a:solidFill>
                  <a:schemeClr val="accent1"/>
                </a:solidFill>
                <a:effectLst>
                  <a:outerShdw blurRad="38100" dist="38100" dir="2700000" algn="tl">
                    <a:srgbClr val="C0C0C0"/>
                  </a:outerShdw>
                </a:effectLst>
              </a:rPr>
              <a:t>كل مرحلة يتم إستخراج جزء من الحبة يتم توجيهه لمرحلة النخل ثم التعبئة</a:t>
            </a:r>
            <a:r>
              <a:rPr lang="ar-SA" sz="2800" b="1" dirty="0">
                <a:solidFill>
                  <a:schemeClr val="bg1"/>
                </a:solidFill>
                <a:effectLst>
                  <a:outerShdw blurRad="38100" dist="38100" dir="2700000" algn="tl">
                    <a:srgbClr val="C0C0C0"/>
                  </a:outerShdw>
                </a:effectLst>
              </a:rPr>
              <a:t>.</a:t>
            </a:r>
            <a:r>
              <a:rPr lang="en-US" sz="2800" b="1" dirty="0">
                <a:solidFill>
                  <a:schemeClr val="bg1"/>
                </a:solidFill>
                <a:effectLst>
                  <a:outerShdw blurRad="38100" dist="38100" dir="2700000" algn="tl">
                    <a:srgbClr val="C0C0C0"/>
                  </a:outerShdw>
                </a:effectLst>
              </a:rPr>
              <a:t> </a:t>
            </a:r>
          </a:p>
        </p:txBody>
      </p:sp>
      <p:pic>
        <p:nvPicPr>
          <p:cNvPr id="25604" name="Picture 4" descr="april07nl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932113"/>
            <a:ext cx="5638800"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1227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603">
                                            <p:bg/>
                                          </p:spTgt>
                                        </p:tgtEl>
                                        <p:attrNameLst>
                                          <p:attrName>style.visibility</p:attrName>
                                        </p:attrNameLst>
                                      </p:cBhvr>
                                      <p:to>
                                        <p:strVal val="visible"/>
                                      </p:to>
                                    </p:set>
                                    <p:anim calcmode="lin" valueType="num">
                                      <p:cBhvr>
                                        <p:cTn id="7" dur="1000" fill="hold"/>
                                        <p:tgtEl>
                                          <p:spTgt spid="25603">
                                            <p:bg/>
                                          </p:spTgt>
                                        </p:tgtEl>
                                        <p:attrNameLst>
                                          <p:attrName>ppt_w</p:attrName>
                                        </p:attrNameLst>
                                      </p:cBhvr>
                                      <p:tavLst>
                                        <p:tav tm="0">
                                          <p:val>
                                            <p:fltVal val="0"/>
                                          </p:val>
                                        </p:tav>
                                        <p:tav tm="100000">
                                          <p:val>
                                            <p:strVal val="#ppt_w"/>
                                          </p:val>
                                        </p:tav>
                                      </p:tavLst>
                                    </p:anim>
                                    <p:anim calcmode="lin" valueType="num">
                                      <p:cBhvr>
                                        <p:cTn id="8" dur="1000" fill="hold"/>
                                        <p:tgtEl>
                                          <p:spTgt spid="25603">
                                            <p:bg/>
                                          </p:spTgt>
                                        </p:tgtEl>
                                        <p:attrNameLst>
                                          <p:attrName>ppt_h</p:attrName>
                                        </p:attrNameLst>
                                      </p:cBhvr>
                                      <p:tavLst>
                                        <p:tav tm="0">
                                          <p:val>
                                            <p:fltVal val="0"/>
                                          </p:val>
                                        </p:tav>
                                        <p:tav tm="100000">
                                          <p:val>
                                            <p:strVal val="#ppt_h"/>
                                          </p:val>
                                        </p:tav>
                                      </p:tavLst>
                                    </p:anim>
                                    <p:animEffect transition="in" filter="fade">
                                      <p:cBhvr>
                                        <p:cTn id="9" dur="1000"/>
                                        <p:tgtEl>
                                          <p:spTgt spid="2560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5603">
                                            <p:txEl>
                                              <p:pRg st="0" end="0"/>
                                            </p:txEl>
                                          </p:spTgt>
                                        </p:tgtEl>
                                        <p:attrNameLst>
                                          <p:attrName>style.visibility</p:attrName>
                                        </p:attrNameLst>
                                      </p:cBhvr>
                                      <p:to>
                                        <p:strVal val="visible"/>
                                      </p:to>
                                    </p:set>
                                    <p:anim calcmode="lin" valueType="num">
                                      <p:cBhvr>
                                        <p:cTn id="14" dur="10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560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25603">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p:cTn id="19" dur="10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2560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25603">
                                            <p:txEl>
                                              <p:pRg st="1" end="1"/>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5603">
                                            <p:txEl>
                                              <p:pRg st="2" end="2"/>
                                            </p:txEl>
                                          </p:spTgt>
                                        </p:tgtEl>
                                        <p:attrNameLst>
                                          <p:attrName>style.visibility</p:attrName>
                                        </p:attrNameLst>
                                      </p:cBhvr>
                                      <p:to>
                                        <p:strVal val="visible"/>
                                      </p:to>
                                    </p:set>
                                    <p:anim calcmode="lin" valueType="num">
                                      <p:cBhvr>
                                        <p:cTn id="24" dur="10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25603">
                                            <p:txEl>
                                              <p:pRg st="2" end="2"/>
                                            </p:txEl>
                                          </p:spTgt>
                                        </p:tgtEl>
                                        <p:attrNameLst>
                                          <p:attrName>ppt_h</p:attrName>
                                        </p:attrNameLst>
                                      </p:cBhvr>
                                      <p:tavLst>
                                        <p:tav tm="0">
                                          <p:val>
                                            <p:fltVal val="0"/>
                                          </p:val>
                                        </p:tav>
                                        <p:tav tm="100000">
                                          <p:val>
                                            <p:strVal val="#ppt_h"/>
                                          </p:val>
                                        </p:tav>
                                      </p:tavLst>
                                    </p:anim>
                                    <p:animEffect transition="in" filter="fade">
                                      <p:cBhvr>
                                        <p:cTn id="26" dur="1000"/>
                                        <p:tgtEl>
                                          <p:spTgt spid="25603">
                                            <p:txEl>
                                              <p:pRg st="2" end="2"/>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25604"/>
                                        </p:tgtEl>
                                        <p:attrNameLst>
                                          <p:attrName>style.visibility</p:attrName>
                                        </p:attrNameLst>
                                      </p:cBhvr>
                                      <p:to>
                                        <p:strVal val="visible"/>
                                      </p:to>
                                    </p:set>
                                    <p:anim calcmode="lin" valueType="num">
                                      <p:cBhvr>
                                        <p:cTn id="29" dur="1000" fill="hold"/>
                                        <p:tgtEl>
                                          <p:spTgt spid="25604"/>
                                        </p:tgtEl>
                                        <p:attrNameLst>
                                          <p:attrName>ppt_w</p:attrName>
                                        </p:attrNameLst>
                                      </p:cBhvr>
                                      <p:tavLst>
                                        <p:tav tm="0">
                                          <p:val>
                                            <p:fltVal val="0"/>
                                          </p:val>
                                        </p:tav>
                                        <p:tav tm="100000">
                                          <p:val>
                                            <p:strVal val="#ppt_w"/>
                                          </p:val>
                                        </p:tav>
                                      </p:tavLst>
                                    </p:anim>
                                    <p:anim calcmode="lin" valueType="num">
                                      <p:cBhvr>
                                        <p:cTn id="30" dur="1000" fill="hold"/>
                                        <p:tgtEl>
                                          <p:spTgt spid="25604"/>
                                        </p:tgtEl>
                                        <p:attrNameLst>
                                          <p:attrName>ppt_h</p:attrName>
                                        </p:attrNameLst>
                                      </p:cBhvr>
                                      <p:tavLst>
                                        <p:tav tm="0">
                                          <p:val>
                                            <p:fltVal val="0"/>
                                          </p:val>
                                        </p:tav>
                                        <p:tav tm="100000">
                                          <p:val>
                                            <p:strVal val="#ppt_h"/>
                                          </p:val>
                                        </p:tav>
                                      </p:tavLst>
                                    </p:anim>
                                    <p:animEffect transition="in" filter="fade">
                                      <p:cBhvr>
                                        <p:cTn id="31"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22238"/>
            <a:ext cx="8229600" cy="868362"/>
          </a:xfrm>
        </p:spPr>
        <p:txBody>
          <a:bodyPr/>
          <a:lstStyle/>
          <a:p>
            <a:r>
              <a:rPr lang="ar-EG" sz="8000" b="1" dirty="0">
                <a:solidFill>
                  <a:srgbClr val="FF0000"/>
                </a:solidFill>
                <a:effectLst>
                  <a:outerShdw blurRad="38100" dist="38100" dir="2700000" algn="tl">
                    <a:srgbClr val="C0C0C0"/>
                  </a:outerShdw>
                </a:effectLst>
              </a:rPr>
              <a:t>تقسيم سلندرات الطحن</a:t>
            </a:r>
            <a:endParaRPr lang="en-US" sz="8000" b="1" dirty="0">
              <a:solidFill>
                <a:srgbClr val="FF0000"/>
              </a:solidFill>
              <a:effectLst>
                <a:outerShdw blurRad="38100" dist="38100" dir="2700000" algn="tl">
                  <a:srgbClr val="C0C0C0"/>
                </a:outerShdw>
              </a:effectLst>
            </a:endParaRPr>
          </a:p>
        </p:txBody>
      </p:sp>
      <p:sp>
        <p:nvSpPr>
          <p:cNvPr id="26627" name="Rectangle 3"/>
          <p:cNvSpPr>
            <a:spLocks noGrp="1" noChangeArrowheads="1"/>
          </p:cNvSpPr>
          <p:nvPr>
            <p:ph type="body" idx="1"/>
          </p:nvPr>
        </p:nvSpPr>
        <p:spPr>
          <a:xfrm>
            <a:off x="0" y="1371600"/>
            <a:ext cx="9144000" cy="5486400"/>
          </a:xfrm>
        </p:spPr>
        <p:style>
          <a:lnRef idx="0">
            <a:schemeClr val="accent4"/>
          </a:lnRef>
          <a:fillRef idx="3">
            <a:schemeClr val="accent4"/>
          </a:fillRef>
          <a:effectRef idx="3">
            <a:schemeClr val="accent4"/>
          </a:effectRef>
          <a:fontRef idx="minor">
            <a:schemeClr val="lt1"/>
          </a:fontRef>
        </p:style>
        <p:txBody>
          <a:bodyPr/>
          <a:lstStyle/>
          <a:p>
            <a:pPr algn="ctr">
              <a:lnSpc>
                <a:spcPct val="80000"/>
              </a:lnSpc>
              <a:buFontTx/>
              <a:buNone/>
            </a:pPr>
            <a:r>
              <a:rPr lang="ar-EG" sz="3600" b="1" dirty="0">
                <a:solidFill>
                  <a:srgbClr val="FF0000"/>
                </a:solidFill>
                <a:effectLst>
                  <a:outerShdw blurRad="38100" dist="38100" dir="2700000" algn="tl">
                    <a:srgbClr val="C0C0C0"/>
                  </a:outerShdw>
                </a:effectLst>
              </a:rPr>
              <a:t>سلندرات الدش</a:t>
            </a:r>
            <a:endParaRPr lang="ar-EG" sz="3600" b="1" dirty="0">
              <a:solidFill>
                <a:schemeClr val="bg1"/>
              </a:solidFill>
              <a:effectLst>
                <a:outerShdw blurRad="38100" dist="38100" dir="2700000" algn="tl">
                  <a:srgbClr val="C0C0C0"/>
                </a:outerShdw>
              </a:effectLst>
            </a:endParaRPr>
          </a:p>
          <a:p>
            <a:pPr>
              <a:lnSpc>
                <a:spcPct val="80000"/>
              </a:lnSpc>
              <a:buFontTx/>
              <a:buChar char="-"/>
            </a:pPr>
            <a:r>
              <a:rPr lang="ar-EG" sz="2800" b="1" dirty="0">
                <a:solidFill>
                  <a:srgbClr val="FFFF00"/>
                </a:solidFill>
                <a:effectLst>
                  <a:outerShdw blurRad="38100" dist="38100" dir="2700000" algn="tl">
                    <a:srgbClr val="C0C0C0"/>
                  </a:outerShdw>
                </a:effectLst>
              </a:rPr>
              <a:t>تحتوي علي ثلاثة أو خمسة مراحل </a:t>
            </a:r>
          </a:p>
          <a:p>
            <a:pPr>
              <a:lnSpc>
                <a:spcPct val="80000"/>
              </a:lnSpc>
              <a:buFontTx/>
              <a:buChar char="-"/>
            </a:pPr>
            <a:r>
              <a:rPr lang="ar-EG" sz="2800" b="1" dirty="0">
                <a:solidFill>
                  <a:schemeClr val="bg1"/>
                </a:solidFill>
                <a:effectLst>
                  <a:outerShdw blurRad="38100" dist="38100" dir="2700000" algn="tl">
                    <a:srgbClr val="C0C0C0"/>
                  </a:outerShdw>
                </a:effectLst>
              </a:rPr>
              <a:t>يتم فيها تفتيت القمح ثم إمراره علي مناخل لفصل الدقيق</a:t>
            </a:r>
          </a:p>
          <a:p>
            <a:pPr>
              <a:lnSpc>
                <a:spcPct val="80000"/>
              </a:lnSpc>
              <a:buFontTx/>
              <a:buChar char="-"/>
            </a:pPr>
            <a:r>
              <a:rPr lang="ar-EG" sz="2800" b="1" dirty="0">
                <a:solidFill>
                  <a:srgbClr val="FFFF00"/>
                </a:solidFill>
                <a:effectLst>
                  <a:outerShdw blurRad="38100" dist="38100" dir="2700000" algn="tl">
                    <a:srgbClr val="C0C0C0"/>
                  </a:outerShdw>
                </a:effectLst>
              </a:rPr>
              <a:t>المتبقي يُعاد إلي سلندرات الدش مرة أخري</a:t>
            </a:r>
          </a:p>
          <a:p>
            <a:pPr>
              <a:lnSpc>
                <a:spcPct val="80000"/>
              </a:lnSpc>
              <a:buFontTx/>
              <a:buChar char="-"/>
            </a:pPr>
            <a:r>
              <a:rPr lang="ar-EG" sz="2800" b="1" dirty="0">
                <a:solidFill>
                  <a:schemeClr val="bg1"/>
                </a:solidFill>
                <a:effectLst>
                  <a:outerShdw blurRad="38100" dist="38100" dir="2700000" algn="tl">
                    <a:srgbClr val="C0C0C0"/>
                  </a:outerShdw>
                </a:effectLst>
              </a:rPr>
              <a:t>تتكرر العملية حتي إنتهاء عملية الطحن.</a:t>
            </a:r>
          </a:p>
          <a:p>
            <a:pPr algn="ctr">
              <a:lnSpc>
                <a:spcPct val="80000"/>
              </a:lnSpc>
              <a:buFontTx/>
              <a:buNone/>
            </a:pPr>
            <a:r>
              <a:rPr lang="ar-EG" sz="3600" b="1" dirty="0">
                <a:solidFill>
                  <a:srgbClr val="FF0000"/>
                </a:solidFill>
                <a:effectLst>
                  <a:outerShdw blurRad="38100" dist="38100" dir="2700000" algn="tl">
                    <a:srgbClr val="C0C0C0"/>
                  </a:outerShdw>
                </a:effectLst>
              </a:rPr>
              <a:t>سلندرات الخدش "فصل الردة والجنين"</a:t>
            </a:r>
            <a:endParaRPr lang="ar-EG" sz="3600" b="1" dirty="0">
              <a:solidFill>
                <a:schemeClr val="bg1"/>
              </a:solidFill>
              <a:effectLst>
                <a:outerShdw blurRad="38100" dist="38100" dir="2700000" algn="tl">
                  <a:srgbClr val="C0C0C0"/>
                </a:outerShdw>
              </a:effectLst>
            </a:endParaRPr>
          </a:p>
          <a:p>
            <a:pPr>
              <a:lnSpc>
                <a:spcPct val="80000"/>
              </a:lnSpc>
              <a:buFontTx/>
              <a:buChar char="-"/>
            </a:pPr>
            <a:r>
              <a:rPr lang="ar-EG" sz="2800" b="1" dirty="0">
                <a:solidFill>
                  <a:schemeClr val="bg1"/>
                </a:solidFill>
                <a:effectLst>
                  <a:outerShdw blurRad="38100" dist="38100" dir="2700000" algn="tl">
                    <a:srgbClr val="C0C0C0"/>
                  </a:outerShdw>
                </a:effectLst>
              </a:rPr>
              <a:t>بعد إنتهاء عملية الدش توجه مختلف نواتج الطحن الوسطية من أعلي المناخل إلي سلندرات الخدش</a:t>
            </a:r>
          </a:p>
          <a:p>
            <a:pPr>
              <a:lnSpc>
                <a:spcPct val="80000"/>
              </a:lnSpc>
              <a:buFontTx/>
              <a:buChar char="-"/>
            </a:pPr>
            <a:r>
              <a:rPr lang="ar-EG" sz="2800" b="1" dirty="0">
                <a:solidFill>
                  <a:srgbClr val="FFFF00"/>
                </a:solidFill>
                <a:effectLst>
                  <a:outerShdw blurRad="38100" dist="38100" dir="2700000" algn="tl">
                    <a:srgbClr val="C0C0C0"/>
                  </a:outerShdw>
                </a:effectLst>
              </a:rPr>
              <a:t>تساعد علي فصل أجزاء الردة والجنين عن بقية محتويات الحبة.</a:t>
            </a:r>
          </a:p>
          <a:p>
            <a:pPr algn="ctr">
              <a:lnSpc>
                <a:spcPct val="80000"/>
              </a:lnSpc>
              <a:buFontTx/>
              <a:buNone/>
            </a:pPr>
            <a:r>
              <a:rPr lang="ar-EG" sz="3600" b="1" dirty="0">
                <a:solidFill>
                  <a:srgbClr val="FF0000"/>
                </a:solidFill>
                <a:effectLst>
                  <a:outerShdw blurRad="38100" dist="38100" dir="2700000" algn="tl">
                    <a:srgbClr val="C0C0C0"/>
                  </a:outerShdw>
                </a:effectLst>
              </a:rPr>
              <a:t>سلندرات التنعيم</a:t>
            </a:r>
            <a:endParaRPr lang="ar-EG" sz="3600" b="1" dirty="0">
              <a:solidFill>
                <a:schemeClr val="bg1"/>
              </a:solidFill>
              <a:effectLst>
                <a:outerShdw blurRad="38100" dist="38100" dir="2700000" algn="tl">
                  <a:srgbClr val="C0C0C0"/>
                </a:outerShdw>
              </a:effectLst>
            </a:endParaRPr>
          </a:p>
          <a:p>
            <a:pPr>
              <a:lnSpc>
                <a:spcPct val="80000"/>
              </a:lnSpc>
            </a:pPr>
            <a:r>
              <a:rPr lang="ar-EG" sz="2800" b="1" dirty="0">
                <a:solidFill>
                  <a:schemeClr val="bg1"/>
                </a:solidFill>
                <a:effectLst>
                  <a:outerShdw blurRad="38100" dist="38100" dir="2700000" algn="tl">
                    <a:srgbClr val="C0C0C0"/>
                  </a:outerShdw>
                </a:effectLst>
              </a:rPr>
              <a:t>في هذه المرحلة يتم </a:t>
            </a:r>
            <a:r>
              <a:rPr lang="ar-EG" sz="2800" b="1" dirty="0">
                <a:solidFill>
                  <a:srgbClr val="FFFF00"/>
                </a:solidFill>
                <a:effectLst>
                  <a:outerShdw blurRad="38100" dist="38100" dir="2700000" algn="tl">
                    <a:srgbClr val="C0C0C0"/>
                  </a:outerShdw>
                </a:effectLst>
              </a:rPr>
              <a:t>تنعيم حبيبات الإندوسبرم من أجل الحصول علي الدقيق بالأحجام المطلوبة طبقاً لنسبة الإستخلاص.</a:t>
            </a:r>
            <a:endParaRPr lang="en-US" sz="2800" b="1" dirty="0">
              <a:solidFill>
                <a:srgbClr val="FFFF00"/>
              </a:solidFill>
              <a:effectLst>
                <a:outerShdw blurRad="38100" dist="38100" dir="2700000" algn="tl">
                  <a:srgbClr val="C0C0C0"/>
                </a:outerShdw>
              </a:effectLst>
            </a:endParaRPr>
          </a:p>
        </p:txBody>
      </p:sp>
    </p:spTree>
    <p:extLst>
      <p:ext uri="{BB962C8B-B14F-4D97-AF65-F5344CB8AC3E}">
        <p14:creationId xmlns:p14="http://schemas.microsoft.com/office/powerpoint/2010/main" val="3740163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627">
                                            <p:bg/>
                                          </p:spTgt>
                                        </p:tgtEl>
                                        <p:attrNameLst>
                                          <p:attrName>style.visibility</p:attrName>
                                        </p:attrNameLst>
                                      </p:cBhvr>
                                      <p:to>
                                        <p:strVal val="visible"/>
                                      </p:to>
                                    </p:set>
                                    <p:animEffect transition="in" filter="dissolve">
                                      <p:cBhvr>
                                        <p:cTn id="7" dur="1000"/>
                                        <p:tgtEl>
                                          <p:spTgt spid="26627">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dissolve">
                                      <p:cBhvr>
                                        <p:cTn id="12" dur="1000"/>
                                        <p:tgtEl>
                                          <p:spTgt spid="266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6627">
                                            <p:txEl>
                                              <p:pRg st="1" end="1"/>
                                            </p:txEl>
                                          </p:spTgt>
                                        </p:tgtEl>
                                        <p:attrNameLst>
                                          <p:attrName>style.visibility</p:attrName>
                                        </p:attrNameLst>
                                      </p:cBhvr>
                                      <p:to>
                                        <p:strVal val="visible"/>
                                      </p:to>
                                    </p:set>
                                    <p:animEffect transition="in" filter="dissolve">
                                      <p:cBhvr>
                                        <p:cTn id="15" dur="1000"/>
                                        <p:tgtEl>
                                          <p:spTgt spid="266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6627">
                                            <p:txEl>
                                              <p:pRg st="2" end="2"/>
                                            </p:txEl>
                                          </p:spTgt>
                                        </p:tgtEl>
                                        <p:attrNameLst>
                                          <p:attrName>style.visibility</p:attrName>
                                        </p:attrNameLst>
                                      </p:cBhvr>
                                      <p:to>
                                        <p:strVal val="visible"/>
                                      </p:to>
                                    </p:set>
                                    <p:animEffect transition="in" filter="dissolve">
                                      <p:cBhvr>
                                        <p:cTn id="18" dur="1000"/>
                                        <p:tgtEl>
                                          <p:spTgt spid="266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6627">
                                            <p:txEl>
                                              <p:pRg st="3" end="3"/>
                                            </p:txEl>
                                          </p:spTgt>
                                        </p:tgtEl>
                                        <p:attrNameLst>
                                          <p:attrName>style.visibility</p:attrName>
                                        </p:attrNameLst>
                                      </p:cBhvr>
                                      <p:to>
                                        <p:strVal val="visible"/>
                                      </p:to>
                                    </p:set>
                                    <p:animEffect transition="in" filter="dissolve">
                                      <p:cBhvr>
                                        <p:cTn id="21" dur="1000"/>
                                        <p:tgtEl>
                                          <p:spTgt spid="266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6627">
                                            <p:txEl>
                                              <p:pRg st="4" end="4"/>
                                            </p:txEl>
                                          </p:spTgt>
                                        </p:tgtEl>
                                        <p:attrNameLst>
                                          <p:attrName>style.visibility</p:attrName>
                                        </p:attrNameLst>
                                      </p:cBhvr>
                                      <p:to>
                                        <p:strVal val="visible"/>
                                      </p:to>
                                    </p:set>
                                    <p:animEffect transition="in" filter="dissolve">
                                      <p:cBhvr>
                                        <p:cTn id="24" dur="1000"/>
                                        <p:tgtEl>
                                          <p:spTgt spid="26627">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Effect transition="in" filter="dissolve">
                                      <p:cBhvr>
                                        <p:cTn id="27" dur="1000"/>
                                        <p:tgtEl>
                                          <p:spTgt spid="26627">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6627">
                                            <p:txEl>
                                              <p:pRg st="6" end="6"/>
                                            </p:txEl>
                                          </p:spTgt>
                                        </p:tgtEl>
                                        <p:attrNameLst>
                                          <p:attrName>style.visibility</p:attrName>
                                        </p:attrNameLst>
                                      </p:cBhvr>
                                      <p:to>
                                        <p:strVal val="visible"/>
                                      </p:to>
                                    </p:set>
                                    <p:animEffect transition="in" filter="dissolve">
                                      <p:cBhvr>
                                        <p:cTn id="30" dur="1000"/>
                                        <p:tgtEl>
                                          <p:spTgt spid="26627">
                                            <p:txEl>
                                              <p:pRg st="6" end="6"/>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6627">
                                            <p:txEl>
                                              <p:pRg st="7" end="7"/>
                                            </p:txEl>
                                          </p:spTgt>
                                        </p:tgtEl>
                                        <p:attrNameLst>
                                          <p:attrName>style.visibility</p:attrName>
                                        </p:attrNameLst>
                                      </p:cBhvr>
                                      <p:to>
                                        <p:strVal val="visible"/>
                                      </p:to>
                                    </p:set>
                                    <p:animEffect transition="in" filter="dissolve">
                                      <p:cBhvr>
                                        <p:cTn id="33" dur="1000"/>
                                        <p:tgtEl>
                                          <p:spTgt spid="26627">
                                            <p:txEl>
                                              <p:pRg st="7" end="7"/>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6627">
                                            <p:txEl>
                                              <p:pRg st="8" end="8"/>
                                            </p:txEl>
                                          </p:spTgt>
                                        </p:tgtEl>
                                        <p:attrNameLst>
                                          <p:attrName>style.visibility</p:attrName>
                                        </p:attrNameLst>
                                      </p:cBhvr>
                                      <p:to>
                                        <p:strVal val="visible"/>
                                      </p:to>
                                    </p:set>
                                    <p:animEffect transition="in" filter="dissolve">
                                      <p:cBhvr>
                                        <p:cTn id="36" dur="1000"/>
                                        <p:tgtEl>
                                          <p:spTgt spid="26627">
                                            <p:txEl>
                                              <p:pRg st="8" end="8"/>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6627">
                                            <p:txEl>
                                              <p:pRg st="9" end="9"/>
                                            </p:txEl>
                                          </p:spTgt>
                                        </p:tgtEl>
                                        <p:attrNameLst>
                                          <p:attrName>style.visibility</p:attrName>
                                        </p:attrNameLst>
                                      </p:cBhvr>
                                      <p:to>
                                        <p:strVal val="visible"/>
                                      </p:to>
                                    </p:set>
                                    <p:animEffect transition="in" filter="dissolve">
                                      <p:cBhvr>
                                        <p:cTn id="39" dur="10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22238"/>
            <a:ext cx="8229600" cy="868362"/>
          </a:xfrm>
        </p:spPr>
        <p:txBody>
          <a:bodyPr/>
          <a:lstStyle/>
          <a:p>
            <a:r>
              <a:rPr lang="ar-EG" sz="8000" b="1" dirty="0">
                <a:solidFill>
                  <a:srgbClr val="FF0000"/>
                </a:solidFill>
                <a:effectLst>
                  <a:outerShdw blurRad="38100" dist="38100" dir="2700000" algn="tl">
                    <a:srgbClr val="C0C0C0"/>
                  </a:outerShdw>
                </a:effectLst>
              </a:rPr>
              <a:t>تقسيم سلندرات الطحن</a:t>
            </a:r>
            <a:endParaRPr lang="en-US" sz="8000" b="1" dirty="0">
              <a:solidFill>
                <a:srgbClr val="FF0000"/>
              </a:solidFill>
              <a:effectLst>
                <a:outerShdw blurRad="38100" dist="38100" dir="2700000" algn="tl">
                  <a:srgbClr val="C0C0C0"/>
                </a:outerShdw>
              </a:effectLst>
            </a:endParaRPr>
          </a:p>
        </p:txBody>
      </p:sp>
      <p:sp>
        <p:nvSpPr>
          <p:cNvPr id="26627" name="Rectangle 3"/>
          <p:cNvSpPr>
            <a:spLocks noGrp="1" noChangeArrowheads="1"/>
          </p:cNvSpPr>
          <p:nvPr>
            <p:ph type="body" idx="1"/>
          </p:nvPr>
        </p:nvSpPr>
        <p:spPr>
          <a:xfrm>
            <a:off x="0" y="1371600"/>
            <a:ext cx="9144000" cy="5486400"/>
          </a:xfrm>
        </p:spPr>
        <p:style>
          <a:lnRef idx="0">
            <a:schemeClr val="accent4"/>
          </a:lnRef>
          <a:fillRef idx="3">
            <a:schemeClr val="accent4"/>
          </a:fillRef>
          <a:effectRef idx="3">
            <a:schemeClr val="accent4"/>
          </a:effectRef>
          <a:fontRef idx="minor">
            <a:schemeClr val="lt1"/>
          </a:fontRef>
        </p:style>
        <p:txBody>
          <a:bodyPr/>
          <a:lstStyle/>
          <a:p>
            <a:pPr algn="ctr">
              <a:lnSpc>
                <a:spcPct val="80000"/>
              </a:lnSpc>
              <a:buFontTx/>
              <a:buNone/>
            </a:pPr>
            <a:endParaRPr lang="en-US" sz="2800" b="1" dirty="0">
              <a:solidFill>
                <a:srgbClr val="FFFF00"/>
              </a:solidFill>
              <a:effectLst>
                <a:outerShdw blurRad="38100" dist="38100" dir="2700000" algn="tl">
                  <a:srgbClr val="C0C0C0"/>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379"/>
            <a:ext cx="8568952" cy="5431921"/>
          </a:xfrm>
          <a:prstGeom prst="rect">
            <a:avLst/>
          </a:prstGeom>
          <a:ln w="76200"/>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val="1368981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627">
                                            <p:bg/>
                                          </p:spTgt>
                                        </p:tgtEl>
                                        <p:attrNameLst>
                                          <p:attrName>style.visibility</p:attrName>
                                        </p:attrNameLst>
                                      </p:cBhvr>
                                      <p:to>
                                        <p:strVal val="visible"/>
                                      </p:to>
                                    </p:set>
                                    <p:animEffect transition="in" filter="dissolve">
                                      <p:cBhvr>
                                        <p:cTn id="7" dur="1000"/>
                                        <p:tgtEl>
                                          <p:spTgt spid="26627">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dissolve">
                                      <p:cBhvr>
                                        <p:cTn id="12" dur="10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639762"/>
          </a:xfrm>
        </p:spPr>
        <p:txBody>
          <a:bodyPr/>
          <a:lstStyle/>
          <a:p>
            <a:r>
              <a:rPr lang="ar-SA" sz="8000" b="1" dirty="0">
                <a:solidFill>
                  <a:srgbClr val="FF0000"/>
                </a:solidFill>
                <a:effectLst>
                  <a:outerShdw blurRad="38100" dist="38100" dir="2700000" algn="tl">
                    <a:srgbClr val="C0C0C0"/>
                  </a:outerShdw>
                </a:effectLst>
              </a:rPr>
              <a:t>مرحلة النخل والتنقية</a:t>
            </a:r>
            <a:endParaRPr lang="en-US" sz="8000" b="1" dirty="0">
              <a:solidFill>
                <a:srgbClr val="FF0000"/>
              </a:solidFill>
              <a:effectLst>
                <a:outerShdw blurRad="38100" dist="38100" dir="2700000" algn="tl">
                  <a:srgbClr val="C0C0C0"/>
                </a:outerShdw>
              </a:effectLst>
            </a:endParaRPr>
          </a:p>
        </p:txBody>
      </p:sp>
      <p:sp>
        <p:nvSpPr>
          <p:cNvPr id="27651" name="Rectangle 3"/>
          <p:cNvSpPr>
            <a:spLocks noGrp="1" noChangeArrowheads="1"/>
          </p:cNvSpPr>
          <p:nvPr>
            <p:ph type="body" idx="1"/>
          </p:nvPr>
        </p:nvSpPr>
        <p:spPr>
          <a:xfrm>
            <a:off x="0" y="1371600"/>
            <a:ext cx="9144000" cy="5486400"/>
          </a:xfrm>
        </p:spPr>
        <p:style>
          <a:lnRef idx="1">
            <a:schemeClr val="accent4"/>
          </a:lnRef>
          <a:fillRef idx="3">
            <a:schemeClr val="accent4"/>
          </a:fillRef>
          <a:effectRef idx="2">
            <a:schemeClr val="accent4"/>
          </a:effectRef>
          <a:fontRef idx="minor">
            <a:schemeClr val="lt1"/>
          </a:fontRef>
        </p:style>
        <p:txBody>
          <a:bodyPr/>
          <a:lstStyle/>
          <a:p>
            <a:pPr marL="288925" indent="-288925" algn="ctr">
              <a:lnSpc>
                <a:spcPct val="80000"/>
              </a:lnSpc>
              <a:buFontTx/>
              <a:buNone/>
            </a:pPr>
            <a:r>
              <a:rPr lang="ar-SA" sz="4000" b="1" dirty="0">
                <a:solidFill>
                  <a:srgbClr val="FF0000"/>
                </a:solidFill>
                <a:effectLst>
                  <a:outerShdw blurRad="38100" dist="38100" dir="2700000" algn="tl">
                    <a:srgbClr val="C0C0C0"/>
                  </a:outerShdw>
                </a:effectLst>
              </a:rPr>
              <a:t>أولاً: النخل: </a:t>
            </a:r>
            <a:endParaRPr lang="ar-EG" sz="4000" b="1" dirty="0">
              <a:solidFill>
                <a:srgbClr val="FF0000"/>
              </a:solidFill>
              <a:effectLst>
                <a:outerShdw blurRad="38100" dist="38100" dir="2700000" algn="tl">
                  <a:srgbClr val="C0C0C0"/>
                </a:outerShdw>
              </a:effectLst>
            </a:endParaRPr>
          </a:p>
          <a:p>
            <a:pPr marL="288925" indent="-288925">
              <a:lnSpc>
                <a:spcPct val="80000"/>
              </a:lnSpc>
              <a:buFontTx/>
              <a:buNone/>
            </a:pPr>
            <a:r>
              <a:rPr lang="ar-SA" sz="2400" b="1" dirty="0">
                <a:solidFill>
                  <a:srgbClr val="FFFF00"/>
                </a:solidFill>
                <a:effectLst>
                  <a:outerShdw blurRad="38100" dist="38100" dir="2700000" algn="tl">
                    <a:srgbClr val="C0C0C0"/>
                  </a:outerShdw>
                </a:effectLst>
              </a:rPr>
              <a:t>تتم هذه العملية بإحدي طريقتين:</a:t>
            </a:r>
          </a:p>
          <a:p>
            <a:pPr marL="288925" indent="-288925" algn="ctr">
              <a:lnSpc>
                <a:spcPct val="80000"/>
              </a:lnSpc>
              <a:buFontTx/>
              <a:buNone/>
            </a:pPr>
            <a:r>
              <a:rPr lang="ar-SA" sz="2800" b="1" dirty="0">
                <a:solidFill>
                  <a:srgbClr val="00FF00"/>
                </a:solidFill>
                <a:effectLst>
                  <a:outerShdw blurRad="38100" dist="38100" dir="2700000" algn="tl">
                    <a:srgbClr val="C0C0C0"/>
                  </a:outerShdw>
                </a:effectLst>
              </a:rPr>
              <a:t>المناخل الإسطوانية</a:t>
            </a:r>
            <a:endParaRPr lang="ar-EG" sz="2800" b="1" dirty="0">
              <a:solidFill>
                <a:schemeClr val="bg1"/>
              </a:solidFill>
              <a:effectLst>
                <a:outerShdw blurRad="38100" dist="38100" dir="2700000" algn="tl">
                  <a:srgbClr val="C0C0C0"/>
                </a:outerShdw>
              </a:effectLst>
            </a:endParaRPr>
          </a:p>
          <a:p>
            <a:pPr marL="288925" indent="-288925">
              <a:lnSpc>
                <a:spcPct val="80000"/>
              </a:lnSpc>
              <a:buFontTx/>
              <a:buChar char="-"/>
            </a:pPr>
            <a:r>
              <a:rPr lang="ar-SA" sz="2000" b="1" dirty="0">
                <a:solidFill>
                  <a:schemeClr val="bg1"/>
                </a:solidFill>
                <a:effectLst>
                  <a:outerShdw blurRad="38100" dist="38100" dir="2700000" algn="tl">
                    <a:srgbClr val="C0C0C0"/>
                  </a:outerShdw>
                </a:effectLst>
              </a:rPr>
              <a:t>طريقة قديمة </a:t>
            </a:r>
            <a:endParaRPr lang="ar-EG" sz="2000" b="1" dirty="0">
              <a:solidFill>
                <a:schemeClr val="bg1"/>
              </a:solidFill>
              <a:effectLst>
                <a:outerShdw blurRad="38100" dist="38100" dir="2700000" algn="tl">
                  <a:srgbClr val="C0C0C0"/>
                </a:outerShdw>
              </a:effectLst>
            </a:endParaRPr>
          </a:p>
          <a:p>
            <a:pPr marL="288925" indent="-288925">
              <a:lnSpc>
                <a:spcPct val="80000"/>
              </a:lnSpc>
              <a:buFontTx/>
              <a:buChar char="-"/>
            </a:pPr>
            <a:r>
              <a:rPr lang="ar-SA" sz="2000" b="1" dirty="0">
                <a:solidFill>
                  <a:schemeClr val="bg1"/>
                </a:solidFill>
                <a:effectLst>
                  <a:outerShdw blurRad="38100" dist="38100" dir="2700000" algn="tl">
                    <a:srgbClr val="C0C0C0"/>
                  </a:outerShdw>
                </a:effectLst>
              </a:rPr>
              <a:t>تتم فيها العملية عن طريق الطرد المركزي حيث يتم خروج الحبيبات بأحجامها من فتحات خاصة ثم يتبقي علي المنخل الحبيبات ذات الحجم الأكبر</a:t>
            </a:r>
            <a:endParaRPr lang="ar-EG" sz="2000" b="1" dirty="0">
              <a:solidFill>
                <a:schemeClr val="bg1"/>
              </a:solidFill>
              <a:effectLst>
                <a:outerShdw blurRad="38100" dist="38100" dir="2700000" algn="tl">
                  <a:srgbClr val="C0C0C0"/>
                </a:outerShdw>
              </a:effectLst>
            </a:endParaRPr>
          </a:p>
          <a:p>
            <a:pPr marL="288925" indent="-288925">
              <a:lnSpc>
                <a:spcPct val="80000"/>
              </a:lnSpc>
              <a:buFontTx/>
              <a:buNone/>
            </a:pPr>
            <a:endParaRPr lang="ar-SA" sz="2000" b="1" dirty="0">
              <a:solidFill>
                <a:schemeClr val="bg1"/>
              </a:solidFill>
              <a:effectLst>
                <a:outerShdw blurRad="38100" dist="38100" dir="2700000" algn="tl">
                  <a:srgbClr val="C0C0C0"/>
                </a:outerShdw>
              </a:effectLst>
            </a:endParaRPr>
          </a:p>
          <a:p>
            <a:pPr marL="288925" indent="-288925" algn="ctr">
              <a:lnSpc>
                <a:spcPct val="80000"/>
              </a:lnSpc>
              <a:buFontTx/>
              <a:buNone/>
            </a:pPr>
            <a:r>
              <a:rPr lang="ar-SA" sz="2800" b="1" dirty="0">
                <a:solidFill>
                  <a:srgbClr val="00FF00"/>
                </a:solidFill>
                <a:effectLst>
                  <a:outerShdw blurRad="38100" dist="38100" dir="2700000" algn="tl">
                    <a:srgbClr val="C0C0C0"/>
                  </a:outerShdw>
                </a:effectLst>
              </a:rPr>
              <a:t>المناخل الرحوية المترددة "البلانسفترات"</a:t>
            </a:r>
            <a:endParaRPr lang="ar-EG" sz="2800" b="1" dirty="0">
              <a:solidFill>
                <a:schemeClr val="bg1"/>
              </a:solidFill>
              <a:effectLst>
                <a:outerShdw blurRad="38100" dist="38100" dir="2700000" algn="tl">
                  <a:srgbClr val="C0C0C0"/>
                </a:outerShdw>
              </a:effectLst>
            </a:endParaRPr>
          </a:p>
          <a:p>
            <a:pPr marL="288925" indent="-288925">
              <a:lnSpc>
                <a:spcPct val="80000"/>
              </a:lnSpc>
              <a:buFontTx/>
              <a:buChar char="-"/>
            </a:pPr>
            <a:r>
              <a:rPr lang="ar-SA" sz="2000" b="1" dirty="0">
                <a:solidFill>
                  <a:schemeClr val="bg1"/>
                </a:solidFill>
                <a:effectLst>
                  <a:outerShdw blurRad="38100" dist="38100" dir="2700000" algn="tl">
                    <a:srgbClr val="C0C0C0"/>
                  </a:outerShdw>
                </a:effectLst>
              </a:rPr>
              <a:t>عبارة عن شرائح من المناخل متراصة فوق بعضها في نظام دولاب رأسي</a:t>
            </a:r>
            <a:endParaRPr lang="ar-EG" sz="2000" b="1" dirty="0">
              <a:solidFill>
                <a:schemeClr val="bg1"/>
              </a:solidFill>
              <a:effectLst>
                <a:outerShdw blurRad="38100" dist="38100" dir="2700000" algn="tl">
                  <a:srgbClr val="C0C0C0"/>
                </a:outerShdw>
              </a:effectLst>
            </a:endParaRPr>
          </a:p>
          <a:p>
            <a:pPr marL="288925" indent="-288925">
              <a:lnSpc>
                <a:spcPct val="80000"/>
              </a:lnSpc>
              <a:buFontTx/>
              <a:buChar char="-"/>
            </a:pPr>
            <a:r>
              <a:rPr lang="ar-SA" sz="2000" b="1" dirty="0">
                <a:solidFill>
                  <a:schemeClr val="bg1"/>
                </a:solidFill>
                <a:effectLst>
                  <a:outerShdw blurRad="38100" dist="38100" dir="2700000" algn="tl">
                    <a:srgbClr val="C0C0C0"/>
                  </a:outerShdw>
                </a:effectLst>
              </a:rPr>
              <a:t>يصب الدقيق من أعلي فيتم فصله خلال المناخل التي تتراص بفتحات تقل تدريجياً كلما إتجهنا لأسفل</a:t>
            </a:r>
            <a:endParaRPr lang="ar-EG" sz="2000" b="1" dirty="0">
              <a:solidFill>
                <a:schemeClr val="bg1"/>
              </a:solidFill>
              <a:effectLst>
                <a:outerShdw blurRad="38100" dist="38100" dir="2700000" algn="tl">
                  <a:srgbClr val="C0C0C0"/>
                </a:outerShdw>
              </a:effectLst>
            </a:endParaRPr>
          </a:p>
          <a:p>
            <a:pPr marL="288925" indent="-288925">
              <a:lnSpc>
                <a:spcPct val="80000"/>
              </a:lnSpc>
              <a:buFontTx/>
              <a:buChar char="-"/>
            </a:pPr>
            <a:r>
              <a:rPr lang="ar-SA" sz="2000" b="1" dirty="0">
                <a:solidFill>
                  <a:schemeClr val="bg1"/>
                </a:solidFill>
                <a:effectLst>
                  <a:outerShdw blurRad="38100" dist="38100" dir="2700000" algn="tl">
                    <a:srgbClr val="C0C0C0"/>
                  </a:outerShdw>
                </a:effectLst>
              </a:rPr>
              <a:t>عادة ما تكون أنسجة المناخل من الحرير أو النايلون أو البرلون</a:t>
            </a:r>
            <a:endParaRPr lang="ar-EG" sz="2000" b="1" dirty="0">
              <a:solidFill>
                <a:schemeClr val="bg1"/>
              </a:solidFill>
              <a:effectLst>
                <a:outerShdw blurRad="38100" dist="38100" dir="2700000" algn="tl">
                  <a:srgbClr val="C0C0C0"/>
                </a:outerShdw>
              </a:effectLst>
            </a:endParaRPr>
          </a:p>
          <a:p>
            <a:pPr marL="288925" indent="-288925">
              <a:lnSpc>
                <a:spcPct val="80000"/>
              </a:lnSpc>
            </a:pPr>
            <a:r>
              <a:rPr lang="ar-SA" sz="2400" b="1" dirty="0">
                <a:solidFill>
                  <a:srgbClr val="FFFF00"/>
                </a:solidFill>
                <a:effectLst>
                  <a:outerShdw blurRad="38100" dist="38100" dir="2700000" algn="tl">
                    <a:srgbClr val="C0C0C0"/>
                  </a:outerShdw>
                </a:effectLst>
              </a:rPr>
              <a:t>تمتاز هذه الطريقة بما يلي:</a:t>
            </a:r>
          </a:p>
          <a:p>
            <a:pPr marL="288925" indent="-288925">
              <a:lnSpc>
                <a:spcPct val="80000"/>
              </a:lnSpc>
              <a:buFontTx/>
              <a:buChar char="-"/>
            </a:pPr>
            <a:r>
              <a:rPr lang="ar-SA" sz="2000" b="1" dirty="0">
                <a:solidFill>
                  <a:schemeClr val="bg1"/>
                </a:solidFill>
                <a:effectLst>
                  <a:outerShdw blurRad="38100" dist="38100" dir="2700000" algn="tl">
                    <a:srgbClr val="C0C0C0"/>
                  </a:outerShdw>
                </a:effectLst>
              </a:rPr>
              <a:t>لا تحتاج قوة محركة كبيرة.</a:t>
            </a:r>
            <a:endParaRPr lang="ar-EG" sz="2000" b="1" dirty="0">
              <a:solidFill>
                <a:schemeClr val="bg1"/>
              </a:solidFill>
              <a:effectLst>
                <a:outerShdw blurRad="38100" dist="38100" dir="2700000" algn="tl">
                  <a:srgbClr val="C0C0C0"/>
                </a:outerShdw>
              </a:effectLst>
            </a:endParaRPr>
          </a:p>
          <a:p>
            <a:pPr marL="288925" indent="-288925">
              <a:lnSpc>
                <a:spcPct val="80000"/>
              </a:lnSpc>
              <a:buFontTx/>
              <a:buChar char="-"/>
            </a:pPr>
            <a:r>
              <a:rPr lang="ar-SA" sz="2000" b="1" dirty="0">
                <a:solidFill>
                  <a:schemeClr val="bg1"/>
                </a:solidFill>
                <a:effectLst>
                  <a:outerShdw blurRad="38100" dist="38100" dir="2700000" algn="tl">
                    <a:srgbClr val="C0C0C0"/>
                  </a:outerShdw>
                </a:effectLst>
              </a:rPr>
              <a:t>يتم التحكم في عملها</a:t>
            </a:r>
            <a:r>
              <a:rPr lang="ar-EG" sz="2000" b="1" dirty="0">
                <a:solidFill>
                  <a:schemeClr val="bg1"/>
                </a:solidFill>
                <a:effectLst>
                  <a:outerShdw blurRad="38100" dist="38100" dir="2700000" algn="tl">
                    <a:srgbClr val="C0C0C0"/>
                  </a:outerShdw>
                </a:effectLst>
              </a:rPr>
              <a:t> بسهولة</a:t>
            </a:r>
            <a:r>
              <a:rPr lang="ar-SA" sz="2000" b="1" dirty="0">
                <a:solidFill>
                  <a:schemeClr val="bg1"/>
                </a:solidFill>
                <a:effectLst>
                  <a:outerShdw blurRad="38100" dist="38100" dir="2700000" algn="tl">
                    <a:srgbClr val="C0C0C0"/>
                  </a:outerShdw>
                </a:effectLst>
              </a:rPr>
              <a:t>.</a:t>
            </a:r>
            <a:endParaRPr lang="ar-EG" sz="2000" b="1" dirty="0">
              <a:solidFill>
                <a:schemeClr val="bg1"/>
              </a:solidFill>
              <a:effectLst>
                <a:outerShdw blurRad="38100" dist="38100" dir="2700000" algn="tl">
                  <a:srgbClr val="C0C0C0"/>
                </a:outerShdw>
              </a:effectLst>
            </a:endParaRPr>
          </a:p>
          <a:p>
            <a:pPr marL="288925" indent="-288925">
              <a:lnSpc>
                <a:spcPct val="80000"/>
              </a:lnSpc>
              <a:buFontTx/>
              <a:buChar char="-"/>
            </a:pPr>
            <a:r>
              <a:rPr lang="ar-SA" sz="2000" b="1" dirty="0">
                <a:solidFill>
                  <a:schemeClr val="bg1"/>
                </a:solidFill>
                <a:effectLst>
                  <a:outerShdw blurRad="38100" dist="38100" dir="2700000" algn="tl">
                    <a:srgbClr val="C0C0C0"/>
                  </a:outerShdw>
                </a:effectLst>
              </a:rPr>
              <a:t>تشغل حيز صغير داخل المطحن.</a:t>
            </a:r>
            <a:endParaRPr lang="en-US" sz="2000" b="1" dirty="0">
              <a:solidFill>
                <a:schemeClr val="bg1"/>
              </a:solidFill>
              <a:effectLst>
                <a:outerShdw blurRad="38100" dist="38100" dir="2700000" algn="tl">
                  <a:srgbClr val="C0C0C0"/>
                </a:outerShdw>
              </a:effectLst>
            </a:endParaRPr>
          </a:p>
        </p:txBody>
      </p:sp>
    </p:spTree>
    <p:extLst>
      <p:ext uri="{BB962C8B-B14F-4D97-AF65-F5344CB8AC3E}">
        <p14:creationId xmlns:p14="http://schemas.microsoft.com/office/powerpoint/2010/main" val="4094314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7651">
                                            <p:bg/>
                                          </p:spTgt>
                                        </p:tgtEl>
                                        <p:attrNameLst>
                                          <p:attrName>style.visibility</p:attrName>
                                        </p:attrNameLst>
                                      </p:cBhvr>
                                      <p:to>
                                        <p:strVal val="visible"/>
                                      </p:to>
                                    </p:set>
                                    <p:animEffect transition="in" filter="slide(fromLeft)">
                                      <p:cBhvr>
                                        <p:cTn id="7" dur="1000"/>
                                        <p:tgtEl>
                                          <p:spTgt spid="27651">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slide(fromLeft)">
                                      <p:cBhvr>
                                        <p:cTn id="12" dur="1000"/>
                                        <p:tgtEl>
                                          <p:spTgt spid="27651">
                                            <p:txEl>
                                              <p:pRg st="0" end="0"/>
                                            </p:tx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Effect transition="in" filter="slide(fromLeft)">
                                      <p:cBhvr>
                                        <p:cTn id="15" dur="1000"/>
                                        <p:tgtEl>
                                          <p:spTgt spid="27651">
                                            <p:txEl>
                                              <p:pRg st="1" end="1"/>
                                            </p:txEl>
                                          </p:spTgt>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7651">
                                            <p:txEl>
                                              <p:pRg st="2" end="2"/>
                                            </p:txEl>
                                          </p:spTgt>
                                        </p:tgtEl>
                                        <p:attrNameLst>
                                          <p:attrName>style.visibility</p:attrName>
                                        </p:attrNameLst>
                                      </p:cBhvr>
                                      <p:to>
                                        <p:strVal val="visible"/>
                                      </p:to>
                                    </p:set>
                                    <p:animEffect transition="in" filter="slide(fromLeft)">
                                      <p:cBhvr>
                                        <p:cTn id="18" dur="1000"/>
                                        <p:tgtEl>
                                          <p:spTgt spid="27651">
                                            <p:txEl>
                                              <p:pRg st="2" end="2"/>
                                            </p:txEl>
                                          </p:spTgt>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animEffect transition="in" filter="slide(fromLeft)">
                                      <p:cBhvr>
                                        <p:cTn id="21" dur="1000"/>
                                        <p:tgtEl>
                                          <p:spTgt spid="27651">
                                            <p:txEl>
                                              <p:pRg st="3" end="3"/>
                                            </p:txEl>
                                          </p:spTgt>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27651">
                                            <p:txEl>
                                              <p:pRg st="4" end="4"/>
                                            </p:txEl>
                                          </p:spTgt>
                                        </p:tgtEl>
                                        <p:attrNameLst>
                                          <p:attrName>style.visibility</p:attrName>
                                        </p:attrNameLst>
                                      </p:cBhvr>
                                      <p:to>
                                        <p:strVal val="visible"/>
                                      </p:to>
                                    </p:set>
                                    <p:animEffect transition="in" filter="slide(fromLeft)">
                                      <p:cBhvr>
                                        <p:cTn id="24" dur="1000"/>
                                        <p:tgtEl>
                                          <p:spTgt spid="27651">
                                            <p:txEl>
                                              <p:pRg st="4" end="4"/>
                                            </p:txEl>
                                          </p:spTgt>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animEffect transition="in" filter="slide(fromLeft)">
                                      <p:cBhvr>
                                        <p:cTn id="27" dur="1000"/>
                                        <p:tgtEl>
                                          <p:spTgt spid="27651">
                                            <p:txEl>
                                              <p:pRg st="6" end="6"/>
                                            </p:txEl>
                                          </p:spTgt>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7651">
                                            <p:txEl>
                                              <p:pRg st="7" end="7"/>
                                            </p:txEl>
                                          </p:spTgt>
                                        </p:tgtEl>
                                        <p:attrNameLst>
                                          <p:attrName>style.visibility</p:attrName>
                                        </p:attrNameLst>
                                      </p:cBhvr>
                                      <p:to>
                                        <p:strVal val="visible"/>
                                      </p:to>
                                    </p:set>
                                    <p:animEffect transition="in" filter="slide(fromLeft)">
                                      <p:cBhvr>
                                        <p:cTn id="30" dur="1000"/>
                                        <p:tgtEl>
                                          <p:spTgt spid="27651">
                                            <p:txEl>
                                              <p:pRg st="7" end="7"/>
                                            </p:txEl>
                                          </p:spTgt>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27651">
                                            <p:txEl>
                                              <p:pRg st="8" end="8"/>
                                            </p:txEl>
                                          </p:spTgt>
                                        </p:tgtEl>
                                        <p:attrNameLst>
                                          <p:attrName>style.visibility</p:attrName>
                                        </p:attrNameLst>
                                      </p:cBhvr>
                                      <p:to>
                                        <p:strVal val="visible"/>
                                      </p:to>
                                    </p:set>
                                    <p:animEffect transition="in" filter="slide(fromLeft)">
                                      <p:cBhvr>
                                        <p:cTn id="33" dur="1000"/>
                                        <p:tgtEl>
                                          <p:spTgt spid="27651">
                                            <p:txEl>
                                              <p:pRg st="8" end="8"/>
                                            </p:txEl>
                                          </p:spTgt>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27651">
                                            <p:txEl>
                                              <p:pRg st="9" end="9"/>
                                            </p:txEl>
                                          </p:spTgt>
                                        </p:tgtEl>
                                        <p:attrNameLst>
                                          <p:attrName>style.visibility</p:attrName>
                                        </p:attrNameLst>
                                      </p:cBhvr>
                                      <p:to>
                                        <p:strVal val="visible"/>
                                      </p:to>
                                    </p:set>
                                    <p:animEffect transition="in" filter="slide(fromLeft)">
                                      <p:cBhvr>
                                        <p:cTn id="36" dur="1000"/>
                                        <p:tgtEl>
                                          <p:spTgt spid="27651">
                                            <p:txEl>
                                              <p:pRg st="9" end="9"/>
                                            </p:txEl>
                                          </p:spTgt>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27651">
                                            <p:txEl>
                                              <p:pRg st="10" end="10"/>
                                            </p:txEl>
                                          </p:spTgt>
                                        </p:tgtEl>
                                        <p:attrNameLst>
                                          <p:attrName>style.visibility</p:attrName>
                                        </p:attrNameLst>
                                      </p:cBhvr>
                                      <p:to>
                                        <p:strVal val="visible"/>
                                      </p:to>
                                    </p:set>
                                    <p:animEffect transition="in" filter="slide(fromLeft)">
                                      <p:cBhvr>
                                        <p:cTn id="39" dur="1000"/>
                                        <p:tgtEl>
                                          <p:spTgt spid="27651">
                                            <p:txEl>
                                              <p:pRg st="10" end="10"/>
                                            </p:txEl>
                                          </p:spTgt>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27651">
                                            <p:txEl>
                                              <p:pRg st="11" end="11"/>
                                            </p:txEl>
                                          </p:spTgt>
                                        </p:tgtEl>
                                        <p:attrNameLst>
                                          <p:attrName>style.visibility</p:attrName>
                                        </p:attrNameLst>
                                      </p:cBhvr>
                                      <p:to>
                                        <p:strVal val="visible"/>
                                      </p:to>
                                    </p:set>
                                    <p:animEffect transition="in" filter="slide(fromLeft)">
                                      <p:cBhvr>
                                        <p:cTn id="42" dur="1000"/>
                                        <p:tgtEl>
                                          <p:spTgt spid="27651">
                                            <p:txEl>
                                              <p:pRg st="11" end="11"/>
                                            </p:txEl>
                                          </p:spTgt>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27651">
                                            <p:txEl>
                                              <p:pRg st="12" end="12"/>
                                            </p:txEl>
                                          </p:spTgt>
                                        </p:tgtEl>
                                        <p:attrNameLst>
                                          <p:attrName>style.visibility</p:attrName>
                                        </p:attrNameLst>
                                      </p:cBhvr>
                                      <p:to>
                                        <p:strVal val="visible"/>
                                      </p:to>
                                    </p:set>
                                    <p:animEffect transition="in" filter="slide(fromLeft)">
                                      <p:cBhvr>
                                        <p:cTn id="45" dur="1000"/>
                                        <p:tgtEl>
                                          <p:spTgt spid="27651">
                                            <p:txEl>
                                              <p:pRg st="12" end="12"/>
                                            </p:txEl>
                                          </p:spTgt>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27651">
                                            <p:txEl>
                                              <p:pRg st="13" end="13"/>
                                            </p:txEl>
                                          </p:spTgt>
                                        </p:tgtEl>
                                        <p:attrNameLst>
                                          <p:attrName>style.visibility</p:attrName>
                                        </p:attrNameLst>
                                      </p:cBhvr>
                                      <p:to>
                                        <p:strVal val="visible"/>
                                      </p:to>
                                    </p:set>
                                    <p:animEffect transition="in" filter="slide(fromLeft)">
                                      <p:cBhvr>
                                        <p:cTn id="48" dur="1000"/>
                                        <p:tgtEl>
                                          <p:spTgt spid="276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lstStyle/>
          <a:p>
            <a:r>
              <a:rPr lang="ar-EG" b="1" dirty="0">
                <a:ea typeface="Times New Roman"/>
              </a:rPr>
              <a:t>القمح </a:t>
            </a:r>
            <a:r>
              <a:rPr lang="de-DE" b="1" dirty="0">
                <a:latin typeface="Times New Roman"/>
                <a:ea typeface="Times New Roman"/>
              </a:rPr>
              <a:t>Wheat</a:t>
            </a:r>
            <a:endParaRPr lang="de-DE" dirty="0"/>
          </a:p>
        </p:txBody>
      </p:sp>
      <p:sp>
        <p:nvSpPr>
          <p:cNvPr id="3" name="Content Placeholder 2"/>
          <p:cNvSpPr>
            <a:spLocks noGrp="1"/>
          </p:cNvSpPr>
          <p:nvPr>
            <p:ph idx="1"/>
          </p:nvPr>
        </p:nvSpPr>
        <p:spPr>
          <a:xfrm>
            <a:off x="214282" y="980728"/>
            <a:ext cx="8786874" cy="5591544"/>
          </a:xfrm>
          <a:effectLst>
            <a:glow rad="228600">
              <a:schemeClr val="accent6">
                <a:satMod val="175000"/>
                <a:alpha val="4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a:lstStyle/>
          <a:p>
            <a:r>
              <a:rPr lang="ar-EG" sz="2400" dirty="0"/>
              <a:t>تحتلف </a:t>
            </a:r>
            <a:r>
              <a:rPr lang="ar-EG" sz="2400" dirty="0">
                <a:solidFill>
                  <a:srgbClr val="0070C0"/>
                </a:solidFill>
              </a:rPr>
              <a:t>حبوب القمح فيما بينها اختلافا كبيرا فى النسيج والصلابة واللون ويرجع هذه الاختلاف فى الصلابة الى قوى الربط بين جزيئات الاندوسبرم ،</a:t>
            </a:r>
            <a:r>
              <a:rPr lang="ar-EG" sz="2400" dirty="0"/>
              <a:t> اما لون الحبوب فيكون أبيض أو أحمر أو كهرمانى وذلك راجع الى نوع وكمية المواد الملونة الموجودة فى غطاء الحبة .</a:t>
            </a:r>
            <a:endParaRPr lang="de-DE" sz="2400" dirty="0"/>
          </a:p>
          <a:p>
            <a:r>
              <a:rPr lang="ar-EG" sz="2400" i="1" dirty="0"/>
              <a:t>وفيما يلى تركيب حبة القمح </a:t>
            </a:r>
            <a:r>
              <a:rPr lang="ar-EG" sz="2400" i="1" dirty="0" smtClean="0"/>
              <a:t>:</a:t>
            </a:r>
          </a:p>
          <a:p>
            <a:pPr marL="457200" lvl="0" indent="-457200">
              <a:buFont typeface="+mj-lt"/>
              <a:buAutoNum type="arabicPeriod"/>
            </a:pPr>
            <a:r>
              <a:rPr lang="ar-EG" sz="2400" b="1" dirty="0">
                <a:solidFill>
                  <a:srgbClr val="0070C0"/>
                </a:solidFill>
              </a:rPr>
              <a:t>القشرة : وتحيط القشرة بالبذرة وتتكون من </a:t>
            </a:r>
            <a:r>
              <a:rPr lang="ar-EG" sz="2400" b="1" dirty="0" smtClean="0">
                <a:solidFill>
                  <a:srgbClr val="0070C0"/>
                </a:solidFill>
              </a:rPr>
              <a:t> </a:t>
            </a:r>
            <a:endParaRPr lang="de-DE" sz="2400" b="1" dirty="0">
              <a:solidFill>
                <a:srgbClr val="0070C0"/>
              </a:solidFill>
            </a:endParaRPr>
          </a:p>
          <a:p>
            <a:pPr lvl="0">
              <a:buFont typeface="Wingdings" pitchFamily="2" charset="2"/>
              <a:buChar char="ü"/>
            </a:pPr>
            <a:r>
              <a:rPr lang="ar-EG" sz="2400" b="1" dirty="0">
                <a:solidFill>
                  <a:srgbClr val="C00000"/>
                </a:solidFill>
              </a:rPr>
              <a:t>القشرة الخارجية : </a:t>
            </a:r>
            <a:r>
              <a:rPr lang="de-DE" sz="2400" b="1" dirty="0">
                <a:solidFill>
                  <a:srgbClr val="C00000"/>
                </a:solidFill>
              </a:rPr>
              <a:t>outer</a:t>
            </a:r>
            <a:endParaRPr lang="de-DE" sz="2400" dirty="0">
              <a:solidFill>
                <a:srgbClr val="C00000"/>
              </a:solidFill>
            </a:endParaRPr>
          </a:p>
          <a:p>
            <a:pPr marL="0" indent="0">
              <a:buNone/>
            </a:pPr>
            <a:r>
              <a:rPr lang="ar-EG" sz="2400" dirty="0"/>
              <a:t>وتتكون من خلايا سميكة مستطيلة وتكون متطاولة باتجاه طول الحبة ،وهذه الخلايا متراصة وتتمزق هذه الطبقة أثناء التنظيف أو التكييف (الترطيب </a:t>
            </a:r>
            <a:r>
              <a:rPr lang="ar-EG" sz="2400" dirty="0" smtClean="0"/>
              <a:t>) أو الطحن </a:t>
            </a:r>
            <a:r>
              <a:rPr lang="ar-EG" sz="2400" dirty="0"/>
              <a:t>،وازالة هذه القشرة يساعد الماء على المرور داخل </a:t>
            </a:r>
            <a:r>
              <a:rPr lang="ar-EG" sz="2400" dirty="0" smtClean="0"/>
              <a:t>الحبة.</a:t>
            </a:r>
            <a:endParaRPr lang="de-DE" sz="2400" dirty="0"/>
          </a:p>
          <a:p>
            <a:pPr lvl="0">
              <a:buFont typeface="Wingdings" pitchFamily="2" charset="2"/>
              <a:buChar char="ü"/>
            </a:pPr>
            <a:r>
              <a:rPr lang="ar-EG" sz="2400" b="1" dirty="0">
                <a:solidFill>
                  <a:srgbClr val="C00000"/>
                </a:solidFill>
              </a:rPr>
              <a:t>القشرة الداخلية :</a:t>
            </a:r>
            <a:r>
              <a:rPr lang="de-DE" sz="2400" b="1" dirty="0">
                <a:solidFill>
                  <a:srgbClr val="C00000"/>
                </a:solidFill>
              </a:rPr>
              <a:t>inner pericarp</a:t>
            </a:r>
            <a:endParaRPr lang="de-DE" sz="2400" dirty="0">
              <a:solidFill>
                <a:srgbClr val="C00000"/>
              </a:solidFill>
            </a:endParaRPr>
          </a:p>
          <a:p>
            <a:r>
              <a:rPr lang="ar-EG" sz="2400" dirty="0"/>
              <a:t>وتتكون من ثلاث طبقات من الخلايا  وهى خلايا اسطوانية الشكل ، وعموما تكون القشرة 5% من وزن الحبة وتحتوى تقريبا على 6% بروتين ،2% رماد ، 20% سيللوز ، والباقى بنتوزان  وتشكل القشرة الداخلية والخارجية الردة الخشنة .</a:t>
            </a:r>
            <a:endParaRPr lang="de-DE" sz="2400" dirty="0"/>
          </a:p>
          <a:p>
            <a:pPr lvl="0"/>
            <a:r>
              <a:rPr lang="ar-EG" sz="2400" b="1" dirty="0" smtClean="0"/>
              <a:t>-</a:t>
            </a:r>
            <a:endParaRPr lang="de-DE" sz="2400" dirty="0">
              <a:latin typeface="Times New Roman"/>
              <a:ea typeface="Times New Roman"/>
            </a:endParaRPr>
          </a:p>
        </p:txBody>
      </p:sp>
    </p:spTree>
    <p:extLst>
      <p:ext uri="{BB962C8B-B14F-4D97-AF65-F5344CB8AC3E}">
        <p14:creationId xmlns:p14="http://schemas.microsoft.com/office/powerpoint/2010/main" val="4500283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Screen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0"/>
            <a:ext cx="91440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7460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1143000"/>
          </a:xfrm>
        </p:spPr>
        <p:txBody>
          <a:bodyPr/>
          <a:lstStyle/>
          <a:p>
            <a:r>
              <a:rPr lang="ar-SA" sz="11700" b="1">
                <a:solidFill>
                  <a:srgbClr val="FF0000"/>
                </a:solidFill>
                <a:effectLst>
                  <a:outerShdw blurRad="38100" dist="38100" dir="2700000" algn="tl">
                    <a:srgbClr val="C0C0C0"/>
                  </a:outerShdw>
                </a:effectLst>
              </a:rPr>
              <a:t>التنقية </a:t>
            </a:r>
            <a:endParaRPr lang="en-US" sz="11700" b="1">
              <a:solidFill>
                <a:srgbClr val="FF0000"/>
              </a:solidFill>
              <a:effectLst>
                <a:outerShdw blurRad="38100" dist="38100" dir="2700000" algn="tl">
                  <a:srgbClr val="C0C0C0"/>
                </a:outerShdw>
              </a:effectLst>
            </a:endParaRPr>
          </a:p>
        </p:txBody>
      </p:sp>
      <p:sp>
        <p:nvSpPr>
          <p:cNvPr id="30723" name="Rectangle 3"/>
          <p:cNvSpPr>
            <a:spLocks noGrp="1" noChangeArrowheads="1"/>
          </p:cNvSpPr>
          <p:nvPr>
            <p:ph type="body" idx="1"/>
          </p:nvPr>
        </p:nvSpPr>
        <p:spPr>
          <a:xfrm>
            <a:off x="0" y="1600200"/>
            <a:ext cx="9144000" cy="5257800"/>
          </a:xfrm>
        </p:spPr>
        <p:style>
          <a:lnRef idx="1">
            <a:schemeClr val="accent4"/>
          </a:lnRef>
          <a:fillRef idx="3">
            <a:schemeClr val="accent4"/>
          </a:fillRef>
          <a:effectRef idx="2">
            <a:schemeClr val="accent4"/>
          </a:effectRef>
          <a:fontRef idx="minor">
            <a:schemeClr val="lt1"/>
          </a:fontRef>
        </p:style>
        <p:txBody>
          <a:bodyPr/>
          <a:lstStyle/>
          <a:p>
            <a:pPr algn="ctr"/>
            <a:r>
              <a:rPr lang="ar-EG" sz="2800" b="1" dirty="0">
                <a:solidFill>
                  <a:srgbClr val="FFFF00"/>
                </a:solidFill>
                <a:effectLst>
                  <a:outerShdw blurRad="38100" dist="38100" dir="2700000" algn="tl">
                    <a:srgbClr val="C0C0C0"/>
                  </a:outerShdw>
                </a:effectLst>
              </a:rPr>
              <a:t>نسبة الاستخلاص ومنتجات الطحن </a:t>
            </a:r>
            <a:r>
              <a:rPr lang="ar-EG" sz="2800" b="1" dirty="0" smtClean="0">
                <a:solidFill>
                  <a:srgbClr val="FFFF00"/>
                </a:solidFill>
                <a:effectLst>
                  <a:outerShdw blurRad="38100" dist="38100" dir="2700000" algn="tl">
                    <a:srgbClr val="C0C0C0"/>
                  </a:outerShdw>
                </a:effectLst>
              </a:rPr>
              <a:t>المختلفة</a:t>
            </a:r>
            <a:endParaRPr lang="ar-EG" sz="1800" b="1" dirty="0">
              <a:solidFill>
                <a:srgbClr val="FFFF00"/>
              </a:solidFill>
              <a:effectLst>
                <a:outerShdw blurRad="38100" dist="38100" dir="2700000" algn="tl">
                  <a:srgbClr val="C0C0C0"/>
                </a:outerShdw>
              </a:effectLst>
            </a:endParaRPr>
          </a:p>
          <a:p>
            <a:r>
              <a:rPr lang="ar-EG" sz="2800" b="1" dirty="0">
                <a:solidFill>
                  <a:schemeClr val="bg1"/>
                </a:solidFill>
                <a:effectLst>
                  <a:outerShdw blurRad="38100" dist="38100" dir="2700000" algn="tl">
                    <a:srgbClr val="C0C0C0"/>
                  </a:outerShdw>
                </a:effectLst>
              </a:rPr>
              <a:t>تقيم درجة كفاءة الطحن والعائد المادى بنسب الاستخلاص (تصافى الدقيق ونسب المواد الاخرى وكذلك يحسب نسبة الرطوبة المضافة للدقيق أو المتبخرة منه أثناء عملية الطحن وكذلك نسبة الشوائب المفصولة من الحبوب فى عملية التنظيف .</a:t>
            </a:r>
          </a:p>
          <a:p>
            <a:r>
              <a:rPr lang="ar-EG" sz="2800" b="1" dirty="0">
                <a:solidFill>
                  <a:srgbClr val="2BF57D"/>
                </a:solidFill>
                <a:effectLst>
                  <a:outerShdw blurRad="38100" dist="38100" dir="2700000" algn="tl">
                    <a:srgbClr val="C0C0C0"/>
                  </a:outerShdw>
                </a:effectLst>
              </a:rPr>
              <a:t>وتعرف نسبة الاستخلاص بكمية الدقيق المنتج من 100 كجم من حبوب القمح وتسمى ايضا نسبة الانتاج </a:t>
            </a:r>
          </a:p>
          <a:p>
            <a:r>
              <a:rPr lang="ar-EG" sz="2800" b="1" dirty="0">
                <a:solidFill>
                  <a:schemeClr val="bg1"/>
                </a:solidFill>
                <a:effectLst>
                  <a:outerShdw blurRad="38100" dist="38100" dir="2700000" algn="tl">
                    <a:srgbClr val="C0C0C0"/>
                  </a:outerShdw>
                </a:effectLst>
              </a:rPr>
              <a:t>وتسمى نسبة الاستخلاص </a:t>
            </a:r>
            <a:r>
              <a:rPr lang="ar-EG" sz="2800" b="1" dirty="0">
                <a:solidFill>
                  <a:srgbClr val="2BF57D"/>
                </a:solidFill>
                <a:effectLst>
                  <a:outerShdw blurRad="38100" dist="38100" dir="2700000" algn="tl">
                    <a:srgbClr val="C0C0C0"/>
                  </a:outerShdw>
                </a:effectLst>
              </a:rPr>
              <a:t>75% درجة استخلاص الدقيق التام أو الاستخلاص التام وعندما يزيد على 75 % اى 82% </a:t>
            </a:r>
            <a:r>
              <a:rPr lang="ar-EG" sz="2800" b="1" dirty="0">
                <a:solidFill>
                  <a:schemeClr val="bg1"/>
                </a:solidFill>
                <a:effectLst>
                  <a:outerShdw blurRad="38100" dist="38100" dir="2700000" algn="tl">
                    <a:srgbClr val="C0C0C0"/>
                  </a:outerShdw>
                </a:effectLst>
              </a:rPr>
              <a:t>كما هو فى الدقيق المستخدم لانتاج رغيف البلدى ويسمى هذا نسبة الاستخلاص العالية .</a:t>
            </a:r>
            <a:endParaRPr lang="ar-EG" sz="1800" b="1" dirty="0">
              <a:solidFill>
                <a:schemeClr val="bg1"/>
              </a:solidFill>
              <a:effectLst>
                <a:outerShdw blurRad="38100" dist="38100" dir="2700000" algn="tl">
                  <a:srgbClr val="C0C0C0"/>
                </a:outerShdw>
              </a:effectLst>
            </a:endParaRPr>
          </a:p>
          <a:p>
            <a:endParaRPr lang="ar-EG" sz="1800" b="1" dirty="0">
              <a:solidFill>
                <a:srgbClr val="FFFF00"/>
              </a:solidFill>
              <a:effectLst>
                <a:outerShdw blurRad="38100" dist="38100" dir="2700000" algn="tl">
                  <a:srgbClr val="C0C0C0"/>
                </a:outerShdw>
              </a:effectLst>
            </a:endParaRPr>
          </a:p>
          <a:p>
            <a:r>
              <a:rPr lang="ar-EG" sz="1800" b="1" dirty="0">
                <a:solidFill>
                  <a:srgbClr val="FFFF00"/>
                </a:solidFill>
                <a:effectLst>
                  <a:outerShdw blurRad="38100" dist="38100" dir="2700000" algn="tl">
                    <a:srgbClr val="C0C0C0"/>
                  </a:outerShdw>
                </a:effectLst>
              </a:rPr>
              <a:t> </a:t>
            </a:r>
          </a:p>
          <a:p>
            <a:endParaRPr lang="en-US" sz="1800" b="1" dirty="0">
              <a:solidFill>
                <a:srgbClr val="FFFF00"/>
              </a:solidFill>
              <a:effectLst>
                <a:outerShdw blurRad="38100" dist="38100" dir="2700000" algn="tl">
                  <a:srgbClr val="C0C0C0"/>
                </a:outerShdw>
              </a:effectLst>
            </a:endParaRPr>
          </a:p>
        </p:txBody>
      </p:sp>
    </p:spTree>
    <p:extLst>
      <p:ext uri="{BB962C8B-B14F-4D97-AF65-F5344CB8AC3E}">
        <p14:creationId xmlns:p14="http://schemas.microsoft.com/office/powerpoint/2010/main" val="1806604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animEffect transition="in" filter="dissolve">
                                      <p:cBhvr>
                                        <p:cTn id="7" dur="1000"/>
                                        <p:tgtEl>
                                          <p:spTgt spid="3072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dissolve">
                                      <p:cBhvr>
                                        <p:cTn id="12" dur="1000"/>
                                        <p:tgtEl>
                                          <p:spTgt spid="30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dissolve">
                                      <p:cBhvr>
                                        <p:cTn id="17" dur="1000"/>
                                        <p:tgtEl>
                                          <p:spTgt spid="307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dissolve">
                                      <p:cBhvr>
                                        <p:cTn id="22" dur="1000"/>
                                        <p:tgtEl>
                                          <p:spTgt spid="307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Effect transition="in" filter="dissolve">
                                      <p:cBhvr>
                                        <p:cTn id="27" dur="1000"/>
                                        <p:tgtEl>
                                          <p:spTgt spid="307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dissolve">
                                      <p:cBhvr>
                                        <p:cTn id="32" dur="10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1143000"/>
          </a:xfrm>
        </p:spPr>
        <p:txBody>
          <a:bodyPr/>
          <a:lstStyle/>
          <a:p>
            <a:r>
              <a:rPr lang="ar-SA" sz="11700" b="1">
                <a:solidFill>
                  <a:srgbClr val="FF0000"/>
                </a:solidFill>
                <a:effectLst>
                  <a:outerShdw blurRad="38100" dist="38100" dir="2700000" algn="tl">
                    <a:srgbClr val="C0C0C0"/>
                  </a:outerShdw>
                </a:effectLst>
              </a:rPr>
              <a:t>التنقية </a:t>
            </a:r>
            <a:endParaRPr lang="en-US" sz="11700" b="1">
              <a:solidFill>
                <a:srgbClr val="FF0000"/>
              </a:solidFill>
              <a:effectLst>
                <a:outerShdw blurRad="38100" dist="38100" dir="2700000" algn="tl">
                  <a:srgbClr val="C0C0C0"/>
                </a:outerShdw>
              </a:effectLst>
            </a:endParaRPr>
          </a:p>
        </p:txBody>
      </p:sp>
      <p:sp>
        <p:nvSpPr>
          <p:cNvPr id="30723" name="Rectangle 3"/>
          <p:cNvSpPr>
            <a:spLocks noGrp="1" noChangeArrowheads="1"/>
          </p:cNvSpPr>
          <p:nvPr>
            <p:ph type="body" idx="1"/>
          </p:nvPr>
        </p:nvSpPr>
        <p:spPr>
          <a:xfrm>
            <a:off x="0" y="1600200"/>
            <a:ext cx="9144000" cy="5257800"/>
          </a:xfrm>
        </p:spPr>
        <p:style>
          <a:lnRef idx="1">
            <a:schemeClr val="accent4"/>
          </a:lnRef>
          <a:fillRef idx="3">
            <a:schemeClr val="accent4"/>
          </a:fillRef>
          <a:effectRef idx="2">
            <a:schemeClr val="accent4"/>
          </a:effectRef>
          <a:fontRef idx="minor">
            <a:schemeClr val="lt1"/>
          </a:fontRef>
        </p:style>
        <p:txBody>
          <a:bodyPr/>
          <a:lstStyle/>
          <a:p>
            <a:pPr algn="justLow">
              <a:lnSpc>
                <a:spcPct val="150000"/>
              </a:lnSpc>
              <a:spcAft>
                <a:spcPts val="0"/>
              </a:spcAft>
            </a:pPr>
            <a:r>
              <a:rPr lang="ar-SA" sz="2400" b="1" dirty="0" smtClean="0">
                <a:solidFill>
                  <a:srgbClr val="92D050"/>
                </a:solidFill>
                <a:latin typeface="Times New Roman"/>
                <a:ea typeface="Times New Roman"/>
              </a:rPr>
              <a:t>الطريقة الحسابية المتبعة لمعرفة نسبة الإستخراج للدقيق :</a:t>
            </a:r>
            <a:endParaRPr lang="de-DE" sz="2400" dirty="0" smtClean="0">
              <a:solidFill>
                <a:srgbClr val="92D050"/>
              </a:solidFill>
              <a:latin typeface="Times New Roman"/>
              <a:ea typeface="Times New Roman"/>
            </a:endParaRPr>
          </a:p>
          <a:p>
            <a:pPr>
              <a:spcAft>
                <a:spcPts val="0"/>
              </a:spcAft>
              <a:buNone/>
            </a:pPr>
            <a:r>
              <a:rPr lang="ar-EG" sz="1800" u="sng" dirty="0" smtClean="0"/>
              <a:t>                                              </a:t>
            </a:r>
          </a:p>
          <a:p>
            <a:pPr algn="ctr">
              <a:spcAft>
                <a:spcPts val="0"/>
              </a:spcAft>
              <a:buNone/>
            </a:pPr>
            <a:r>
              <a:rPr lang="ar-EG" sz="1800" u="sng" dirty="0" smtClean="0"/>
              <a:t>     وزن الدقيق الناتج</a:t>
            </a:r>
            <a:r>
              <a:rPr lang="ar-EG" sz="1800" dirty="0" smtClean="0"/>
              <a:t> </a:t>
            </a:r>
          </a:p>
          <a:p>
            <a:pPr>
              <a:lnSpc>
                <a:spcPct val="150000"/>
              </a:lnSpc>
              <a:spcAft>
                <a:spcPts val="0"/>
              </a:spcAft>
              <a:buNone/>
            </a:pPr>
            <a:r>
              <a:rPr lang="ar-EG" sz="2000" dirty="0" smtClean="0">
                <a:solidFill>
                  <a:schemeClr val="accent6">
                    <a:lumMod val="60000"/>
                    <a:lumOff val="40000"/>
                  </a:schemeClr>
                </a:solidFill>
              </a:rPr>
              <a:t>                   </a:t>
            </a:r>
            <a:r>
              <a:rPr lang="ar-SA" sz="2000" dirty="0" smtClean="0">
                <a:solidFill>
                  <a:schemeClr val="accent6">
                    <a:lumMod val="60000"/>
                    <a:lumOff val="40000"/>
                  </a:schemeClr>
                </a:solidFill>
              </a:rPr>
              <a:t>نسبة إستخراج الدقيق %</a:t>
            </a:r>
            <a:r>
              <a:rPr lang="ar-EG" sz="2000" dirty="0" smtClean="0">
                <a:solidFill>
                  <a:schemeClr val="accent6">
                    <a:lumMod val="60000"/>
                    <a:lumOff val="40000"/>
                  </a:schemeClr>
                </a:solidFill>
              </a:rPr>
              <a:t> </a:t>
            </a:r>
            <a:r>
              <a:rPr lang="ar-SA" sz="1800" dirty="0" smtClean="0">
                <a:solidFill>
                  <a:schemeClr val="accent6">
                    <a:lumMod val="60000"/>
                    <a:lumOff val="40000"/>
                  </a:schemeClr>
                </a:solidFill>
              </a:rPr>
              <a:t>= </a:t>
            </a:r>
            <a:r>
              <a:rPr lang="ar-EG" sz="1800" dirty="0" smtClean="0">
                <a:solidFill>
                  <a:schemeClr val="accent6">
                    <a:lumMod val="60000"/>
                    <a:lumOff val="40000"/>
                  </a:schemeClr>
                </a:solidFill>
              </a:rPr>
              <a:t>   </a:t>
            </a:r>
            <a:r>
              <a:rPr lang="ar-EG" sz="1800" b="1" dirty="0" smtClean="0"/>
              <a:t>وزن القمح المطحون     </a:t>
            </a:r>
            <a:r>
              <a:rPr lang="ar-SA" sz="1800" b="1" dirty="0" smtClean="0"/>
              <a:t>×</a:t>
            </a:r>
            <a:r>
              <a:rPr lang="ar-EG" sz="1800" b="1" dirty="0" smtClean="0"/>
              <a:t>  </a:t>
            </a:r>
            <a:r>
              <a:rPr lang="ar-SA" sz="1800" dirty="0" smtClean="0"/>
              <a:t> 100</a:t>
            </a:r>
            <a:r>
              <a:rPr lang="de-DE" sz="1800" dirty="0" smtClean="0"/>
              <a:t> </a:t>
            </a:r>
            <a:r>
              <a:rPr lang="en-US" sz="1800" dirty="0" smtClean="0">
                <a:latin typeface="Arial"/>
                <a:ea typeface="Times New Roman"/>
              </a:rPr>
              <a:t> </a:t>
            </a:r>
            <a:endParaRPr lang="de-DE" sz="1800" dirty="0" smtClean="0">
              <a:latin typeface="Times New Roman"/>
              <a:ea typeface="Times New Roman"/>
            </a:endParaRPr>
          </a:p>
          <a:p>
            <a:pPr indent="463550">
              <a:lnSpc>
                <a:spcPct val="150000"/>
              </a:lnSpc>
              <a:spcAft>
                <a:spcPts val="0"/>
              </a:spcAft>
            </a:pPr>
            <a:r>
              <a:rPr lang="ar-SA" sz="2000" dirty="0" smtClean="0">
                <a:latin typeface="Times New Roman"/>
                <a:ea typeface="Times New Roman"/>
              </a:rPr>
              <a:t>تُبني طريقة الحساب نسبة الإستخراج علي مقدار كمية الدقيق الصافي من وزن معلوم من القمح محسوباً كنسبة مئوية, وعليه نجد أن هناك علاقة عكسية بين نسبة إستخراج الدقيق وإنتاج الردة </a:t>
            </a:r>
            <a:endParaRPr lang="ar-EG" sz="2000" dirty="0" smtClean="0">
              <a:latin typeface="Times New Roman"/>
              <a:ea typeface="Times New Roman"/>
            </a:endParaRPr>
          </a:p>
          <a:p>
            <a:pPr indent="463550" algn="just">
              <a:lnSpc>
                <a:spcPct val="150000"/>
              </a:lnSpc>
              <a:spcAft>
                <a:spcPts val="0"/>
              </a:spcAft>
            </a:pPr>
            <a:r>
              <a:rPr lang="ar-EG" sz="2000" dirty="0" smtClean="0">
                <a:solidFill>
                  <a:srgbClr val="FFC000"/>
                </a:solidFill>
                <a:latin typeface="Times New Roman"/>
                <a:ea typeface="Times New Roman"/>
              </a:rPr>
              <a:t>ف</a:t>
            </a:r>
            <a:r>
              <a:rPr lang="ar-SA" sz="2000" dirty="0" smtClean="0">
                <a:solidFill>
                  <a:srgbClr val="FFC000"/>
                </a:solidFill>
                <a:latin typeface="Times New Roman"/>
                <a:ea typeface="Times New Roman"/>
              </a:rPr>
              <a:t>زيادة إنتاج الردة تعني إنخفاض في نسبة إستخراج الدقيق والعكس صحيح فإنخفاض إنتاج الردة عن نسبة معينة يؤدي إلي زيادة نسبة الإستخراج وبالتالي الخبز الناتج من دقيق به نسبة إستخراج عالية أقل في الجودة من الخبز الناتج من دقيق به نسبة إستخراج منخفضة, ولذا نجد أن الخبز التمويني العادي يُصنع من دقيق نسبة إستخراج 82 % بينما الخبز الفينو يُصنع من دقيق نسبة إستخراج 72 % والمكرونة من إستخراج 72 % فأقل.</a:t>
            </a:r>
            <a:endParaRPr lang="de-DE" sz="2000" dirty="0" smtClean="0">
              <a:solidFill>
                <a:srgbClr val="FFC000"/>
              </a:solidFill>
              <a:latin typeface="Times New Roman"/>
              <a:ea typeface="Times New Roman"/>
            </a:endParaRPr>
          </a:p>
          <a:p>
            <a:endParaRPr lang="en-US" sz="1800" b="1" dirty="0">
              <a:solidFill>
                <a:srgbClr val="FFFF00"/>
              </a:solidFill>
              <a:effectLst>
                <a:outerShdw blurRad="38100" dist="38100" dir="2700000" algn="tl">
                  <a:srgbClr val="C0C0C0"/>
                </a:outerShdw>
              </a:effectLst>
            </a:endParaRPr>
          </a:p>
        </p:txBody>
      </p:sp>
    </p:spTree>
    <p:extLst>
      <p:ext uri="{BB962C8B-B14F-4D97-AF65-F5344CB8AC3E}">
        <p14:creationId xmlns:p14="http://schemas.microsoft.com/office/powerpoint/2010/main" val="3464771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animEffect transition="in" filter="dissolve">
                                      <p:cBhvr>
                                        <p:cTn id="7" dur="1000"/>
                                        <p:tgtEl>
                                          <p:spTgt spid="3072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dissolve">
                                      <p:cBhvr>
                                        <p:cTn id="12" dur="1000"/>
                                        <p:tgtEl>
                                          <p:spTgt spid="30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dissolve">
                                      <p:cBhvr>
                                        <p:cTn id="17" dur="1000"/>
                                        <p:tgtEl>
                                          <p:spTgt spid="307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dissolve">
                                      <p:cBhvr>
                                        <p:cTn id="22" dur="1000"/>
                                        <p:tgtEl>
                                          <p:spTgt spid="307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Effect transition="in" filter="dissolve">
                                      <p:cBhvr>
                                        <p:cTn id="27" dur="1000"/>
                                        <p:tgtEl>
                                          <p:spTgt spid="307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723">
                                            <p:txEl>
                                              <p:pRg st="4" end="4"/>
                                            </p:txEl>
                                          </p:spTgt>
                                        </p:tgtEl>
                                        <p:attrNameLst>
                                          <p:attrName>style.visibility</p:attrName>
                                        </p:attrNameLst>
                                      </p:cBhvr>
                                      <p:to>
                                        <p:strVal val="visible"/>
                                      </p:to>
                                    </p:set>
                                    <p:animEffect transition="in" filter="dissolve">
                                      <p:cBhvr>
                                        <p:cTn id="32" dur="1000"/>
                                        <p:tgtEl>
                                          <p:spTgt spid="307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Effect transition="in" filter="dissolve">
                                      <p:cBhvr>
                                        <p:cTn id="37" dur="10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1143000"/>
          </a:xfrm>
        </p:spPr>
        <p:txBody>
          <a:bodyPr/>
          <a:lstStyle/>
          <a:p>
            <a:r>
              <a:rPr lang="ar-SA" sz="11700" b="1">
                <a:solidFill>
                  <a:srgbClr val="FF0000"/>
                </a:solidFill>
                <a:effectLst>
                  <a:outerShdw blurRad="38100" dist="38100" dir="2700000" algn="tl">
                    <a:srgbClr val="C0C0C0"/>
                  </a:outerShdw>
                </a:effectLst>
              </a:rPr>
              <a:t>التنقية </a:t>
            </a:r>
            <a:endParaRPr lang="en-US" sz="11700" b="1">
              <a:solidFill>
                <a:srgbClr val="FF0000"/>
              </a:solidFill>
              <a:effectLst>
                <a:outerShdw blurRad="38100" dist="38100" dir="2700000" algn="tl">
                  <a:srgbClr val="C0C0C0"/>
                </a:outerShdw>
              </a:effectLst>
            </a:endParaRPr>
          </a:p>
        </p:txBody>
      </p:sp>
      <p:sp>
        <p:nvSpPr>
          <p:cNvPr id="30723" name="Rectangle 3"/>
          <p:cNvSpPr>
            <a:spLocks noGrp="1" noChangeArrowheads="1"/>
          </p:cNvSpPr>
          <p:nvPr>
            <p:ph type="body" idx="1"/>
          </p:nvPr>
        </p:nvSpPr>
        <p:spPr>
          <a:xfrm>
            <a:off x="0" y="1600200"/>
            <a:ext cx="9144000" cy="5257800"/>
          </a:xfrm>
        </p:spPr>
        <p:style>
          <a:lnRef idx="1">
            <a:schemeClr val="accent4"/>
          </a:lnRef>
          <a:fillRef idx="3">
            <a:schemeClr val="accent4"/>
          </a:fillRef>
          <a:effectRef idx="2">
            <a:schemeClr val="accent4"/>
          </a:effectRef>
          <a:fontRef idx="minor">
            <a:schemeClr val="lt1"/>
          </a:fontRef>
        </p:style>
        <p:txBody>
          <a:bodyPr/>
          <a:lstStyle/>
          <a:p>
            <a:r>
              <a:rPr lang="ar-SA" sz="4000" b="1" dirty="0">
                <a:solidFill>
                  <a:schemeClr val="bg1"/>
                </a:solidFill>
                <a:effectLst>
                  <a:outerShdw blurRad="38100" dist="38100" dir="2700000" algn="tl">
                    <a:srgbClr val="C0C0C0"/>
                  </a:outerShdw>
                </a:effectLst>
              </a:rPr>
              <a:t>عبارة عن تنقية الدقيق مما يعلق به من أغلفة تؤثر علي مظهره وشكله الخارجي.</a:t>
            </a:r>
          </a:p>
          <a:p>
            <a:r>
              <a:rPr lang="ar-SA" sz="4000" b="1" dirty="0">
                <a:solidFill>
                  <a:schemeClr val="bg1"/>
                </a:solidFill>
                <a:effectLst>
                  <a:outerShdw blurRad="38100" dist="38100" dir="2700000" algn="tl">
                    <a:srgbClr val="C0C0C0"/>
                  </a:outerShdw>
                </a:effectLst>
              </a:rPr>
              <a:t>تتم العملية في أجهزة تسمي </a:t>
            </a:r>
            <a:r>
              <a:rPr lang="ar-SA" sz="4000" b="1" dirty="0">
                <a:solidFill>
                  <a:srgbClr val="FF0000"/>
                </a:solidFill>
                <a:effectLst>
                  <a:outerShdw blurRad="38100" dist="38100" dir="2700000" algn="tl">
                    <a:srgbClr val="C0C0C0"/>
                  </a:outerShdw>
                </a:effectLst>
              </a:rPr>
              <a:t>"السرندات"</a:t>
            </a:r>
            <a:r>
              <a:rPr lang="ar-SA" sz="4000" b="1" dirty="0">
                <a:solidFill>
                  <a:schemeClr val="bg1"/>
                </a:solidFill>
                <a:effectLst>
                  <a:outerShdw blurRad="38100" dist="38100" dir="2700000" algn="tl">
                    <a:srgbClr val="C0C0C0"/>
                  </a:outerShdw>
                </a:effectLst>
              </a:rPr>
              <a:t> </a:t>
            </a:r>
            <a:endParaRPr lang="ar-EG" sz="4000" b="1" dirty="0">
              <a:solidFill>
                <a:schemeClr val="bg1"/>
              </a:solidFill>
              <a:effectLst>
                <a:outerShdw blurRad="38100" dist="38100" dir="2700000" algn="tl">
                  <a:srgbClr val="C0C0C0"/>
                </a:outerShdw>
              </a:effectLst>
            </a:endParaRPr>
          </a:p>
          <a:p>
            <a:r>
              <a:rPr lang="ar-SA" sz="4000" b="1" dirty="0">
                <a:solidFill>
                  <a:srgbClr val="FFFF00"/>
                </a:solidFill>
                <a:effectLst>
                  <a:outerShdw blurRad="38100" dist="38100" dir="2700000" algn="tl">
                    <a:srgbClr val="C0C0C0"/>
                  </a:outerShdw>
                </a:effectLst>
              </a:rPr>
              <a:t>"السرندات"</a:t>
            </a:r>
            <a:r>
              <a:rPr lang="ar-SA" sz="4000" b="1" dirty="0">
                <a:solidFill>
                  <a:schemeClr val="bg1"/>
                </a:solidFill>
                <a:effectLst>
                  <a:outerShdw blurRad="38100" dist="38100" dir="2700000" algn="tl">
                    <a:srgbClr val="C0C0C0"/>
                  </a:outerShdw>
                </a:effectLst>
              </a:rPr>
              <a:t> تقوم بالتخلص من الردة العالقة بحبيبات الإندوسبرم وتعتمد علي الفصل بدفع الهواء أفقياً في إتجاه الدقيق وبالتالي فهي </a:t>
            </a:r>
            <a:r>
              <a:rPr lang="ar-SA" sz="4000" b="1" dirty="0">
                <a:solidFill>
                  <a:srgbClr val="FFFF00"/>
                </a:solidFill>
                <a:effectLst>
                  <a:outerShdw blurRad="38100" dist="38100" dir="2700000" algn="tl">
                    <a:srgbClr val="C0C0C0"/>
                  </a:outerShdw>
                </a:effectLst>
              </a:rPr>
              <a:t>عملية فصل للأجزاء الخفيفة من الدقيق.</a:t>
            </a:r>
            <a:endParaRPr lang="en-US" sz="4000" b="1" dirty="0">
              <a:solidFill>
                <a:srgbClr val="FFFF00"/>
              </a:solidFill>
              <a:effectLst>
                <a:outerShdw blurRad="38100" dist="38100" dir="2700000" algn="tl">
                  <a:srgbClr val="C0C0C0"/>
                </a:outerShdw>
              </a:effectLst>
            </a:endParaRPr>
          </a:p>
        </p:txBody>
      </p:sp>
    </p:spTree>
    <p:extLst>
      <p:ext uri="{BB962C8B-B14F-4D97-AF65-F5344CB8AC3E}">
        <p14:creationId xmlns:p14="http://schemas.microsoft.com/office/powerpoint/2010/main" val="3464771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animEffect transition="in" filter="dissolve">
                                      <p:cBhvr>
                                        <p:cTn id="7" dur="1000"/>
                                        <p:tgtEl>
                                          <p:spTgt spid="3072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dissolve">
                                      <p:cBhvr>
                                        <p:cTn id="12" dur="1000"/>
                                        <p:tgtEl>
                                          <p:spTgt spid="3072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animEffect transition="in" filter="dissolve">
                                      <p:cBhvr>
                                        <p:cTn id="15" dur="1000"/>
                                        <p:tgtEl>
                                          <p:spTgt spid="3072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0723">
                                            <p:txEl>
                                              <p:pRg st="2" end="2"/>
                                            </p:txEl>
                                          </p:spTgt>
                                        </p:tgtEl>
                                        <p:attrNameLst>
                                          <p:attrName>style.visibility</p:attrName>
                                        </p:attrNameLst>
                                      </p:cBhvr>
                                      <p:to>
                                        <p:strVal val="visible"/>
                                      </p:to>
                                    </p:set>
                                    <p:animEffect transition="in" filter="dissolve">
                                      <p:cBhvr>
                                        <p:cTn id="18" dur="10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1143000"/>
          </a:xfrm>
        </p:spPr>
        <p:txBody>
          <a:bodyPr/>
          <a:lstStyle/>
          <a:p>
            <a:r>
              <a:rPr lang="ar-SA" sz="11700" b="1">
                <a:solidFill>
                  <a:srgbClr val="FF0000"/>
                </a:solidFill>
                <a:effectLst>
                  <a:outerShdw blurRad="38100" dist="38100" dir="2700000" algn="tl">
                    <a:srgbClr val="C0C0C0"/>
                  </a:outerShdw>
                </a:effectLst>
              </a:rPr>
              <a:t>التنقية </a:t>
            </a:r>
            <a:endParaRPr lang="en-US" sz="11700" b="1">
              <a:solidFill>
                <a:srgbClr val="FF0000"/>
              </a:solidFill>
              <a:effectLst>
                <a:outerShdw blurRad="38100" dist="38100" dir="2700000" algn="tl">
                  <a:srgbClr val="C0C0C0"/>
                </a:outerShdw>
              </a:effectLst>
            </a:endParaRPr>
          </a:p>
        </p:txBody>
      </p:sp>
      <p:sp>
        <p:nvSpPr>
          <p:cNvPr id="30723" name="Rectangle 3"/>
          <p:cNvSpPr>
            <a:spLocks noGrp="1" noChangeArrowheads="1"/>
          </p:cNvSpPr>
          <p:nvPr>
            <p:ph type="body" idx="1"/>
          </p:nvPr>
        </p:nvSpPr>
        <p:spPr>
          <a:xfrm>
            <a:off x="0" y="1600200"/>
            <a:ext cx="9144000" cy="5257800"/>
          </a:xfrm>
        </p:spPr>
        <p:style>
          <a:lnRef idx="1">
            <a:schemeClr val="accent4"/>
          </a:lnRef>
          <a:fillRef idx="3">
            <a:schemeClr val="accent4"/>
          </a:fillRef>
          <a:effectRef idx="2">
            <a:schemeClr val="accent4"/>
          </a:effectRef>
          <a:fontRef idx="minor">
            <a:schemeClr val="lt1"/>
          </a:fontRef>
        </p:style>
        <p:txBody>
          <a:bodyPr/>
          <a:lstStyle/>
          <a:p>
            <a:pPr lvl="0">
              <a:spcAft>
                <a:spcPts val="0"/>
              </a:spcAft>
            </a:pPr>
            <a:r>
              <a:rPr lang="ar-SA" b="1" i="1" dirty="0">
                <a:ln/>
                <a:solidFill>
                  <a:srgbClr val="FFFF00"/>
                </a:solidFill>
              </a:rPr>
              <a:t>العوامل التى تؤثر على معدل الطحن :</a:t>
            </a:r>
            <a:endParaRPr lang="de-DE" b="1" i="1" dirty="0">
              <a:ln/>
              <a:solidFill>
                <a:srgbClr val="FFFF00"/>
              </a:solidFill>
            </a:endParaRPr>
          </a:p>
          <a:p>
            <a:pPr lvl="0">
              <a:spcAft>
                <a:spcPts val="0"/>
              </a:spcAft>
              <a:buClr>
                <a:srgbClr val="C0504D">
                  <a:lumMod val="75000"/>
                </a:srgbClr>
              </a:buClr>
              <a:buFont typeface="Wingdings" pitchFamily="2" charset="2"/>
              <a:buChar char="v"/>
            </a:pPr>
            <a:r>
              <a:rPr lang="ar-SA" sz="2800" b="1" dirty="0">
                <a:ln/>
                <a:solidFill>
                  <a:srgbClr val="2BF57D"/>
                </a:solidFill>
                <a:latin typeface="Times New Roman"/>
                <a:ea typeface="Times New Roman"/>
              </a:rPr>
              <a:t>اختلاف نسبة الاندوسبرم فى حبوب الانواع المختلفة من القمح .</a:t>
            </a:r>
            <a:endParaRPr lang="de-DE" sz="2800" b="1" dirty="0">
              <a:ln/>
              <a:solidFill>
                <a:srgbClr val="2BF57D"/>
              </a:solidFill>
              <a:latin typeface="Times New Roman"/>
              <a:ea typeface="Times New Roman"/>
            </a:endParaRPr>
          </a:p>
          <a:p>
            <a:pPr lvl="0">
              <a:spcAft>
                <a:spcPts val="0"/>
              </a:spcAft>
              <a:buClr>
                <a:srgbClr val="C0504D">
                  <a:lumMod val="75000"/>
                </a:srgbClr>
              </a:buClr>
              <a:buFont typeface="Wingdings" pitchFamily="2" charset="2"/>
              <a:buChar char="v"/>
            </a:pPr>
            <a:r>
              <a:rPr lang="ar-SA" sz="2800" b="1" dirty="0">
                <a:ln/>
                <a:solidFill>
                  <a:schemeClr val="bg1"/>
                </a:solidFill>
                <a:latin typeface="Times New Roman"/>
                <a:ea typeface="Times New Roman"/>
              </a:rPr>
              <a:t>حجم الحبوب وسمك طبقات الردة ودرجة التصاقها بالأندوسبرم .</a:t>
            </a:r>
            <a:endParaRPr lang="de-DE" sz="2800" b="1" dirty="0">
              <a:ln/>
              <a:solidFill>
                <a:schemeClr val="bg1"/>
              </a:solidFill>
              <a:latin typeface="Times New Roman"/>
              <a:ea typeface="Times New Roman"/>
            </a:endParaRPr>
          </a:p>
          <a:p>
            <a:pPr lvl="0">
              <a:spcAft>
                <a:spcPts val="0"/>
              </a:spcAft>
              <a:buClr>
                <a:srgbClr val="C0504D">
                  <a:lumMod val="75000"/>
                </a:srgbClr>
              </a:buClr>
              <a:buFont typeface="Wingdings" pitchFamily="2" charset="2"/>
              <a:buChar char="v"/>
            </a:pPr>
            <a:r>
              <a:rPr lang="ar-SA" sz="2800" b="1" dirty="0">
                <a:ln/>
                <a:solidFill>
                  <a:srgbClr val="2BF57D"/>
                </a:solidFill>
                <a:latin typeface="Times New Roman"/>
                <a:ea typeface="Times New Roman"/>
              </a:rPr>
              <a:t>نسبة الحبوب الضامرة تؤثر تأثيرا كبيرا على معدل الطحن .</a:t>
            </a:r>
            <a:endParaRPr lang="de-DE" sz="2800" b="1" dirty="0">
              <a:ln/>
              <a:solidFill>
                <a:srgbClr val="2BF57D"/>
              </a:solidFill>
              <a:latin typeface="Times New Roman"/>
              <a:ea typeface="Times New Roman"/>
            </a:endParaRPr>
          </a:p>
          <a:p>
            <a:pPr lvl="0">
              <a:spcAft>
                <a:spcPts val="0"/>
              </a:spcAft>
              <a:buClr>
                <a:srgbClr val="C0504D">
                  <a:lumMod val="75000"/>
                </a:srgbClr>
              </a:buClr>
              <a:buFont typeface="Wingdings" pitchFamily="2" charset="2"/>
              <a:buChar char="v"/>
            </a:pPr>
            <a:r>
              <a:rPr lang="ar-SA" sz="2800" b="1" dirty="0">
                <a:ln/>
                <a:solidFill>
                  <a:schemeClr val="bg1"/>
                </a:solidFill>
                <a:latin typeface="Times New Roman"/>
                <a:ea typeface="Times New Roman"/>
              </a:rPr>
              <a:t>رطوبة الحبوب :ان ارتفاع رطوبة الحبوب عن حد معين يؤدى الى انخفاض معدل الطحن وقد وجد ان هذا الحد من الرطوبة يتوقف على صلابة القمح ودرجة حرارة المطحن ونسبة البروتين .</a:t>
            </a:r>
            <a:endParaRPr lang="de-DE" sz="2800" b="1" dirty="0">
              <a:ln/>
              <a:solidFill>
                <a:schemeClr val="bg1"/>
              </a:solidFill>
              <a:latin typeface="Times New Roman"/>
              <a:ea typeface="Times New Roman"/>
            </a:endParaRPr>
          </a:p>
          <a:p>
            <a:pPr lvl="0">
              <a:spcAft>
                <a:spcPts val="0"/>
              </a:spcAft>
              <a:buClr>
                <a:srgbClr val="C0504D">
                  <a:lumMod val="75000"/>
                </a:srgbClr>
              </a:buClr>
              <a:buFont typeface="Wingdings" pitchFamily="2" charset="2"/>
              <a:buChar char="v"/>
            </a:pPr>
            <a:r>
              <a:rPr lang="ar-SA" sz="2800" b="1" dirty="0">
                <a:ln/>
                <a:solidFill>
                  <a:srgbClr val="2BF57D"/>
                </a:solidFill>
                <a:latin typeface="Times New Roman"/>
                <a:ea typeface="Times New Roman"/>
              </a:rPr>
              <a:t>الرطوبة النسبية للمطحن : ارتفاع الرطوبة النسبية للمطحن الى حد معين يؤدى الى تسهيل عملية الطحن وبالتالى ارتفاع تصافى الطحن .</a:t>
            </a:r>
            <a:endParaRPr lang="de-DE" sz="2800" b="1" dirty="0">
              <a:ln/>
              <a:solidFill>
                <a:srgbClr val="2BF57D"/>
              </a:solidFill>
              <a:latin typeface="Times New Roman"/>
              <a:ea typeface="Times New Roman"/>
            </a:endParaRPr>
          </a:p>
          <a:p>
            <a:endParaRPr lang="en-US" sz="2800" b="1" dirty="0">
              <a:solidFill>
                <a:srgbClr val="FFFF00"/>
              </a:solidFill>
              <a:effectLst>
                <a:outerShdw blurRad="38100" dist="38100" dir="2700000" algn="tl">
                  <a:srgbClr val="C0C0C0"/>
                </a:outerShdw>
              </a:effectLst>
            </a:endParaRPr>
          </a:p>
        </p:txBody>
      </p:sp>
    </p:spTree>
    <p:extLst>
      <p:ext uri="{BB962C8B-B14F-4D97-AF65-F5344CB8AC3E}">
        <p14:creationId xmlns:p14="http://schemas.microsoft.com/office/powerpoint/2010/main" val="204005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animEffect transition="in" filter="dissolve">
                                      <p:cBhvr>
                                        <p:cTn id="7" dur="1000"/>
                                        <p:tgtEl>
                                          <p:spTgt spid="3072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dissolve">
                                      <p:cBhvr>
                                        <p:cTn id="12" dur="1000"/>
                                        <p:tgtEl>
                                          <p:spTgt spid="30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dissolve">
                                      <p:cBhvr>
                                        <p:cTn id="17" dur="1000"/>
                                        <p:tgtEl>
                                          <p:spTgt spid="307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dissolve">
                                      <p:cBhvr>
                                        <p:cTn id="22" dur="1000"/>
                                        <p:tgtEl>
                                          <p:spTgt spid="307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Effect transition="in" filter="dissolve">
                                      <p:cBhvr>
                                        <p:cTn id="27" dur="1000"/>
                                        <p:tgtEl>
                                          <p:spTgt spid="307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723">
                                            <p:txEl>
                                              <p:pRg st="4" end="4"/>
                                            </p:txEl>
                                          </p:spTgt>
                                        </p:tgtEl>
                                        <p:attrNameLst>
                                          <p:attrName>style.visibility</p:attrName>
                                        </p:attrNameLst>
                                      </p:cBhvr>
                                      <p:to>
                                        <p:strVal val="visible"/>
                                      </p:to>
                                    </p:set>
                                    <p:animEffect transition="in" filter="dissolve">
                                      <p:cBhvr>
                                        <p:cTn id="32" dur="1000"/>
                                        <p:tgtEl>
                                          <p:spTgt spid="307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Effect transition="in" filter="dissolve">
                                      <p:cBhvr>
                                        <p:cTn id="37" dur="10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0" y="228600"/>
            <a:ext cx="9144000" cy="6629400"/>
          </a:xfrm>
        </p:spPr>
        <p:style>
          <a:lnRef idx="1">
            <a:schemeClr val="accent4"/>
          </a:lnRef>
          <a:fillRef idx="3">
            <a:schemeClr val="accent4"/>
          </a:fillRef>
          <a:effectRef idx="2">
            <a:schemeClr val="accent4"/>
          </a:effectRef>
          <a:fontRef idx="minor">
            <a:schemeClr val="lt1"/>
          </a:fontRef>
        </p:style>
        <p:txBody>
          <a:bodyPr/>
          <a:lstStyle/>
          <a:p>
            <a:pPr marL="990600" lvl="1" indent="-533400" algn="ctr">
              <a:buFontTx/>
              <a:buNone/>
            </a:pPr>
            <a:r>
              <a:rPr lang="ar-SA" sz="4400" b="1" dirty="0">
                <a:solidFill>
                  <a:srgbClr val="FF0000"/>
                </a:solidFill>
                <a:effectLst>
                  <a:outerShdw blurRad="38100" dist="38100" dir="2700000" algn="tl">
                    <a:srgbClr val="C0C0C0"/>
                  </a:outerShdw>
                </a:effectLst>
              </a:rPr>
              <a:t>تخزين المنتجات</a:t>
            </a:r>
            <a:endParaRPr lang="ar-EG" sz="4400" b="1" dirty="0">
              <a:solidFill>
                <a:srgbClr val="FF0000"/>
              </a:solidFill>
              <a:effectLst>
                <a:outerShdw blurRad="38100" dist="38100" dir="2700000" algn="tl">
                  <a:srgbClr val="C0C0C0"/>
                </a:outerShdw>
              </a:effectLst>
            </a:endParaRPr>
          </a:p>
          <a:p>
            <a:pPr marL="990600" lvl="1" indent="-533400" algn="ctr">
              <a:buFontTx/>
              <a:buNone/>
            </a:pPr>
            <a:r>
              <a:rPr lang="ar-SA" sz="3200" b="1" dirty="0">
                <a:solidFill>
                  <a:schemeClr val="bg1"/>
                </a:solidFill>
                <a:effectLst>
                  <a:outerShdw blurRad="38100" dist="38100" dir="2700000" algn="tl">
                    <a:srgbClr val="C0C0C0"/>
                  </a:outerShdw>
                </a:effectLst>
              </a:rPr>
              <a:t>المنتجات الناتجة من عملية الطحن هي </a:t>
            </a:r>
            <a:endParaRPr lang="ar-EG" sz="3200" b="1" dirty="0">
              <a:solidFill>
                <a:schemeClr val="bg1"/>
              </a:solidFill>
              <a:effectLst>
                <a:outerShdw blurRad="38100" dist="38100" dir="2700000" algn="tl">
                  <a:srgbClr val="C0C0C0"/>
                </a:outerShdw>
              </a:effectLst>
            </a:endParaRPr>
          </a:p>
          <a:p>
            <a:pPr marL="990600" lvl="1" indent="-533400" algn="ctr">
              <a:buFontTx/>
              <a:buNone/>
            </a:pPr>
            <a:r>
              <a:rPr lang="ar-SA" sz="3200" b="1" dirty="0">
                <a:solidFill>
                  <a:srgbClr val="FFFF00"/>
                </a:solidFill>
                <a:effectLst>
                  <a:outerShdw blurRad="38100" dist="38100" dir="2700000" algn="tl">
                    <a:srgbClr val="C0C0C0"/>
                  </a:outerShdw>
                </a:effectLst>
              </a:rPr>
              <a:t>(الدقيق – الردة "ناعمة&amp;خشنة" – السميد أو السيمولينا).</a:t>
            </a:r>
          </a:p>
          <a:p>
            <a:pPr marL="609600" indent="-609600"/>
            <a:r>
              <a:rPr lang="ar-SA" b="1" dirty="0">
                <a:solidFill>
                  <a:schemeClr val="bg1"/>
                </a:solidFill>
                <a:effectLst>
                  <a:outerShdw blurRad="38100" dist="38100" dir="2700000" algn="tl">
                    <a:srgbClr val="C0C0C0"/>
                  </a:outerShdw>
                </a:effectLst>
              </a:rPr>
              <a:t>يتم توجيه المنتجات إلي مجاري خاصة حيث يتجمع كل منتج منها علي منخل خاص به ثم يوجه لمخزن خاص بهذا المنتج حيث يتم التقليب لتمام التجانس وإنتظار التعبئة.</a:t>
            </a:r>
          </a:p>
          <a:p>
            <a:pPr marL="990600" lvl="1" indent="-533400" algn="ctr">
              <a:buFontTx/>
              <a:buNone/>
            </a:pPr>
            <a:r>
              <a:rPr lang="ar-SA" sz="4400" b="1" dirty="0">
                <a:solidFill>
                  <a:srgbClr val="FF0000"/>
                </a:solidFill>
                <a:effectLst>
                  <a:outerShdw blurRad="38100" dist="38100" dir="2700000" algn="tl">
                    <a:srgbClr val="C0C0C0"/>
                  </a:outerShdw>
                </a:effectLst>
              </a:rPr>
              <a:t>التعبئة</a:t>
            </a:r>
          </a:p>
          <a:p>
            <a:pPr marL="609600" indent="-609600"/>
            <a:r>
              <a:rPr lang="ar-SA" b="1" dirty="0">
                <a:solidFill>
                  <a:schemeClr val="bg1"/>
                </a:solidFill>
                <a:effectLst>
                  <a:outerShdw blurRad="38100" dist="38100" dir="2700000" algn="tl">
                    <a:srgbClr val="C0C0C0"/>
                  </a:outerShdw>
                </a:effectLst>
              </a:rPr>
              <a:t>يوجه </a:t>
            </a:r>
            <a:r>
              <a:rPr lang="ar-SA" b="1" dirty="0">
                <a:solidFill>
                  <a:srgbClr val="00FF00"/>
                </a:solidFill>
                <a:effectLst>
                  <a:outerShdw blurRad="38100" dist="38100" dir="2700000" algn="tl">
                    <a:srgbClr val="C0C0C0"/>
                  </a:outerShdw>
                </a:effectLst>
              </a:rPr>
              <a:t>"الدقيق"</a:t>
            </a:r>
            <a:r>
              <a:rPr lang="ar-SA" b="1" dirty="0">
                <a:solidFill>
                  <a:schemeClr val="bg1"/>
                </a:solidFill>
                <a:effectLst>
                  <a:outerShdw blurRad="38100" dist="38100" dir="2700000" algn="tl">
                    <a:srgbClr val="C0C0C0"/>
                  </a:outerShdw>
                </a:effectLst>
              </a:rPr>
              <a:t> مباشرة إلي سيارات النقل الصب أو التعبئة في أجولة والغلق مباشرة لإرسالها للمخابز.</a:t>
            </a:r>
          </a:p>
          <a:p>
            <a:pPr marL="609600" indent="-609600"/>
            <a:r>
              <a:rPr lang="ar-SA" b="1" dirty="0">
                <a:solidFill>
                  <a:srgbClr val="00FF00"/>
                </a:solidFill>
                <a:effectLst>
                  <a:outerShdw blurRad="38100" dist="38100" dir="2700000" algn="tl">
                    <a:srgbClr val="C0C0C0"/>
                  </a:outerShdw>
                </a:effectLst>
              </a:rPr>
              <a:t>"الردة والسيمولينا"</a:t>
            </a:r>
            <a:r>
              <a:rPr lang="ar-SA" b="1" dirty="0">
                <a:solidFill>
                  <a:schemeClr val="bg1"/>
                </a:solidFill>
                <a:effectLst>
                  <a:outerShdw blurRad="38100" dist="38100" dir="2700000" algn="tl">
                    <a:srgbClr val="C0C0C0"/>
                  </a:outerShdw>
                </a:effectLst>
              </a:rPr>
              <a:t> توجهان مباشرة إلي مخازن صغيرة خاصة حيث يتم تعبئتها في عبوات من 25 – 50 كيلو جرام للجوال.</a:t>
            </a:r>
            <a:endParaRPr lang="en-US" b="1" dirty="0">
              <a:solidFill>
                <a:schemeClr val="bg1"/>
              </a:solidFill>
              <a:effectLst>
                <a:outerShdw blurRad="38100" dist="38100" dir="2700000" algn="tl">
                  <a:srgbClr val="C0C0C0"/>
                </a:outerShdw>
              </a:effectLst>
            </a:endParaRPr>
          </a:p>
        </p:txBody>
      </p:sp>
    </p:spTree>
    <p:extLst>
      <p:ext uri="{BB962C8B-B14F-4D97-AF65-F5344CB8AC3E}">
        <p14:creationId xmlns:p14="http://schemas.microsoft.com/office/powerpoint/2010/main" val="196689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1747">
                                            <p:bg/>
                                          </p:spTgt>
                                        </p:tgtEl>
                                        <p:attrNameLst>
                                          <p:attrName>style.visibility</p:attrName>
                                        </p:attrNameLst>
                                      </p:cBhvr>
                                      <p:to>
                                        <p:strVal val="visible"/>
                                      </p:to>
                                    </p:set>
                                    <p:animEffect transition="in" filter="fade">
                                      <p:cBhvr>
                                        <p:cTn id="7" dur="500"/>
                                        <p:tgtEl>
                                          <p:spTgt spid="31747">
                                            <p:bg/>
                                          </p:spTgt>
                                        </p:tgtEl>
                                      </p:cBhvr>
                                    </p:animEffect>
                                    <p:anim calcmode="lin" valueType="num">
                                      <p:cBhvr>
                                        <p:cTn id="8" dur="500" fill="hold"/>
                                        <p:tgtEl>
                                          <p:spTgt spid="31747">
                                            <p:bg/>
                                          </p:spTgt>
                                        </p:tgtEl>
                                        <p:attrNameLst>
                                          <p:attrName>ppt_w</p:attrName>
                                        </p:attrNameLst>
                                      </p:cBhvr>
                                      <p:tavLst>
                                        <p:tav tm="0" fmla="#ppt_w*sin(2.5*pi*$)">
                                          <p:val>
                                            <p:fltVal val="0"/>
                                          </p:val>
                                        </p:tav>
                                        <p:tav tm="100000">
                                          <p:val>
                                            <p:fltVal val="1"/>
                                          </p:val>
                                        </p:tav>
                                      </p:tavLst>
                                    </p:anim>
                                    <p:anim calcmode="lin" valueType="num">
                                      <p:cBhvr>
                                        <p:cTn id="9" dur="500" fill="hold"/>
                                        <p:tgtEl>
                                          <p:spTgt spid="31747">
                                            <p:bg/>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fade">
                                      <p:cBhvr>
                                        <p:cTn id="12" dur="500"/>
                                        <p:tgtEl>
                                          <p:spTgt spid="31747">
                                            <p:txEl>
                                              <p:pRg st="0" end="0"/>
                                            </p:txEl>
                                          </p:spTgt>
                                        </p:tgtEl>
                                      </p:cBhvr>
                                    </p:animEffect>
                                    <p:anim calcmode="lin" valueType="num">
                                      <p:cBhvr>
                                        <p:cTn id="13" dur="500" fill="hold"/>
                                        <p:tgtEl>
                                          <p:spTgt spid="31747">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31747">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iterate type="lt">
                                    <p:tmPct val="10000"/>
                                  </p:iterate>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fade">
                                      <p:cBhvr>
                                        <p:cTn id="17" dur="500"/>
                                        <p:tgtEl>
                                          <p:spTgt spid="31747">
                                            <p:txEl>
                                              <p:pRg st="1" end="1"/>
                                            </p:txEl>
                                          </p:spTgt>
                                        </p:tgtEl>
                                      </p:cBhvr>
                                    </p:animEffect>
                                    <p:anim calcmode="lin" valueType="num">
                                      <p:cBhvr>
                                        <p:cTn id="18" dur="500" fill="hold"/>
                                        <p:tgtEl>
                                          <p:spTgt spid="31747">
                                            <p:txEl>
                                              <p:pRg st="1" end="1"/>
                                            </p:txEl>
                                          </p:spTgt>
                                        </p:tgtEl>
                                        <p:attrNameLst>
                                          <p:attrName>ppt_w</p:attrName>
                                        </p:attrNameLst>
                                      </p:cBhvr>
                                      <p:tavLst>
                                        <p:tav tm="0" fmla="#ppt_w*sin(2.5*pi*$)">
                                          <p:val>
                                            <p:fltVal val="0"/>
                                          </p:val>
                                        </p:tav>
                                        <p:tav tm="100000">
                                          <p:val>
                                            <p:fltVal val="1"/>
                                          </p:val>
                                        </p:tav>
                                      </p:tavLst>
                                    </p:anim>
                                    <p:anim calcmode="lin" valueType="num">
                                      <p:cBhvr>
                                        <p:cTn id="19" dur="500" fill="hold"/>
                                        <p:tgtEl>
                                          <p:spTgt spid="31747">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iterate type="lt">
                                    <p:tmPct val="10000"/>
                                  </p:iterate>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fade">
                                      <p:cBhvr>
                                        <p:cTn id="22" dur="500"/>
                                        <p:tgtEl>
                                          <p:spTgt spid="31747">
                                            <p:txEl>
                                              <p:pRg st="2" end="2"/>
                                            </p:txEl>
                                          </p:spTgt>
                                        </p:tgtEl>
                                      </p:cBhvr>
                                    </p:animEffect>
                                    <p:anim calcmode="lin" valueType="num">
                                      <p:cBhvr>
                                        <p:cTn id="23" dur="500" fill="hold"/>
                                        <p:tgtEl>
                                          <p:spTgt spid="31747">
                                            <p:txEl>
                                              <p:pRg st="2" end="2"/>
                                            </p:txEl>
                                          </p:spTgt>
                                        </p:tgtEl>
                                        <p:attrNameLst>
                                          <p:attrName>ppt_w</p:attrName>
                                        </p:attrNameLst>
                                      </p:cBhvr>
                                      <p:tavLst>
                                        <p:tav tm="0" fmla="#ppt_w*sin(2.5*pi*$)">
                                          <p:val>
                                            <p:fltVal val="0"/>
                                          </p:val>
                                        </p:tav>
                                        <p:tav tm="100000">
                                          <p:val>
                                            <p:fltVal val="1"/>
                                          </p:val>
                                        </p:tav>
                                      </p:tavLst>
                                    </p:anim>
                                    <p:anim calcmode="lin" valueType="num">
                                      <p:cBhvr>
                                        <p:cTn id="24" dur="500" fill="hold"/>
                                        <p:tgtEl>
                                          <p:spTgt spid="31747">
                                            <p:txEl>
                                              <p:pRg st="2" end="2"/>
                                            </p:txEl>
                                          </p:spTgt>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iterate type="lt">
                                    <p:tmPct val="10000"/>
                                  </p:iterate>
                                  <p:childTnLst>
                                    <p:set>
                                      <p:cBhvr>
                                        <p:cTn id="26" dur="1" fill="hold">
                                          <p:stCondLst>
                                            <p:cond delay="0"/>
                                          </p:stCondLst>
                                        </p:cTn>
                                        <p:tgtEl>
                                          <p:spTgt spid="31747">
                                            <p:txEl>
                                              <p:pRg st="3" end="3"/>
                                            </p:txEl>
                                          </p:spTgt>
                                        </p:tgtEl>
                                        <p:attrNameLst>
                                          <p:attrName>style.visibility</p:attrName>
                                        </p:attrNameLst>
                                      </p:cBhvr>
                                      <p:to>
                                        <p:strVal val="visible"/>
                                      </p:to>
                                    </p:set>
                                    <p:animEffect transition="in" filter="fade">
                                      <p:cBhvr>
                                        <p:cTn id="27" dur="500"/>
                                        <p:tgtEl>
                                          <p:spTgt spid="31747">
                                            <p:txEl>
                                              <p:pRg st="3" end="3"/>
                                            </p:txEl>
                                          </p:spTgt>
                                        </p:tgtEl>
                                      </p:cBhvr>
                                    </p:animEffect>
                                    <p:anim calcmode="lin" valueType="num">
                                      <p:cBhvr>
                                        <p:cTn id="28" dur="500" fill="hold"/>
                                        <p:tgtEl>
                                          <p:spTgt spid="31747">
                                            <p:txEl>
                                              <p:pRg st="3" end="3"/>
                                            </p:txEl>
                                          </p:spTgt>
                                        </p:tgtEl>
                                        <p:attrNameLst>
                                          <p:attrName>ppt_w</p:attrName>
                                        </p:attrNameLst>
                                      </p:cBhvr>
                                      <p:tavLst>
                                        <p:tav tm="0" fmla="#ppt_w*sin(2.5*pi*$)">
                                          <p:val>
                                            <p:fltVal val="0"/>
                                          </p:val>
                                        </p:tav>
                                        <p:tav tm="100000">
                                          <p:val>
                                            <p:fltVal val="1"/>
                                          </p:val>
                                        </p:tav>
                                      </p:tavLst>
                                    </p:anim>
                                    <p:anim calcmode="lin" valueType="num">
                                      <p:cBhvr>
                                        <p:cTn id="29" dur="500" fill="hold"/>
                                        <p:tgtEl>
                                          <p:spTgt spid="31747">
                                            <p:txEl>
                                              <p:pRg st="3" end="3"/>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iterate type="lt">
                                    <p:tmPct val="10000"/>
                                  </p:iterate>
                                  <p:childTnLst>
                                    <p:set>
                                      <p:cBhvr>
                                        <p:cTn id="31" dur="1" fill="hold">
                                          <p:stCondLst>
                                            <p:cond delay="0"/>
                                          </p:stCondLst>
                                        </p:cTn>
                                        <p:tgtEl>
                                          <p:spTgt spid="31747">
                                            <p:txEl>
                                              <p:pRg st="4" end="4"/>
                                            </p:txEl>
                                          </p:spTgt>
                                        </p:tgtEl>
                                        <p:attrNameLst>
                                          <p:attrName>style.visibility</p:attrName>
                                        </p:attrNameLst>
                                      </p:cBhvr>
                                      <p:to>
                                        <p:strVal val="visible"/>
                                      </p:to>
                                    </p:set>
                                    <p:animEffect transition="in" filter="fade">
                                      <p:cBhvr>
                                        <p:cTn id="32" dur="500"/>
                                        <p:tgtEl>
                                          <p:spTgt spid="31747">
                                            <p:txEl>
                                              <p:pRg st="4" end="4"/>
                                            </p:txEl>
                                          </p:spTgt>
                                        </p:tgtEl>
                                      </p:cBhvr>
                                    </p:animEffect>
                                    <p:anim calcmode="lin" valueType="num">
                                      <p:cBhvr>
                                        <p:cTn id="33" dur="500" fill="hold"/>
                                        <p:tgtEl>
                                          <p:spTgt spid="31747">
                                            <p:txEl>
                                              <p:pRg st="4" end="4"/>
                                            </p:txEl>
                                          </p:spTgt>
                                        </p:tgtEl>
                                        <p:attrNameLst>
                                          <p:attrName>ppt_w</p:attrName>
                                        </p:attrNameLst>
                                      </p:cBhvr>
                                      <p:tavLst>
                                        <p:tav tm="0" fmla="#ppt_w*sin(2.5*pi*$)">
                                          <p:val>
                                            <p:fltVal val="0"/>
                                          </p:val>
                                        </p:tav>
                                        <p:tav tm="100000">
                                          <p:val>
                                            <p:fltVal val="1"/>
                                          </p:val>
                                        </p:tav>
                                      </p:tavLst>
                                    </p:anim>
                                    <p:anim calcmode="lin" valueType="num">
                                      <p:cBhvr>
                                        <p:cTn id="34" dur="500" fill="hold"/>
                                        <p:tgtEl>
                                          <p:spTgt spid="31747">
                                            <p:txEl>
                                              <p:pRg st="4" end="4"/>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iterate type="lt">
                                    <p:tmPct val="10000"/>
                                  </p:iterate>
                                  <p:childTnLst>
                                    <p:set>
                                      <p:cBhvr>
                                        <p:cTn id="36" dur="1" fill="hold">
                                          <p:stCondLst>
                                            <p:cond delay="0"/>
                                          </p:stCondLst>
                                        </p:cTn>
                                        <p:tgtEl>
                                          <p:spTgt spid="31747">
                                            <p:txEl>
                                              <p:pRg st="5" end="5"/>
                                            </p:txEl>
                                          </p:spTgt>
                                        </p:tgtEl>
                                        <p:attrNameLst>
                                          <p:attrName>style.visibility</p:attrName>
                                        </p:attrNameLst>
                                      </p:cBhvr>
                                      <p:to>
                                        <p:strVal val="visible"/>
                                      </p:to>
                                    </p:set>
                                    <p:animEffect transition="in" filter="fade">
                                      <p:cBhvr>
                                        <p:cTn id="37" dur="500"/>
                                        <p:tgtEl>
                                          <p:spTgt spid="31747">
                                            <p:txEl>
                                              <p:pRg st="5" end="5"/>
                                            </p:txEl>
                                          </p:spTgt>
                                        </p:tgtEl>
                                      </p:cBhvr>
                                    </p:animEffect>
                                    <p:anim calcmode="lin" valueType="num">
                                      <p:cBhvr>
                                        <p:cTn id="38" dur="500" fill="hold"/>
                                        <p:tgtEl>
                                          <p:spTgt spid="31747">
                                            <p:txEl>
                                              <p:pRg st="5" end="5"/>
                                            </p:txEl>
                                          </p:spTgt>
                                        </p:tgtEl>
                                        <p:attrNameLst>
                                          <p:attrName>ppt_w</p:attrName>
                                        </p:attrNameLst>
                                      </p:cBhvr>
                                      <p:tavLst>
                                        <p:tav tm="0" fmla="#ppt_w*sin(2.5*pi*$)">
                                          <p:val>
                                            <p:fltVal val="0"/>
                                          </p:val>
                                        </p:tav>
                                        <p:tav tm="100000">
                                          <p:val>
                                            <p:fltVal val="1"/>
                                          </p:val>
                                        </p:tav>
                                      </p:tavLst>
                                    </p:anim>
                                    <p:anim calcmode="lin" valueType="num">
                                      <p:cBhvr>
                                        <p:cTn id="39" dur="500" fill="hold"/>
                                        <p:tgtEl>
                                          <p:spTgt spid="31747">
                                            <p:txEl>
                                              <p:pRg st="5" end="5"/>
                                            </p:txEl>
                                          </p:spTgt>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iterate type="lt">
                                    <p:tmPct val="10000"/>
                                  </p:iterate>
                                  <p:childTnLst>
                                    <p:set>
                                      <p:cBhvr>
                                        <p:cTn id="41" dur="1" fill="hold">
                                          <p:stCondLst>
                                            <p:cond delay="0"/>
                                          </p:stCondLst>
                                        </p:cTn>
                                        <p:tgtEl>
                                          <p:spTgt spid="31747">
                                            <p:txEl>
                                              <p:pRg st="6" end="6"/>
                                            </p:txEl>
                                          </p:spTgt>
                                        </p:tgtEl>
                                        <p:attrNameLst>
                                          <p:attrName>style.visibility</p:attrName>
                                        </p:attrNameLst>
                                      </p:cBhvr>
                                      <p:to>
                                        <p:strVal val="visible"/>
                                      </p:to>
                                    </p:set>
                                    <p:animEffect transition="in" filter="fade">
                                      <p:cBhvr>
                                        <p:cTn id="42" dur="500"/>
                                        <p:tgtEl>
                                          <p:spTgt spid="31747">
                                            <p:txEl>
                                              <p:pRg st="6" end="6"/>
                                            </p:txEl>
                                          </p:spTgt>
                                        </p:tgtEl>
                                      </p:cBhvr>
                                    </p:animEffect>
                                    <p:anim calcmode="lin" valueType="num">
                                      <p:cBhvr>
                                        <p:cTn id="43" dur="500" fill="hold"/>
                                        <p:tgtEl>
                                          <p:spTgt spid="31747">
                                            <p:txEl>
                                              <p:pRg st="6" end="6"/>
                                            </p:txEl>
                                          </p:spTgt>
                                        </p:tgtEl>
                                        <p:attrNameLst>
                                          <p:attrName>ppt_w</p:attrName>
                                        </p:attrNameLst>
                                      </p:cBhvr>
                                      <p:tavLst>
                                        <p:tav tm="0" fmla="#ppt_w*sin(2.5*pi*$)">
                                          <p:val>
                                            <p:fltVal val="0"/>
                                          </p:val>
                                        </p:tav>
                                        <p:tav tm="100000">
                                          <p:val>
                                            <p:fltVal val="1"/>
                                          </p:val>
                                        </p:tav>
                                      </p:tavLst>
                                    </p:anim>
                                    <p:anim calcmode="lin" valueType="num">
                                      <p:cBhvr>
                                        <p:cTn id="44" dur="500" fill="hold"/>
                                        <p:tgtEl>
                                          <p:spTgt spid="31747">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142984"/>
            <a:ext cx="8572560" cy="5214974"/>
          </a:xfrm>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0">
            <a:scrgbClr r="0" g="0" b="0"/>
          </a:lnRef>
          <a:fillRef idx="1003">
            <a:schemeClr val="lt2"/>
          </a:fillRef>
          <a:effectRef idx="0">
            <a:scrgbClr r="0" g="0" b="0"/>
          </a:effectRef>
          <a:fontRef idx="major"/>
        </p:style>
        <p:txBody>
          <a:bodyPr rtlCol="1">
            <a:normAutofit fontScale="85000" lnSpcReduction="10000"/>
          </a:bodyPr>
          <a:lstStyle/>
          <a:p>
            <a:endParaRPr lang="de-DE" b="1" dirty="0" smtClean="0">
              <a:solidFill>
                <a:schemeClr val="bg1"/>
              </a:solidFill>
            </a:endParaRPr>
          </a:p>
          <a:p>
            <a:r>
              <a:rPr lang="ar-EG" b="1" dirty="0" smtClean="0">
                <a:solidFill>
                  <a:schemeClr val="bg1"/>
                </a:solidFill>
              </a:rPr>
              <a:t>العلاقة بين نعومة حبيبات الدقيق وصفاته الطبيعية</a:t>
            </a:r>
            <a:endParaRPr lang="de-DE" dirty="0" smtClean="0">
              <a:solidFill>
                <a:schemeClr val="bg1"/>
              </a:solidFill>
            </a:endParaRPr>
          </a:p>
          <a:p>
            <a:r>
              <a:rPr lang="ar-EG" dirty="0" smtClean="0"/>
              <a:t>من المعروف أن حبيبات الدقيق سهلة التجمع أو التكتل بواسطة قوى الجذب السطحى ، كما انه ليس من السهل تكسير هذه التكتلات أثناءعملية النخل العادية مما يجعل من الصعب فصل حبيبات الدقيق تبعا لأحجامها الأصلية بينما يمكن تكسيرها باستخدام تيار قوى من الهواء </a:t>
            </a:r>
          </a:p>
          <a:p>
            <a:r>
              <a:rPr lang="ar-EG" dirty="0" smtClean="0"/>
              <a:t>،وقد لوحظ أنه كلما اتجهنا عن وسط حبة القمح الى خارجها أى الى طبقات الردة كلما أرتفعت نسبة الرماد والبروتين </a:t>
            </a:r>
            <a:r>
              <a:rPr lang="ar-EG" dirty="0" smtClean="0">
                <a:solidFill>
                  <a:schemeClr val="accent6">
                    <a:lumMod val="75000"/>
                  </a:schemeClr>
                </a:solidFill>
              </a:rPr>
              <a:t>وان حبيبات الدقيق الأكبر حجما تتركز فى داخل الاندوسبرم بينما تأخذ حبيبات الدقيق فى الصغر كلما أتجهنا الى طبقات الردة </a:t>
            </a:r>
            <a:r>
              <a:rPr lang="ar-EG" dirty="0" smtClean="0"/>
              <a:t>، ومن ذلك نجد أن فصل حبيبات الدقيق بواسطة التيار الهوائى يمكنه ان يحسن من صفات الدقيق الناتج وذلك باستبعاد الجزيئات النشوية ذات نسبة البروتين المنخفضة.</a:t>
            </a:r>
            <a:endParaRPr lang="de-DE" dirty="0" smtClean="0"/>
          </a:p>
        </p:txBody>
      </p:sp>
      <p:sp>
        <p:nvSpPr>
          <p:cNvPr id="4" name="عنوان 1"/>
          <p:cNvSpPr>
            <a:spLocks noGrp="1"/>
          </p:cNvSpPr>
          <p:nvPr>
            <p:ph type="title"/>
          </p:nvPr>
        </p:nvSpPr>
        <p:spPr>
          <a:xfrm>
            <a:off x="500034" y="214290"/>
            <a:ext cx="7972452" cy="654032"/>
          </a:xfrm>
        </p:spPr>
        <p:style>
          <a:lnRef idx="1">
            <a:schemeClr val="accent6"/>
          </a:lnRef>
          <a:fillRef idx="2">
            <a:schemeClr val="accent6"/>
          </a:fillRef>
          <a:effectRef idx="1">
            <a:schemeClr val="accent6"/>
          </a:effectRef>
          <a:fontRef idx="minor">
            <a:schemeClr val="dk1"/>
          </a:fontRef>
        </p:style>
        <p:txBody>
          <a:bodyPr/>
          <a:lstStyle/>
          <a:p>
            <a:r>
              <a:rPr lang="ar-EG" i="1" u="sng" dirty="0" smtClean="0">
                <a:ea typeface="Times New Roman"/>
              </a:rPr>
              <a:t>نعومة حبيبات الدقيق</a:t>
            </a:r>
            <a:endParaRPr lang="ar-SA" b="1" dirty="0" smtClean="0">
              <a:solidFill>
                <a:srgbClr val="00B0F0"/>
              </a:solidFill>
            </a:endParaRPr>
          </a:p>
        </p:txBody>
      </p:sp>
    </p:spTree>
    <p:extLst>
      <p:ext uri="{BB962C8B-B14F-4D97-AF65-F5344CB8AC3E}">
        <p14:creationId xmlns:p14="http://schemas.microsoft.com/office/powerpoint/2010/main" val="36572778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1428736"/>
            <a:ext cx="8358246" cy="507209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3">
            <a:schemeClr val="lt2"/>
          </a:fillRef>
          <a:effectRef idx="0">
            <a:scrgbClr r="0" g="0" b="0"/>
          </a:effectRef>
          <a:fontRef idx="major"/>
        </p:style>
        <p:txBody>
          <a:bodyPr rtlCol="1">
            <a:normAutofit fontScale="85000" lnSpcReduction="10000"/>
          </a:bodyPr>
          <a:lstStyle/>
          <a:p>
            <a:endParaRPr lang="de-DE" b="1" dirty="0" smtClean="0">
              <a:solidFill>
                <a:schemeClr val="bg1"/>
              </a:solidFill>
            </a:endParaRPr>
          </a:p>
          <a:p>
            <a:r>
              <a:rPr lang="ar-EG" b="1" dirty="0" smtClean="0">
                <a:solidFill>
                  <a:schemeClr val="bg1"/>
                </a:solidFill>
              </a:rPr>
              <a:t>العلاقة بين نعومة حبيبات الدقيق وصفاته الطبيعية</a:t>
            </a:r>
            <a:endParaRPr lang="de-DE" dirty="0" smtClean="0">
              <a:solidFill>
                <a:schemeClr val="bg1"/>
              </a:solidFill>
            </a:endParaRPr>
          </a:p>
          <a:p>
            <a:r>
              <a:rPr lang="ar-EG" dirty="0" smtClean="0"/>
              <a:t>وعادة ما يحتوى الدقيق الناتج من الطحن على خليط من الأقسام التالية :</a:t>
            </a:r>
            <a:endParaRPr lang="de-DE" dirty="0" smtClean="0"/>
          </a:p>
          <a:p>
            <a:pPr lvl="0"/>
            <a:r>
              <a:rPr lang="ar-EG" b="1" dirty="0" smtClean="0">
                <a:solidFill>
                  <a:schemeClr val="accent6">
                    <a:lumMod val="75000"/>
                  </a:schemeClr>
                </a:solidFill>
              </a:rPr>
              <a:t>القسم الأول</a:t>
            </a:r>
            <a:r>
              <a:rPr lang="ar-EG" dirty="0" smtClean="0">
                <a:solidFill>
                  <a:schemeClr val="accent6">
                    <a:lumMod val="75000"/>
                  </a:schemeClr>
                </a:solidFill>
              </a:rPr>
              <a:t> : </a:t>
            </a:r>
            <a:r>
              <a:rPr lang="ar-EG" dirty="0" smtClean="0"/>
              <a:t>وتبلغ فيه نسبة البروتين النسبة العادية فى الدقيق ،وحبيبات هذا القسم كبيرة حجمها أكبر من 40 ميكرون وهى عبارة عن حبيبات النشا مع البروتين.</a:t>
            </a:r>
            <a:endParaRPr lang="de-DE" dirty="0" smtClean="0"/>
          </a:p>
          <a:p>
            <a:pPr lvl="0"/>
            <a:r>
              <a:rPr lang="ar-EG" b="1" dirty="0" smtClean="0">
                <a:solidFill>
                  <a:schemeClr val="accent6">
                    <a:lumMod val="75000"/>
                  </a:schemeClr>
                </a:solidFill>
              </a:rPr>
              <a:t>القسم الثانى</a:t>
            </a:r>
            <a:r>
              <a:rPr lang="ar-EG" dirty="0" smtClean="0">
                <a:solidFill>
                  <a:schemeClr val="accent6">
                    <a:lumMod val="75000"/>
                  </a:schemeClr>
                </a:solidFill>
              </a:rPr>
              <a:t> : </a:t>
            </a:r>
            <a:r>
              <a:rPr lang="ar-EG" dirty="0" smtClean="0"/>
              <a:t>وتكون فيه نسبة البروتين منخفضة عن النسبة العادية فى الدقيق الأصلى وحبيبات هذا القسم يتراوح حجمها بين 15 و 40 ميكرون وهى عبارة عن حبيبات نشا سليمة ومتهتكة.</a:t>
            </a:r>
            <a:endParaRPr lang="de-DE" dirty="0" smtClean="0"/>
          </a:p>
          <a:p>
            <a:r>
              <a:rPr lang="ar-EG" b="1" dirty="0" smtClean="0">
                <a:solidFill>
                  <a:schemeClr val="accent6">
                    <a:lumMod val="75000"/>
                  </a:schemeClr>
                </a:solidFill>
              </a:rPr>
              <a:t>القسم الثالث</a:t>
            </a:r>
            <a:r>
              <a:rPr lang="ar-EG" dirty="0" smtClean="0">
                <a:solidFill>
                  <a:schemeClr val="accent6">
                    <a:lumMod val="75000"/>
                  </a:schemeClr>
                </a:solidFill>
              </a:rPr>
              <a:t> : </a:t>
            </a:r>
            <a:r>
              <a:rPr lang="ar-EG" dirty="0" smtClean="0"/>
              <a:t>وتكون نسبةالبروتين فيه مرتفعة عن النسبة المعتادة فى الدقيق الأصلى وجزيئات هذا القسم حجمها أقل من 15 ميكرون وهى عبارة عن حبيبات صغيرة من البروتين .</a:t>
            </a:r>
            <a:endParaRPr lang="ar-SA" dirty="0">
              <a:solidFill>
                <a:schemeClr val="tx2">
                  <a:lumMod val="60000"/>
                  <a:lumOff val="40000"/>
                </a:schemeClr>
              </a:solidFill>
            </a:endParaRPr>
          </a:p>
        </p:txBody>
      </p:sp>
      <p:sp>
        <p:nvSpPr>
          <p:cNvPr id="4" name="عنوان 1"/>
          <p:cNvSpPr>
            <a:spLocks noGrp="1"/>
          </p:cNvSpPr>
          <p:nvPr>
            <p:ph type="title"/>
          </p:nvPr>
        </p:nvSpPr>
        <p:spPr>
          <a:xfrm>
            <a:off x="457200" y="274638"/>
            <a:ext cx="8258204" cy="868346"/>
          </a:xfrm>
        </p:spPr>
        <p:style>
          <a:lnRef idx="1">
            <a:schemeClr val="accent6"/>
          </a:lnRef>
          <a:fillRef idx="2">
            <a:schemeClr val="accent6"/>
          </a:fillRef>
          <a:effectRef idx="1">
            <a:schemeClr val="accent6"/>
          </a:effectRef>
          <a:fontRef idx="minor">
            <a:schemeClr val="dk1"/>
          </a:fontRef>
        </p:style>
        <p:txBody>
          <a:bodyPr/>
          <a:lstStyle/>
          <a:p>
            <a:r>
              <a:rPr lang="ar-EG" i="1" u="sng" dirty="0" smtClean="0">
                <a:ea typeface="Times New Roman"/>
              </a:rPr>
              <a:t>نعومة حبيبات الدقيق</a:t>
            </a:r>
            <a:endParaRPr lang="ar-SA" b="1" dirty="0" smtClean="0">
              <a:solidFill>
                <a:srgbClr val="00B0F0"/>
              </a:solidFill>
            </a:endParaRPr>
          </a:p>
        </p:txBody>
      </p:sp>
    </p:spTree>
    <p:extLst>
      <p:ext uri="{BB962C8B-B14F-4D97-AF65-F5344CB8AC3E}">
        <p14:creationId xmlns:p14="http://schemas.microsoft.com/office/powerpoint/2010/main" val="36572778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357298"/>
            <a:ext cx="8750206" cy="5143536"/>
          </a:xfrm>
          <a:effectLst>
            <a:glow rad="139700">
              <a:schemeClr val="accent6">
                <a:satMod val="175000"/>
                <a:alpha val="40000"/>
              </a:schemeClr>
            </a:glow>
          </a:effectLst>
        </p:spPr>
        <p:style>
          <a:lnRef idx="0">
            <a:scrgbClr r="0" g="0" b="0"/>
          </a:lnRef>
          <a:fillRef idx="1003">
            <a:schemeClr val="lt2"/>
          </a:fillRef>
          <a:effectRef idx="0">
            <a:scrgbClr r="0" g="0" b="0"/>
          </a:effectRef>
          <a:fontRef idx="major"/>
        </p:style>
        <p:txBody>
          <a:bodyPr rtlCol="1">
            <a:noAutofit/>
          </a:bodyPr>
          <a:lstStyle/>
          <a:p>
            <a:pPr algn="just" fontAlgn="auto">
              <a:lnSpc>
                <a:spcPct val="150000"/>
              </a:lnSpc>
              <a:spcAft>
                <a:spcPts val="0"/>
              </a:spcAft>
              <a:buNone/>
              <a:defRPr/>
            </a:pPr>
            <a:r>
              <a:rPr lang="ar-SA" b="1" dirty="0" smtClean="0">
                <a:solidFill>
                  <a:schemeClr val="bg1"/>
                </a:solidFill>
              </a:rPr>
              <a:t>الصفات المرغوبة فى القمح : </a:t>
            </a:r>
            <a:r>
              <a:rPr lang="ar-SA" sz="2400" dirty="0" smtClean="0"/>
              <a:t>هناك صلة وثيقة بين صفات القمح أو الدقيق أو الأغراض التى من اجلها قد يستخدم أحدهما او كلاهما</a:t>
            </a:r>
            <a:endParaRPr lang="ar-EG" sz="2400" dirty="0" smtClean="0"/>
          </a:p>
          <a:p>
            <a:pPr fontAlgn="auto">
              <a:lnSpc>
                <a:spcPct val="150000"/>
              </a:lnSpc>
              <a:spcAft>
                <a:spcPts val="0"/>
              </a:spcAft>
              <a:buNone/>
              <a:defRPr/>
            </a:pPr>
            <a:r>
              <a:rPr lang="ar-SA" sz="2400" dirty="0" smtClean="0"/>
              <a:t>.وتتدرج حبة القمح من الحقل الى المطحن الى المخبز وأخيرا الى المستهلك وكل جهة من هذه الجهات لها مواصفات خاصة فى الدقيق او القمح</a:t>
            </a:r>
            <a:r>
              <a:rPr lang="ar-EG" sz="2400" dirty="0" smtClean="0">
                <a:solidFill>
                  <a:schemeClr val="accent6">
                    <a:lumMod val="75000"/>
                  </a:schemeClr>
                </a:solidFill>
              </a:rPr>
              <a:t> </a:t>
            </a:r>
            <a:r>
              <a:rPr lang="ar-SA" sz="2400" b="1" dirty="0" smtClean="0">
                <a:solidFill>
                  <a:schemeClr val="accent6">
                    <a:lumMod val="75000"/>
                  </a:schemeClr>
                </a:solidFill>
              </a:rPr>
              <a:t>تعرف جودة الدقيق بأنها مدى </a:t>
            </a:r>
            <a:r>
              <a:rPr lang="ar-SA" sz="2400" b="1" dirty="0">
                <a:solidFill>
                  <a:schemeClr val="accent6">
                    <a:lumMod val="75000"/>
                  </a:schemeClr>
                </a:solidFill>
              </a:rPr>
              <a:t>ملائمة الدقيق لانتاج ناتج نهائى على اكبر قدر من الجودة تحت الظروف التكنولوجية التى يتعرض لها الدقيق أثناء تصنيع هذه المنتجات</a:t>
            </a:r>
            <a:r>
              <a:rPr lang="ar-SA" sz="2400" dirty="0" smtClean="0">
                <a:solidFill>
                  <a:schemeClr val="accent6">
                    <a:lumMod val="75000"/>
                  </a:schemeClr>
                </a:solidFill>
              </a:rPr>
              <a:t/>
            </a:r>
            <a:br>
              <a:rPr lang="ar-SA" sz="2400" dirty="0" smtClean="0">
                <a:solidFill>
                  <a:schemeClr val="accent6">
                    <a:lumMod val="75000"/>
                  </a:schemeClr>
                </a:solidFill>
              </a:rPr>
            </a:br>
            <a:r>
              <a:rPr lang="ar-SA" sz="2400" dirty="0" smtClean="0"/>
              <a:t>هناك فرق كبير بين اصطلاح جودة الدقيق واصطلاح قوة الدقيق وتعرف قوة الدقيق بانها قدرة الدقيق على انتاج رغيف منتظم كبير الحجم منتفخ تماما ذوقوام جيد ولبابة ناعمة</a:t>
            </a:r>
          </a:p>
          <a:p>
            <a:pPr fontAlgn="auto">
              <a:lnSpc>
                <a:spcPct val="150000"/>
              </a:lnSpc>
              <a:spcAft>
                <a:spcPts val="0"/>
              </a:spcAft>
              <a:buNone/>
              <a:defRPr/>
            </a:pPr>
            <a:r>
              <a:rPr lang="ar-SA" sz="2400" dirty="0" smtClean="0">
                <a:solidFill>
                  <a:schemeClr val="accent6">
                    <a:lumMod val="50000"/>
                  </a:schemeClr>
                </a:solidFill>
              </a:rPr>
              <a:t> </a:t>
            </a:r>
          </a:p>
          <a:p>
            <a:pPr fontAlgn="auto">
              <a:lnSpc>
                <a:spcPct val="150000"/>
              </a:lnSpc>
              <a:spcAft>
                <a:spcPts val="0"/>
              </a:spcAft>
              <a:buNone/>
              <a:defRPr/>
            </a:pPr>
            <a:endParaRPr lang="ar-SA" sz="2400" dirty="0" smtClean="0">
              <a:solidFill>
                <a:schemeClr val="accent6">
                  <a:lumMod val="75000"/>
                </a:schemeClr>
              </a:solidFill>
            </a:endParaRPr>
          </a:p>
          <a:p>
            <a:pPr fontAlgn="auto">
              <a:lnSpc>
                <a:spcPct val="150000"/>
              </a:lnSpc>
              <a:spcAft>
                <a:spcPts val="0"/>
              </a:spcAft>
              <a:buNone/>
              <a:defRPr/>
            </a:pPr>
            <a:endParaRPr lang="ar-SA" sz="2400" dirty="0" smtClean="0">
              <a:solidFill>
                <a:schemeClr val="accent6">
                  <a:lumMod val="75000"/>
                </a:schemeClr>
              </a:solidFill>
            </a:endParaRPr>
          </a:p>
          <a:p>
            <a:pPr algn="just" fontAlgn="auto">
              <a:lnSpc>
                <a:spcPct val="150000"/>
              </a:lnSpc>
              <a:spcAft>
                <a:spcPts val="0"/>
              </a:spcAft>
              <a:buNone/>
              <a:defRPr/>
            </a:pPr>
            <a:endParaRPr lang="ar-SA" sz="2400" dirty="0">
              <a:solidFill>
                <a:schemeClr val="accent6">
                  <a:lumMod val="75000"/>
                </a:schemeClr>
              </a:solidFill>
            </a:endParaRPr>
          </a:p>
        </p:txBody>
      </p:sp>
      <p:sp>
        <p:nvSpPr>
          <p:cNvPr id="4" name="عنوان 1"/>
          <p:cNvSpPr>
            <a:spLocks noGrp="1"/>
          </p:cNvSpPr>
          <p:nvPr>
            <p:ph type="title"/>
          </p:nvPr>
        </p:nvSpPr>
        <p:spPr>
          <a:xfrm>
            <a:off x="500034" y="214290"/>
            <a:ext cx="8143932" cy="857256"/>
          </a:xfrm>
        </p:spPr>
        <p:style>
          <a:lnRef idx="1">
            <a:schemeClr val="accent6"/>
          </a:lnRef>
          <a:fillRef idx="2">
            <a:schemeClr val="accent6"/>
          </a:fillRef>
          <a:effectRef idx="1">
            <a:schemeClr val="accent6"/>
          </a:effectRef>
          <a:fontRef idx="minor">
            <a:schemeClr val="dk1"/>
          </a:fontRef>
        </p:style>
        <p:txBody>
          <a:bodyPr/>
          <a:lstStyle/>
          <a:p>
            <a:r>
              <a:rPr lang="ar-SA" i="1" u="sng" dirty="0">
                <a:ea typeface="Times New Roman"/>
              </a:rPr>
              <a:t>جودة وقوة الدقيق</a:t>
            </a:r>
            <a:endParaRPr lang="ar-SA" b="1" dirty="0" smtClean="0">
              <a:solidFill>
                <a:srgbClr val="00B0F0"/>
              </a:solidFill>
            </a:endParaRPr>
          </a:p>
        </p:txBody>
      </p:sp>
    </p:spTree>
    <p:extLst>
      <p:ext uri="{BB962C8B-B14F-4D97-AF65-F5344CB8AC3E}">
        <p14:creationId xmlns:p14="http://schemas.microsoft.com/office/powerpoint/2010/main" val="36572778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600200"/>
            <a:ext cx="8501122" cy="4972072"/>
          </a:xfrm>
        </p:spPr>
        <p:style>
          <a:lnRef idx="0">
            <a:scrgbClr r="0" g="0" b="0"/>
          </a:lnRef>
          <a:fillRef idx="1003">
            <a:schemeClr val="lt2"/>
          </a:fillRef>
          <a:effectRef idx="0">
            <a:scrgbClr r="0" g="0" b="0"/>
          </a:effectRef>
          <a:fontRef idx="major"/>
        </p:style>
        <p:txBody>
          <a:bodyPr rtlCol="1">
            <a:normAutofit fontScale="92500"/>
          </a:bodyPr>
          <a:lstStyle/>
          <a:p>
            <a:pPr algn="just" fontAlgn="auto">
              <a:spcAft>
                <a:spcPts val="0"/>
              </a:spcAft>
              <a:buNone/>
              <a:defRPr/>
            </a:pPr>
            <a:r>
              <a:rPr lang="ar-SA" dirty="0">
                <a:solidFill>
                  <a:schemeClr val="accent2">
                    <a:lumMod val="75000"/>
                  </a:schemeClr>
                </a:solidFill>
                <a:ea typeface="Times New Roman"/>
              </a:rPr>
              <a:t>يمكن الحكم على قوة الدقيق بواسطة الخواص الطبيعية للعجينة أثناء عمليتى العجن والتخمر وهى الخواص التى تعرف فى </a:t>
            </a:r>
            <a:r>
              <a:rPr lang="ar-SA" dirty="0">
                <a:solidFill>
                  <a:schemeClr val="tx2">
                    <a:lumMod val="60000"/>
                    <a:lumOff val="40000"/>
                  </a:schemeClr>
                </a:solidFill>
                <a:ea typeface="Times New Roman"/>
              </a:rPr>
              <a:t>مجموعها باسم الخواص الريولوجية للعجين </a:t>
            </a:r>
            <a:r>
              <a:rPr lang="ar-SA" dirty="0">
                <a:solidFill>
                  <a:schemeClr val="tx1">
                    <a:lumMod val="65000"/>
                    <a:lumOff val="35000"/>
                  </a:schemeClr>
                </a:solidFill>
                <a:ea typeface="Times New Roman"/>
              </a:rPr>
              <a:t>، </a:t>
            </a:r>
            <a:r>
              <a:rPr lang="ar-SA" dirty="0">
                <a:solidFill>
                  <a:schemeClr val="accent2">
                    <a:lumMod val="75000"/>
                  </a:schemeClr>
                </a:solidFill>
                <a:ea typeface="Times New Roman"/>
              </a:rPr>
              <a:t>ومما سبق نلاحظ </a:t>
            </a:r>
            <a:r>
              <a:rPr lang="ar-SA" dirty="0" smtClean="0">
                <a:solidFill>
                  <a:schemeClr val="accent2">
                    <a:lumMod val="75000"/>
                  </a:schemeClr>
                </a:solidFill>
                <a:ea typeface="Times New Roman"/>
              </a:rPr>
              <a:t>ان</a:t>
            </a:r>
            <a:endParaRPr lang="ar-EG" dirty="0" smtClean="0">
              <a:solidFill>
                <a:schemeClr val="accent2">
                  <a:lumMod val="75000"/>
                </a:schemeClr>
              </a:solidFill>
              <a:ea typeface="Times New Roman"/>
            </a:endParaRPr>
          </a:p>
          <a:p>
            <a:pPr algn="just" fontAlgn="auto">
              <a:spcAft>
                <a:spcPts val="0"/>
              </a:spcAft>
              <a:buNone/>
              <a:defRPr/>
            </a:pPr>
            <a:r>
              <a:rPr lang="ar-SA" dirty="0" smtClean="0">
                <a:solidFill>
                  <a:schemeClr val="accent2">
                    <a:lumMod val="75000"/>
                  </a:schemeClr>
                </a:solidFill>
                <a:ea typeface="Times New Roman"/>
              </a:rPr>
              <a:t> </a:t>
            </a:r>
            <a:r>
              <a:rPr lang="ar-SA" dirty="0">
                <a:solidFill>
                  <a:schemeClr val="accent4">
                    <a:lumMod val="75000"/>
                  </a:schemeClr>
                </a:solidFill>
                <a:ea typeface="Times New Roman"/>
              </a:rPr>
              <a:t>اصطلاح جودة الدقيق ينصب على كل مكونات الدقيق </a:t>
            </a:r>
            <a:r>
              <a:rPr lang="ar-EG" dirty="0">
                <a:solidFill>
                  <a:schemeClr val="accent4">
                    <a:lumMod val="75000"/>
                  </a:schemeClr>
                </a:solidFill>
                <a:ea typeface="Times New Roman"/>
              </a:rPr>
              <a:t>(</a:t>
            </a:r>
            <a:r>
              <a:rPr lang="ar-SA" dirty="0" smtClean="0">
                <a:solidFill>
                  <a:schemeClr val="accent4">
                    <a:lumMod val="75000"/>
                  </a:schemeClr>
                </a:solidFill>
                <a:ea typeface="Times New Roman"/>
              </a:rPr>
              <a:t>من </a:t>
            </a:r>
            <a:r>
              <a:rPr lang="ar-SA" dirty="0">
                <a:solidFill>
                  <a:schemeClr val="accent4">
                    <a:lumMod val="75000"/>
                  </a:schemeClr>
                </a:solidFill>
                <a:ea typeface="Times New Roman"/>
              </a:rPr>
              <a:t>بروتينات ونشا وألياف ورماد وانزيمات ومواد ملونة </a:t>
            </a:r>
            <a:r>
              <a:rPr lang="ar-SA" dirty="0" smtClean="0">
                <a:solidFill>
                  <a:schemeClr val="accent4">
                    <a:lumMod val="75000"/>
                  </a:schemeClr>
                </a:solidFill>
                <a:ea typeface="Times New Roman"/>
              </a:rPr>
              <a:t>–كما</a:t>
            </a:r>
            <a:r>
              <a:rPr lang="ar-EG" dirty="0" smtClean="0">
                <a:solidFill>
                  <a:schemeClr val="accent4">
                    <a:lumMod val="75000"/>
                  </a:schemeClr>
                </a:solidFill>
                <a:ea typeface="Times New Roman"/>
              </a:rPr>
              <a:t> </a:t>
            </a:r>
            <a:r>
              <a:rPr lang="ar-EG" dirty="0">
                <a:solidFill>
                  <a:schemeClr val="accent4">
                    <a:lumMod val="75000"/>
                  </a:schemeClr>
                </a:solidFill>
                <a:ea typeface="Times New Roman"/>
              </a:rPr>
              <a:t>ت</a:t>
            </a:r>
            <a:r>
              <a:rPr lang="ar-SA" dirty="0" smtClean="0">
                <a:solidFill>
                  <a:schemeClr val="accent4">
                    <a:lumMod val="75000"/>
                  </a:schemeClr>
                </a:solidFill>
                <a:ea typeface="Times New Roman"/>
              </a:rPr>
              <a:t>شمل </a:t>
            </a:r>
            <a:r>
              <a:rPr lang="ar-SA" dirty="0">
                <a:solidFill>
                  <a:schemeClr val="accent4">
                    <a:lumMod val="75000"/>
                  </a:schemeClr>
                </a:solidFill>
                <a:ea typeface="Times New Roman"/>
              </a:rPr>
              <a:t>درجة الجودة ودرجة نعومة حبيبات الدقيق ونسبة النشا السليمة ونسبة الحبيبات المتهتكة او </a:t>
            </a:r>
            <a:r>
              <a:rPr lang="ar-SA" dirty="0" smtClean="0">
                <a:solidFill>
                  <a:schemeClr val="accent4">
                    <a:lumMod val="75000"/>
                  </a:schemeClr>
                </a:solidFill>
                <a:ea typeface="Times New Roman"/>
              </a:rPr>
              <a:t>المتحطمة</a:t>
            </a:r>
            <a:r>
              <a:rPr lang="ar-EG" dirty="0" smtClean="0">
                <a:solidFill>
                  <a:schemeClr val="accent4">
                    <a:lumMod val="75000"/>
                  </a:schemeClr>
                </a:solidFill>
                <a:ea typeface="Times New Roman"/>
              </a:rPr>
              <a:t>)</a:t>
            </a:r>
            <a:r>
              <a:rPr lang="ar-SA" dirty="0" smtClean="0">
                <a:solidFill>
                  <a:schemeClr val="accent4">
                    <a:lumMod val="75000"/>
                  </a:schemeClr>
                </a:solidFill>
                <a:ea typeface="Times New Roman"/>
              </a:rPr>
              <a:t> .</a:t>
            </a:r>
            <a:endParaRPr lang="ar-EG" dirty="0" smtClean="0">
              <a:solidFill>
                <a:schemeClr val="accent4">
                  <a:lumMod val="75000"/>
                </a:schemeClr>
              </a:solidFill>
              <a:ea typeface="Times New Roman"/>
            </a:endParaRPr>
          </a:p>
          <a:p>
            <a:pPr algn="just" fontAlgn="auto">
              <a:spcAft>
                <a:spcPts val="0"/>
              </a:spcAft>
              <a:buNone/>
              <a:defRPr/>
            </a:pPr>
            <a:r>
              <a:rPr lang="ar-SA" dirty="0" smtClean="0">
                <a:solidFill>
                  <a:schemeClr val="accent6">
                    <a:lumMod val="75000"/>
                  </a:schemeClr>
                </a:solidFill>
                <a:ea typeface="Times New Roman"/>
              </a:rPr>
              <a:t>أما </a:t>
            </a:r>
            <a:r>
              <a:rPr lang="ar-SA" dirty="0">
                <a:solidFill>
                  <a:schemeClr val="accent6">
                    <a:lumMod val="75000"/>
                  </a:schemeClr>
                </a:solidFill>
                <a:ea typeface="Times New Roman"/>
              </a:rPr>
              <a:t>اصطلاح القوة فهو ينصب أساسا على المكونات البروتينية للدقيق كما ونوعا ،وعليه فان القوة الدقيق تعتبر من احد عناصر جودة الدقيق </a:t>
            </a:r>
            <a:endParaRPr lang="ar-SA" dirty="0">
              <a:solidFill>
                <a:schemeClr val="accent6">
                  <a:lumMod val="75000"/>
                </a:schemeClr>
              </a:solidFill>
            </a:endParaRPr>
          </a:p>
        </p:txBody>
      </p:sp>
      <p:sp>
        <p:nvSpPr>
          <p:cNvPr id="4" name="عنوان 1"/>
          <p:cNvSpPr>
            <a:spLocks noGrp="1"/>
          </p:cNvSpPr>
          <p:nvPr>
            <p:ph type="title"/>
          </p:nvPr>
        </p:nvSpPr>
        <p:spPr>
          <a:xfrm>
            <a:off x="500034" y="214290"/>
            <a:ext cx="8229600" cy="1143000"/>
          </a:xfrm>
        </p:spPr>
        <p:style>
          <a:lnRef idx="1">
            <a:schemeClr val="accent6"/>
          </a:lnRef>
          <a:fillRef idx="2">
            <a:schemeClr val="accent6"/>
          </a:fillRef>
          <a:effectRef idx="1">
            <a:schemeClr val="accent6"/>
          </a:effectRef>
          <a:fontRef idx="minor">
            <a:schemeClr val="dk1"/>
          </a:fontRef>
        </p:style>
        <p:txBody>
          <a:bodyPr/>
          <a:lstStyle/>
          <a:p>
            <a:r>
              <a:rPr lang="ar-SA" i="1" u="sng" dirty="0">
                <a:ea typeface="Times New Roman"/>
              </a:rPr>
              <a:t>جودة وقوة الدقيق</a:t>
            </a:r>
            <a:endParaRPr lang="ar-SA" b="1" dirty="0" smtClean="0">
              <a:solidFill>
                <a:srgbClr val="00B0F0"/>
              </a:solidFill>
            </a:endParaRPr>
          </a:p>
        </p:txBody>
      </p:sp>
    </p:spTree>
    <p:extLst>
      <p:ext uri="{BB962C8B-B14F-4D97-AF65-F5344CB8AC3E}">
        <p14:creationId xmlns:p14="http://schemas.microsoft.com/office/powerpoint/2010/main" val="3657277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00108"/>
            <a:ext cx="8358246" cy="5643602"/>
          </a:xfrm>
          <a:effectLst>
            <a:glow rad="2286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p>
            <a:pPr lvl="0">
              <a:buFont typeface="Wingdings" pitchFamily="2" charset="2"/>
              <a:buChar char="ü"/>
            </a:pPr>
            <a:r>
              <a:rPr lang="ar-EG" sz="2400" dirty="0"/>
              <a:t> </a:t>
            </a:r>
            <a:r>
              <a:rPr lang="ar-EG" sz="2400" dirty="0" smtClean="0"/>
              <a:t>  </a:t>
            </a:r>
            <a:r>
              <a:rPr lang="ar-EG" sz="2400" b="1" dirty="0" smtClean="0">
                <a:solidFill>
                  <a:srgbClr val="C00000"/>
                </a:solidFill>
              </a:rPr>
              <a:t>القصرة </a:t>
            </a:r>
            <a:r>
              <a:rPr lang="ar-EG" sz="2400" b="1" dirty="0">
                <a:solidFill>
                  <a:srgbClr val="C00000"/>
                </a:solidFill>
              </a:rPr>
              <a:t>: (غلاف البذرة ) وطبقة </a:t>
            </a:r>
            <a:r>
              <a:rPr lang="ar-EG" sz="2400" b="1" dirty="0" smtClean="0">
                <a:solidFill>
                  <a:srgbClr val="C00000"/>
                </a:solidFill>
              </a:rPr>
              <a:t>النيوسيلار.</a:t>
            </a:r>
            <a:r>
              <a:rPr lang="ar-EG" sz="2400" dirty="0" smtClean="0">
                <a:solidFill>
                  <a:srgbClr val="C00000"/>
                </a:solidFill>
              </a:rPr>
              <a:t> </a:t>
            </a:r>
            <a:endParaRPr lang="de-DE" sz="2400" dirty="0">
              <a:solidFill>
                <a:srgbClr val="C00000"/>
              </a:solidFill>
            </a:endParaRPr>
          </a:p>
          <a:p>
            <a:pPr marL="0" indent="0">
              <a:buNone/>
            </a:pPr>
            <a:r>
              <a:rPr lang="ar-EG" sz="2400" dirty="0"/>
              <a:t>    </a:t>
            </a:r>
            <a:r>
              <a:rPr lang="ar-EG" sz="2400" dirty="0" smtClean="0"/>
              <a:t>  </a:t>
            </a:r>
            <a:r>
              <a:rPr lang="ar-EG" sz="2400" dirty="0"/>
              <a:t>وهى طبقة رقيقة تتكون من طبقة أو طبقتين والطبقة الداخلية لقصرة </a:t>
            </a:r>
            <a:r>
              <a:rPr lang="ar-EG" sz="2400" dirty="0" smtClean="0"/>
              <a:t>القمح</a:t>
            </a:r>
          </a:p>
          <a:p>
            <a:pPr marL="0" indent="0">
              <a:buNone/>
            </a:pPr>
            <a:r>
              <a:rPr lang="ar-EG" sz="2400" dirty="0" smtClean="0"/>
              <a:t> </a:t>
            </a:r>
            <a:r>
              <a:rPr lang="ar-EG" sz="2400" dirty="0"/>
              <a:t>تكون داكنة اللون وتعطى صفة لون الحبة نظرا لاحتوائها على </a:t>
            </a:r>
            <a:r>
              <a:rPr lang="ar-EG" sz="2400" dirty="0" smtClean="0"/>
              <a:t>الصبغات</a:t>
            </a:r>
          </a:p>
          <a:p>
            <a:pPr marL="0" indent="0">
              <a:buNone/>
            </a:pPr>
            <a:r>
              <a:rPr lang="ar-EG" sz="2400" dirty="0" smtClean="0"/>
              <a:t>  أماطبقة النيوسيلار فهى عديمة اللون .</a:t>
            </a:r>
            <a:endParaRPr lang="de-DE" sz="2400" dirty="0"/>
          </a:p>
          <a:p>
            <a:pPr lvl="0">
              <a:buFont typeface="Wingdings" pitchFamily="2" charset="2"/>
              <a:buChar char="ü"/>
            </a:pPr>
            <a:r>
              <a:rPr lang="ar-EG" sz="2400" b="1" dirty="0" smtClean="0"/>
              <a:t> </a:t>
            </a:r>
            <a:r>
              <a:rPr lang="ar-EG" sz="2400" b="1" dirty="0">
                <a:solidFill>
                  <a:srgbClr val="C00000"/>
                </a:solidFill>
              </a:rPr>
              <a:t>طبقة الأليرون :</a:t>
            </a:r>
            <a:endParaRPr lang="de-DE" sz="2400" dirty="0">
              <a:solidFill>
                <a:srgbClr val="C00000"/>
              </a:solidFill>
            </a:endParaRPr>
          </a:p>
          <a:p>
            <a:r>
              <a:rPr lang="ar-EG" sz="2400" dirty="0"/>
              <a:t>تتكون طبقة الأليرون فى حبة القمح من طبقة احادية من الخلايا السميكة وتغطى </a:t>
            </a:r>
            <a:r>
              <a:rPr lang="ar-EG" sz="2400" dirty="0">
                <a:solidFill>
                  <a:schemeClr val="tx1"/>
                </a:solidFill>
              </a:rPr>
              <a:t>هذه الطبقة كلا من الاندوسبرم النشوى والجنين ونباتيا فهى الطبقة الخارجية للاندوسبرم ، </a:t>
            </a:r>
            <a:r>
              <a:rPr lang="ar-EG" sz="2400" dirty="0"/>
              <a:t>وتكون طبقة </a:t>
            </a:r>
            <a:r>
              <a:rPr lang="ar-EG" sz="2400" dirty="0" smtClean="0"/>
              <a:t>النيوسيلار </a:t>
            </a:r>
            <a:r>
              <a:rPr lang="ar-EG" sz="2400" dirty="0"/>
              <a:t>والقصرة والاليرون السن الأبيض والأحمر ( الردة الناعمة ) ،وعلى هذا فان الردة تتكون من طبقة القشرة  بالاضافة الى الطبقات الاخرى وتشكل حوالى 7% من وزن الحبة ، وقد وجد ان تركيب طبقة الاليرون يتكون من 20% زيت ،20% عناصر معدنية ،20% بروتين ، 10% سكريات تتكون أساسا من سكروز ورافينوز وهى كذلك غنية  بحامض النيكوتينيك وكذلك المركبات الفسفورية كما انها غنية بفيتامينات (الثيامين ، الريبوفلافين ، نياسين ) كما ان نشاط الانزيمات بها مرتفع .</a:t>
            </a:r>
            <a:endParaRPr lang="de-DE" sz="2400" dirty="0"/>
          </a:p>
          <a:p>
            <a:r>
              <a:rPr lang="ar-EG" sz="2400" dirty="0"/>
              <a:t> </a:t>
            </a:r>
            <a:endParaRPr lang="de-DE" sz="2400" dirty="0"/>
          </a:p>
          <a:p>
            <a:endParaRPr lang="de-DE" sz="2400" dirty="0"/>
          </a:p>
        </p:txBody>
      </p:sp>
      <p:sp>
        <p:nvSpPr>
          <p:cNvPr id="4" name="Title 1"/>
          <p:cNvSpPr>
            <a:spLocks noGrp="1"/>
          </p:cNvSpPr>
          <p:nvPr>
            <p:ph type="title"/>
          </p:nvPr>
        </p:nvSpPr>
        <p:spPr>
          <a:xfrm>
            <a:off x="428596" y="0"/>
            <a:ext cx="8229600" cy="850106"/>
          </a:xfrm>
        </p:spPr>
        <p:txBody>
          <a:bodyPr/>
          <a:lstStyle/>
          <a:p>
            <a:r>
              <a:rPr lang="ar-EG" b="1" dirty="0">
                <a:ea typeface="Times New Roman"/>
              </a:rPr>
              <a:t>القمح </a:t>
            </a:r>
            <a:r>
              <a:rPr lang="de-DE" b="1" dirty="0">
                <a:latin typeface="Times New Roman"/>
                <a:ea typeface="Times New Roman"/>
              </a:rPr>
              <a:t>Wheat</a:t>
            </a:r>
            <a:endParaRPr lang="de-DE" dirty="0"/>
          </a:p>
        </p:txBody>
      </p:sp>
    </p:spTree>
    <p:extLst>
      <p:ext uri="{BB962C8B-B14F-4D97-AF65-F5344CB8AC3E}">
        <p14:creationId xmlns:p14="http://schemas.microsoft.com/office/powerpoint/2010/main" val="899889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928670"/>
            <a:ext cx="8678768" cy="5668682"/>
          </a:xfrm>
          <a:ln>
            <a:solidFill>
              <a:schemeClr val="accent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rtlCol="1">
            <a:noAutofit/>
          </a:bodyPr>
          <a:lstStyle/>
          <a:p>
            <a:pPr fontAlgn="auto">
              <a:spcAft>
                <a:spcPts val="0"/>
              </a:spcAft>
              <a:buNone/>
              <a:defRPr/>
            </a:pPr>
            <a:r>
              <a:rPr lang="ar-SA" i="1" dirty="0">
                <a:ea typeface="Times New Roman"/>
              </a:rPr>
              <a:t>عناصر الجودة فى الدقيق : </a:t>
            </a:r>
            <a:endParaRPr lang="de-DE" i="1" dirty="0" smtClean="0">
              <a:ea typeface="Times New Roman"/>
            </a:endParaRPr>
          </a:p>
          <a:p>
            <a:pPr>
              <a:lnSpc>
                <a:spcPct val="170000"/>
              </a:lnSpc>
              <a:spcAft>
                <a:spcPts val="0"/>
              </a:spcAft>
            </a:pPr>
            <a:r>
              <a:rPr lang="ar-SA" sz="2000" dirty="0">
                <a:solidFill>
                  <a:srgbClr val="C00000"/>
                </a:solidFill>
                <a:latin typeface="Times New Roman"/>
                <a:ea typeface="Times New Roman"/>
              </a:rPr>
              <a:t>وتشمل عناصر الجودة كمية البروتين وخصائصه (قوة الدقيق) </a:t>
            </a:r>
            <a:r>
              <a:rPr lang="ar-SA" sz="2000" dirty="0" smtClean="0">
                <a:solidFill>
                  <a:srgbClr val="C00000"/>
                </a:solidFill>
                <a:ea typeface="Times New Roman"/>
              </a:rPr>
              <a:t>–</a:t>
            </a:r>
            <a:endParaRPr lang="ar-EG" sz="2000" dirty="0" smtClean="0">
              <a:solidFill>
                <a:srgbClr val="C00000"/>
              </a:solidFill>
              <a:ea typeface="Times New Roman"/>
            </a:endParaRPr>
          </a:p>
          <a:p>
            <a:pPr>
              <a:lnSpc>
                <a:spcPct val="170000"/>
              </a:lnSpc>
              <a:spcAft>
                <a:spcPts val="0"/>
              </a:spcAft>
            </a:pPr>
            <a:r>
              <a:rPr lang="ar-SA" sz="2000" dirty="0" smtClean="0">
                <a:solidFill>
                  <a:srgbClr val="C00000"/>
                </a:solidFill>
                <a:ea typeface="Times New Roman"/>
              </a:rPr>
              <a:t> </a:t>
            </a:r>
            <a:r>
              <a:rPr lang="ar-SA" sz="2000" dirty="0">
                <a:solidFill>
                  <a:srgbClr val="C00000"/>
                </a:solidFill>
                <a:ea typeface="Times New Roman"/>
              </a:rPr>
              <a:t>درجة نعومة حبيبات الدقيق (تأثير الطحن </a:t>
            </a:r>
            <a:r>
              <a:rPr lang="ar-SA" sz="2000" dirty="0" smtClean="0">
                <a:solidFill>
                  <a:srgbClr val="C00000"/>
                </a:solidFill>
                <a:ea typeface="Times New Roman"/>
              </a:rPr>
              <a:t>) </a:t>
            </a:r>
            <a:endParaRPr lang="ar-EG" sz="2000" dirty="0" smtClean="0">
              <a:solidFill>
                <a:srgbClr val="C00000"/>
              </a:solidFill>
              <a:ea typeface="Times New Roman"/>
            </a:endParaRPr>
          </a:p>
          <a:p>
            <a:pPr>
              <a:lnSpc>
                <a:spcPct val="170000"/>
              </a:lnSpc>
              <a:spcAft>
                <a:spcPts val="0"/>
              </a:spcAft>
            </a:pPr>
            <a:r>
              <a:rPr lang="ar-SA" sz="2000" dirty="0" smtClean="0">
                <a:solidFill>
                  <a:srgbClr val="C00000"/>
                </a:solidFill>
                <a:ea typeface="Times New Roman"/>
              </a:rPr>
              <a:t>صفات </a:t>
            </a:r>
            <a:r>
              <a:rPr lang="ar-SA" sz="2000" dirty="0">
                <a:solidFill>
                  <a:srgbClr val="C00000"/>
                </a:solidFill>
                <a:ea typeface="Times New Roman"/>
              </a:rPr>
              <a:t>النشا من حيث خصائص حبيبات النشا (لزوجة العجين الناتج من الدقيق) </a:t>
            </a:r>
            <a:endParaRPr lang="ar-EG" sz="2000" dirty="0" smtClean="0">
              <a:solidFill>
                <a:srgbClr val="C00000"/>
              </a:solidFill>
              <a:ea typeface="Times New Roman"/>
            </a:endParaRPr>
          </a:p>
          <a:p>
            <a:pPr>
              <a:lnSpc>
                <a:spcPct val="170000"/>
              </a:lnSpc>
              <a:spcAft>
                <a:spcPts val="0"/>
              </a:spcAft>
            </a:pPr>
            <a:r>
              <a:rPr lang="ar-SA" sz="2000" dirty="0" smtClean="0">
                <a:solidFill>
                  <a:srgbClr val="C00000"/>
                </a:solidFill>
                <a:ea typeface="Times New Roman"/>
              </a:rPr>
              <a:t>–</a:t>
            </a:r>
            <a:r>
              <a:rPr lang="ar-SA" sz="2000" dirty="0">
                <a:solidFill>
                  <a:srgbClr val="C00000"/>
                </a:solidFill>
                <a:ea typeface="Times New Roman"/>
              </a:rPr>
              <a:t>المحتويات الانزيمة </a:t>
            </a:r>
            <a:r>
              <a:rPr lang="ar-SA" sz="2000" dirty="0" smtClean="0">
                <a:solidFill>
                  <a:srgbClr val="C00000"/>
                </a:solidFill>
                <a:ea typeface="Times New Roman"/>
              </a:rPr>
              <a:t>–</a:t>
            </a:r>
            <a:endParaRPr lang="ar-EG" sz="2000" dirty="0" smtClean="0">
              <a:solidFill>
                <a:srgbClr val="C00000"/>
              </a:solidFill>
              <a:ea typeface="Times New Roman"/>
            </a:endParaRPr>
          </a:p>
          <a:p>
            <a:pPr>
              <a:lnSpc>
                <a:spcPct val="170000"/>
              </a:lnSpc>
              <a:spcAft>
                <a:spcPts val="0"/>
              </a:spcAft>
            </a:pPr>
            <a:r>
              <a:rPr lang="ar-SA" sz="2000" dirty="0" smtClean="0">
                <a:solidFill>
                  <a:srgbClr val="C00000"/>
                </a:solidFill>
                <a:ea typeface="Times New Roman"/>
              </a:rPr>
              <a:t>الرماد-الالياف </a:t>
            </a:r>
            <a:r>
              <a:rPr lang="ar-SA" sz="2000" dirty="0">
                <a:solidFill>
                  <a:srgbClr val="C00000"/>
                </a:solidFill>
                <a:ea typeface="Times New Roman"/>
              </a:rPr>
              <a:t>– المواد الملونة </a:t>
            </a:r>
            <a:endParaRPr lang="ar-EG" sz="2000" dirty="0" smtClean="0">
              <a:solidFill>
                <a:srgbClr val="C00000"/>
              </a:solidFill>
              <a:ea typeface="Times New Roman"/>
            </a:endParaRPr>
          </a:p>
          <a:p>
            <a:pPr>
              <a:lnSpc>
                <a:spcPct val="170000"/>
              </a:lnSpc>
            </a:pPr>
            <a:r>
              <a:rPr lang="ar-SA" sz="1800" dirty="0" smtClean="0">
                <a:solidFill>
                  <a:srgbClr val="7030A0"/>
                </a:solidFill>
              </a:rPr>
              <a:t>كمية </a:t>
            </a:r>
            <a:r>
              <a:rPr lang="ar-SA" sz="1800" dirty="0">
                <a:solidFill>
                  <a:srgbClr val="7030A0"/>
                </a:solidFill>
              </a:rPr>
              <a:t>البروتين : </a:t>
            </a:r>
            <a:r>
              <a:rPr lang="ar-SA" sz="2000" dirty="0">
                <a:solidFill>
                  <a:srgbClr val="7030A0"/>
                </a:solidFill>
              </a:rPr>
              <a:t>تتراوح نسبة البروتين فى الدقيق الناتج من الأقماح المختلفة بين 6-18% ، وتؤثر نسبة البروتين على مجال استخدامه .فمثلا الخبز الأفرنجى يحتاج الى دقيق نسبة البروتين به من 12-14% بينما يحتاج الكيك الى دقيق ذو نسبة بروتين منخفضة 7-9% </a:t>
            </a:r>
            <a:r>
              <a:rPr lang="ar-SA" sz="2000" dirty="0" smtClean="0">
                <a:solidFill>
                  <a:srgbClr val="7030A0"/>
                </a:solidFill>
              </a:rPr>
              <a:t>.</a:t>
            </a:r>
            <a:endParaRPr lang="ar-EG" sz="2000" dirty="0" smtClean="0">
              <a:solidFill>
                <a:srgbClr val="7030A0"/>
              </a:solidFill>
            </a:endParaRPr>
          </a:p>
          <a:p>
            <a:pPr>
              <a:lnSpc>
                <a:spcPct val="170000"/>
              </a:lnSpc>
            </a:pPr>
            <a:r>
              <a:rPr lang="ar-SA" sz="2000" dirty="0" smtClean="0">
                <a:solidFill>
                  <a:srgbClr val="7030A0"/>
                </a:solidFill>
              </a:rPr>
              <a:t>.</a:t>
            </a:r>
            <a:endParaRPr lang="ar-SA" sz="900" dirty="0"/>
          </a:p>
        </p:txBody>
      </p:sp>
      <p:sp>
        <p:nvSpPr>
          <p:cNvPr id="4" name="عنوان 1"/>
          <p:cNvSpPr>
            <a:spLocks noGrp="1"/>
          </p:cNvSpPr>
          <p:nvPr>
            <p:ph type="title"/>
          </p:nvPr>
        </p:nvSpPr>
        <p:spPr>
          <a:xfrm>
            <a:off x="500034" y="0"/>
            <a:ext cx="8229600" cy="706090"/>
          </a:xfrm>
        </p:spPr>
        <p:style>
          <a:lnRef idx="1">
            <a:schemeClr val="accent6"/>
          </a:lnRef>
          <a:fillRef idx="2">
            <a:schemeClr val="accent6"/>
          </a:fillRef>
          <a:effectRef idx="1">
            <a:schemeClr val="accent6"/>
          </a:effectRef>
          <a:fontRef idx="minor">
            <a:schemeClr val="dk1"/>
          </a:fontRef>
        </p:style>
        <p:txBody>
          <a:bodyPr/>
          <a:lstStyle/>
          <a:p>
            <a:r>
              <a:rPr lang="ar-SA" i="1" u="sng" dirty="0">
                <a:ea typeface="Times New Roman"/>
              </a:rPr>
              <a:t>جودة وقوة الدقيق</a:t>
            </a:r>
            <a:endParaRPr lang="ar-SA" b="1" dirty="0" smtClean="0">
              <a:solidFill>
                <a:srgbClr val="00B0F0"/>
              </a:solidFill>
            </a:endParaRPr>
          </a:p>
        </p:txBody>
      </p:sp>
    </p:spTree>
    <p:extLst>
      <p:ext uri="{BB962C8B-B14F-4D97-AF65-F5344CB8AC3E}">
        <p14:creationId xmlns:p14="http://schemas.microsoft.com/office/powerpoint/2010/main" val="33670190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928670"/>
            <a:ext cx="8678768" cy="5668682"/>
          </a:xfrm>
          <a:ln>
            <a:solidFill>
              <a:schemeClr val="accent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rtlCol="1">
            <a:normAutofit fontScale="32500" lnSpcReduction="20000"/>
          </a:bodyPr>
          <a:lstStyle/>
          <a:p>
            <a:pPr fontAlgn="auto">
              <a:spcAft>
                <a:spcPts val="0"/>
              </a:spcAft>
              <a:buNone/>
              <a:defRPr/>
            </a:pPr>
            <a:r>
              <a:rPr lang="ar-SA" sz="7200" dirty="0" smtClean="0">
                <a:solidFill>
                  <a:srgbClr val="7030A0"/>
                </a:solidFill>
              </a:rPr>
              <a:t>.</a:t>
            </a:r>
            <a:endParaRPr lang="ar-EG" sz="7200" dirty="0" smtClean="0">
              <a:solidFill>
                <a:srgbClr val="7030A0"/>
              </a:solidFill>
            </a:endParaRPr>
          </a:p>
          <a:p>
            <a:pPr>
              <a:lnSpc>
                <a:spcPct val="170000"/>
              </a:lnSpc>
            </a:pPr>
            <a:r>
              <a:rPr lang="ar-SA" sz="7200" dirty="0" smtClean="0">
                <a:solidFill>
                  <a:srgbClr val="7030A0"/>
                </a:solidFill>
              </a:rPr>
              <a:t>.</a:t>
            </a:r>
            <a:r>
              <a:rPr lang="ar-SA" sz="7200" dirty="0" smtClean="0">
                <a:solidFill>
                  <a:srgbClr val="C00000"/>
                </a:solidFill>
              </a:rPr>
              <a:t>البروتينات اللازمة </a:t>
            </a:r>
            <a:r>
              <a:rPr lang="ar-SA" sz="7200" dirty="0">
                <a:solidFill>
                  <a:srgbClr val="C00000"/>
                </a:solidFill>
              </a:rPr>
              <a:t>لصناعة الخبز هى التى تحتوى على شبكة جلوتينية لها درجة محدودة من </a:t>
            </a:r>
            <a:r>
              <a:rPr lang="ar-SA" sz="7200" dirty="0" smtClean="0">
                <a:solidFill>
                  <a:srgbClr val="C00000"/>
                </a:solidFill>
              </a:rPr>
              <a:t>ال</a:t>
            </a:r>
            <a:r>
              <a:rPr lang="ar-EG" sz="7200" dirty="0" smtClean="0">
                <a:solidFill>
                  <a:srgbClr val="C00000"/>
                </a:solidFill>
              </a:rPr>
              <a:t>مطاطية </a:t>
            </a:r>
            <a:r>
              <a:rPr lang="ar-SA" sz="7200" dirty="0" smtClean="0">
                <a:solidFill>
                  <a:srgbClr val="C00000"/>
                </a:solidFill>
              </a:rPr>
              <a:t> </a:t>
            </a:r>
            <a:r>
              <a:rPr lang="ar-SA" sz="7200" dirty="0">
                <a:solidFill>
                  <a:srgbClr val="C00000"/>
                </a:solidFill>
              </a:rPr>
              <a:t>بحيث تسمح للشبكة الجلوتينية بالتمدد بدرجة كافية تحت تأثير ضغط غازات التخمر خلال مرحلة الخبيز دون ان تتمزق فيتسرب منها الغازات وبالتالى الوصول الى حجم مناسب للرغيف </a:t>
            </a:r>
            <a:r>
              <a:rPr lang="ar-SA" sz="7200" dirty="0" smtClean="0">
                <a:solidFill>
                  <a:srgbClr val="7030A0"/>
                </a:solidFill>
              </a:rPr>
              <a:t>،</a:t>
            </a:r>
            <a:endParaRPr lang="ar-EG" sz="7200" dirty="0" smtClean="0">
              <a:solidFill>
                <a:srgbClr val="7030A0"/>
              </a:solidFill>
            </a:endParaRPr>
          </a:p>
          <a:p>
            <a:pPr>
              <a:lnSpc>
                <a:spcPct val="170000"/>
              </a:lnSpc>
            </a:pPr>
            <a:r>
              <a:rPr lang="ar-SA" sz="7200" dirty="0" smtClean="0">
                <a:solidFill>
                  <a:srgbClr val="7030A0"/>
                </a:solidFill>
              </a:rPr>
              <a:t> </a:t>
            </a:r>
            <a:r>
              <a:rPr lang="ar-SA" sz="7200" dirty="0">
                <a:solidFill>
                  <a:srgbClr val="7030A0"/>
                </a:solidFill>
              </a:rPr>
              <a:t>أما البروتينات التى تصلح لصناعة الفطائر والكيك يجب أن تكون على درجة اعلى من الانسيابية وأقل من المرونة ، ويطلق على بروتينات القمح التى تصلح لصناعة الخبز باسم الجلوتين القوى بينما تللك التى تصلح لصناعة الفطائر والكيك باسم الجلوتين </a:t>
            </a:r>
            <a:r>
              <a:rPr lang="ar-EG" sz="7200" dirty="0">
                <a:solidFill>
                  <a:srgbClr val="7030A0"/>
                </a:solidFill>
              </a:rPr>
              <a:t>الضعيف </a:t>
            </a:r>
            <a:r>
              <a:rPr lang="ar-EG" sz="6400" dirty="0">
                <a:solidFill>
                  <a:srgbClr val="7030A0"/>
                </a:solidFill>
              </a:rPr>
              <a:t>.</a:t>
            </a:r>
            <a:endParaRPr lang="de-DE" sz="6400" dirty="0">
              <a:solidFill>
                <a:srgbClr val="7030A0"/>
              </a:solidFill>
            </a:endParaRPr>
          </a:p>
          <a:p>
            <a:pPr>
              <a:lnSpc>
                <a:spcPct val="170000"/>
              </a:lnSpc>
            </a:pPr>
            <a:r>
              <a:rPr lang="ar-SA" sz="4800" dirty="0"/>
              <a:t> </a:t>
            </a:r>
            <a:endParaRPr lang="de-DE" sz="4800" dirty="0"/>
          </a:p>
          <a:p>
            <a:endParaRPr lang="ar-SA" dirty="0"/>
          </a:p>
        </p:txBody>
      </p:sp>
      <p:sp>
        <p:nvSpPr>
          <p:cNvPr id="4" name="عنوان 1"/>
          <p:cNvSpPr>
            <a:spLocks noGrp="1"/>
          </p:cNvSpPr>
          <p:nvPr>
            <p:ph type="title"/>
          </p:nvPr>
        </p:nvSpPr>
        <p:spPr>
          <a:xfrm>
            <a:off x="500034" y="0"/>
            <a:ext cx="8229600" cy="706090"/>
          </a:xfrm>
        </p:spPr>
        <p:style>
          <a:lnRef idx="1">
            <a:schemeClr val="accent6"/>
          </a:lnRef>
          <a:fillRef idx="2">
            <a:schemeClr val="accent6"/>
          </a:fillRef>
          <a:effectRef idx="1">
            <a:schemeClr val="accent6"/>
          </a:effectRef>
          <a:fontRef idx="minor">
            <a:schemeClr val="dk1"/>
          </a:fontRef>
        </p:style>
        <p:txBody>
          <a:bodyPr/>
          <a:lstStyle/>
          <a:p>
            <a:r>
              <a:rPr lang="ar-SA" i="1" u="sng" dirty="0">
                <a:ea typeface="Times New Roman"/>
              </a:rPr>
              <a:t>جودة وقوة الدقيق</a:t>
            </a:r>
            <a:endParaRPr lang="ar-SA" b="1" dirty="0" smtClean="0">
              <a:solidFill>
                <a:srgbClr val="00B0F0"/>
              </a:solidFill>
            </a:endParaRPr>
          </a:p>
        </p:txBody>
      </p:sp>
    </p:spTree>
    <p:extLst>
      <p:ext uri="{BB962C8B-B14F-4D97-AF65-F5344CB8AC3E}">
        <p14:creationId xmlns:p14="http://schemas.microsoft.com/office/powerpoint/2010/main" val="21718390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799503"/>
            <a:ext cx="8229600" cy="4525963"/>
          </a:xfrm>
          <a:ln>
            <a:noFill/>
          </a:ln>
          <a:effectLst>
            <a:glow rad="228600">
              <a:schemeClr val="accent2">
                <a:satMod val="175000"/>
                <a:alpha val="40000"/>
              </a:schemeClr>
            </a:glow>
            <a:outerShdw blurRad="225425" dist="50800" dir="5220000" algn="ctr">
              <a:srgbClr val="000000">
                <a:alpha val="33000"/>
              </a:srgbClr>
            </a:outerShdw>
            <a:reflection blurRad="6350" stA="50000" endA="300" endPos="90000" dir="5400000" sy="-100000" algn="bl" rotWithShape="0"/>
            <a:softEdge rad="127000"/>
          </a:effectLst>
          <a:scene3d>
            <a:camera prst="obliqueBottomRight"/>
            <a:lightRig rig="harsh" dir="t">
              <a:rot lat="0" lon="0" rev="3000000"/>
            </a:lightRig>
          </a:scene3d>
          <a:sp3d extrusionH="254000" contourW="19050">
            <a:bevelT w="82550" h="44450" prst="angle"/>
            <a:bevelB w="82550" h="44450" prst="angle"/>
            <a:contourClr>
              <a:srgbClr val="FFFFFF"/>
            </a:contourClr>
          </a:sp3d>
        </p:spPr>
        <p:style>
          <a:lnRef idx="1">
            <a:schemeClr val="accent3"/>
          </a:lnRef>
          <a:fillRef idx="2">
            <a:schemeClr val="accent3"/>
          </a:fillRef>
          <a:effectRef idx="1">
            <a:schemeClr val="accent3"/>
          </a:effectRef>
          <a:fontRef idx="minor">
            <a:schemeClr val="dk1"/>
          </a:fontRef>
        </p:style>
        <p:txBody>
          <a:bodyPr/>
          <a:lstStyle/>
          <a:p>
            <a:r>
              <a:rPr lang="ar-SA" dirty="0">
                <a:ea typeface="Times New Roman"/>
                <a:cs typeface="Times New Roman"/>
              </a:rPr>
              <a:t>لا </a:t>
            </a:r>
            <a:r>
              <a:rPr lang="ar-SA" dirty="0">
                <a:solidFill>
                  <a:srgbClr val="C00000"/>
                </a:solidFill>
                <a:ea typeface="Times New Roman"/>
                <a:cs typeface="Times New Roman"/>
              </a:rPr>
              <a:t>يمكن الحكم النهائى على صفات نوع ما من الدقيق الا بعد عجنه وتخميره وخبزه للحصول على الناتج النهائى .</a:t>
            </a:r>
            <a:r>
              <a:rPr lang="ar-SA" dirty="0">
                <a:solidFill>
                  <a:schemeClr val="tx1"/>
                </a:solidFill>
                <a:ea typeface="Times New Roman"/>
                <a:cs typeface="Times New Roman"/>
              </a:rPr>
              <a:t>فعند</a:t>
            </a:r>
            <a:r>
              <a:rPr lang="ar-SA" dirty="0">
                <a:solidFill>
                  <a:srgbClr val="C00000"/>
                </a:solidFill>
                <a:ea typeface="Times New Roman"/>
                <a:cs typeface="Times New Roman"/>
              </a:rPr>
              <a:t> </a:t>
            </a:r>
            <a:r>
              <a:rPr lang="ar-SA" dirty="0">
                <a:ea typeface="Times New Roman"/>
                <a:cs typeface="Times New Roman"/>
              </a:rPr>
              <a:t>اضافة الماء الى الدقيق (دقيق القمح ) تمتص البروتينات (الجلوتين) الماء وتنتفخ وتكون نسيج اسفنجى متشابك يضم كل محتويات العجين من النشا والاملاح المعدنية والدهون وغيرها وتظهر اهم صفة لعجين القمح وهى </a:t>
            </a:r>
            <a:r>
              <a:rPr lang="ar-SA" dirty="0">
                <a:solidFill>
                  <a:schemeClr val="tx2">
                    <a:lumMod val="60000"/>
                    <a:lumOff val="40000"/>
                  </a:schemeClr>
                </a:solidFill>
                <a:ea typeface="Times New Roman"/>
                <a:cs typeface="Times New Roman"/>
              </a:rPr>
              <a:t>المرونة والمطاطية والتى يجمعهما لفظ واحد وهو قوة الدقيق</a:t>
            </a:r>
            <a:r>
              <a:rPr lang="ar-SA" dirty="0">
                <a:ea typeface="Times New Roman"/>
                <a:cs typeface="Times New Roman"/>
              </a:rPr>
              <a:t> او قوة العجين . </a:t>
            </a:r>
            <a:endParaRPr lang="de-DE" dirty="0"/>
          </a:p>
        </p:txBody>
      </p:sp>
      <p:sp>
        <p:nvSpPr>
          <p:cNvPr id="7" name="Flowchart: Punched Tape 6"/>
          <p:cNvSpPr/>
          <p:nvPr/>
        </p:nvSpPr>
        <p:spPr>
          <a:xfrm>
            <a:off x="1134050" y="304302"/>
            <a:ext cx="6624736" cy="1207835"/>
          </a:xfrm>
          <a:prstGeom prst="flowChartPunchedTap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ar-SA" sz="4400" dirty="0">
                <a:solidFill>
                  <a:prstClr val="black"/>
                </a:solidFill>
                <a:ea typeface="+mj-ea"/>
                <a:cs typeface="Times New Roman"/>
              </a:rPr>
              <a:t>قوة الدقيق </a:t>
            </a:r>
            <a:endParaRPr lang="de-DE" dirty="0"/>
          </a:p>
        </p:txBody>
      </p:sp>
    </p:spTree>
    <p:extLst>
      <p:ext uri="{BB962C8B-B14F-4D97-AF65-F5344CB8AC3E}">
        <p14:creationId xmlns:p14="http://schemas.microsoft.com/office/powerpoint/2010/main" val="24400689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158" y="1500175"/>
            <a:ext cx="8429684" cy="4929222"/>
          </a:xfrm>
          <a:ln>
            <a:noFill/>
          </a:ln>
          <a:effectLst>
            <a:glow rad="228600">
              <a:schemeClr val="accent2">
                <a:satMod val="175000"/>
                <a:alpha val="40000"/>
              </a:schemeClr>
            </a:glow>
            <a:outerShdw blurRad="225425" dist="50800" dir="5220000" algn="ctr">
              <a:srgbClr val="000000">
                <a:alpha val="33000"/>
              </a:srgbClr>
            </a:outerShdw>
            <a:softEdge rad="127000"/>
          </a:effectLst>
          <a:scene3d>
            <a:camera prst="obliqueBottomRight"/>
            <a:lightRig rig="harsh" dir="t">
              <a:rot lat="0" lon="0" rev="3000000"/>
            </a:lightRig>
          </a:scene3d>
          <a:sp3d extrusionH="254000" contourW="19050">
            <a:bevelT w="82550" h="44450" prst="angle"/>
            <a:bevelB w="82550" h="44450" prst="angle"/>
            <a:contourClr>
              <a:srgbClr val="FFFFFF"/>
            </a:contourClr>
          </a:sp3d>
        </p:spPr>
        <p:style>
          <a:lnRef idx="1">
            <a:schemeClr val="accent3"/>
          </a:lnRef>
          <a:fillRef idx="2">
            <a:schemeClr val="accent3"/>
          </a:fillRef>
          <a:effectRef idx="1">
            <a:schemeClr val="accent3"/>
          </a:effectRef>
          <a:fontRef idx="minor">
            <a:schemeClr val="dk1"/>
          </a:fontRef>
        </p:style>
        <p:txBody>
          <a:bodyPr/>
          <a:lstStyle/>
          <a:p>
            <a:pPr marL="0" indent="0">
              <a:buNone/>
            </a:pPr>
            <a:r>
              <a:rPr lang="ar-SA" i="1" dirty="0" smtClean="0">
                <a:solidFill>
                  <a:schemeClr val="tx2">
                    <a:lumMod val="60000"/>
                    <a:lumOff val="40000"/>
                  </a:schemeClr>
                </a:solidFill>
              </a:rPr>
              <a:t>العوامل التى تؤثر على قوة الدقيق هى :</a:t>
            </a:r>
            <a:endParaRPr lang="de-DE" i="1" dirty="0" smtClean="0">
              <a:solidFill>
                <a:schemeClr val="tx2">
                  <a:lumMod val="60000"/>
                  <a:lumOff val="40000"/>
                </a:schemeClr>
              </a:solidFill>
            </a:endParaRPr>
          </a:p>
          <a:p>
            <a:pPr lvl="0">
              <a:buFont typeface="Wingdings" pitchFamily="2" charset="2"/>
              <a:buChar char="ü"/>
            </a:pPr>
            <a:r>
              <a:rPr lang="ar-SA" sz="2400" dirty="0">
                <a:solidFill>
                  <a:srgbClr val="C00000"/>
                </a:solidFill>
              </a:rPr>
              <a:t>نوع وكمية الجلوتين :</a:t>
            </a:r>
            <a:r>
              <a:rPr lang="ar-SA" sz="2400" dirty="0"/>
              <a:t>لتكوين الجلوتين لابد من وجود الجليادين </a:t>
            </a:r>
            <a:r>
              <a:rPr lang="ar-SA" sz="2400" dirty="0" smtClean="0"/>
              <a:t>والجلوتي</a:t>
            </a:r>
            <a:r>
              <a:rPr lang="ar-EG" sz="2400" dirty="0"/>
              <a:t>ن</a:t>
            </a:r>
            <a:r>
              <a:rPr lang="ar-EG" sz="2400" dirty="0" smtClean="0"/>
              <a:t>ي</a:t>
            </a:r>
            <a:r>
              <a:rPr lang="ar-SA" sz="2400" dirty="0" smtClean="0"/>
              <a:t>ن </a:t>
            </a:r>
            <a:r>
              <a:rPr lang="ar-SA" sz="2400" dirty="0"/>
              <a:t>–فبينما يكون </a:t>
            </a:r>
            <a:r>
              <a:rPr lang="ar-SA" sz="2400" dirty="0" smtClean="0"/>
              <a:t>الجلوتي</a:t>
            </a:r>
            <a:r>
              <a:rPr lang="ar-EG" sz="2400" dirty="0" smtClean="0"/>
              <a:t>ن</a:t>
            </a:r>
            <a:r>
              <a:rPr lang="ar-SA" sz="2400" dirty="0" smtClean="0"/>
              <a:t>ين </a:t>
            </a:r>
            <a:r>
              <a:rPr lang="ar-SA" sz="2400" dirty="0"/>
              <a:t>الهيكل الأساسى للجلوتين ويعطيه الصلابة المعروفة فان الجليادين المعروف بنعومته ولزوجته يعمل على ربط جزيئات </a:t>
            </a:r>
            <a:r>
              <a:rPr lang="ar-SA" sz="2400" dirty="0" smtClean="0"/>
              <a:t>الجلوتي</a:t>
            </a:r>
            <a:r>
              <a:rPr lang="ar-EG" sz="2400" dirty="0" smtClean="0"/>
              <a:t>ن</a:t>
            </a:r>
            <a:r>
              <a:rPr lang="ar-SA" sz="2400" dirty="0" smtClean="0"/>
              <a:t>ين </a:t>
            </a:r>
            <a:r>
              <a:rPr lang="ar-SA" sz="2400" dirty="0"/>
              <a:t>ببعضها وبذلك يمنع تسربها أثناء غسل الجلوتين.</a:t>
            </a:r>
            <a:endParaRPr lang="de-DE" sz="2400" dirty="0"/>
          </a:p>
          <a:p>
            <a:pPr>
              <a:buFont typeface="Wingdings" pitchFamily="2" charset="2"/>
              <a:buChar char="ü"/>
            </a:pPr>
            <a:r>
              <a:rPr lang="ar-SA" sz="2400" dirty="0">
                <a:solidFill>
                  <a:srgbClr val="C00000"/>
                </a:solidFill>
              </a:rPr>
              <a:t>الدهون</a:t>
            </a:r>
            <a:r>
              <a:rPr lang="ar-SA" sz="2400" dirty="0"/>
              <a:t>: اثبتت الابحاث ان نواتج التحليل المائى لدهون الدقيق بواسطة انزيمات الليبيز أثناء التخزين الى أحماض دهنية مشبعة مثل حمض البالمتيك والاستياريك وهذه الاحماض لا تؤثر على خواص الجلوتين والى أحماض دهنية غير مشبعة مثل حمض الاوليك وهذه الاحماض ذات تأثيرمجمع على الجلوتين وبذلك تحسن خواص الدقيق ،لقد وجد أن اضافة 0.2 حمض أوليك الى الدقيق الضعيف يزيد من مرونته ويقلل من مطاطيتيه وتصبح خواص الدقيق أفضل </a:t>
            </a:r>
            <a:endParaRPr lang="de-DE" sz="2400" i="1" dirty="0" smtClean="0"/>
          </a:p>
          <a:p>
            <a:pPr>
              <a:buFont typeface="Wingdings" pitchFamily="2" charset="2"/>
              <a:buChar char="ü"/>
            </a:pPr>
            <a:endParaRPr lang="de-DE" sz="2000" dirty="0"/>
          </a:p>
        </p:txBody>
      </p:sp>
      <p:sp>
        <p:nvSpPr>
          <p:cNvPr id="7" name="Flowchart: Punched Tape 6"/>
          <p:cNvSpPr/>
          <p:nvPr/>
        </p:nvSpPr>
        <p:spPr>
          <a:xfrm>
            <a:off x="1429753" y="91299"/>
            <a:ext cx="6624736" cy="1207835"/>
          </a:xfrm>
          <a:prstGeom prst="flowChartPunchedTap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ar-SA" sz="4400" dirty="0">
                <a:solidFill>
                  <a:prstClr val="black"/>
                </a:solidFill>
                <a:ea typeface="+mj-ea"/>
                <a:cs typeface="Times New Roman"/>
              </a:rPr>
              <a:t>قوة الدقيق </a:t>
            </a:r>
            <a:endParaRPr lang="de-DE" dirty="0"/>
          </a:p>
        </p:txBody>
      </p:sp>
    </p:spTree>
    <p:extLst>
      <p:ext uri="{BB962C8B-B14F-4D97-AF65-F5344CB8AC3E}">
        <p14:creationId xmlns:p14="http://schemas.microsoft.com/office/powerpoint/2010/main" val="11457535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1340768"/>
            <a:ext cx="8229600" cy="4797849"/>
          </a:xfrm>
          <a:ln>
            <a:noFill/>
          </a:ln>
          <a:effectLst>
            <a:glow rad="228600">
              <a:schemeClr val="accent2">
                <a:satMod val="175000"/>
                <a:alpha val="40000"/>
              </a:schemeClr>
            </a:glow>
            <a:outerShdw blurRad="225425" dist="50800" dir="5220000" algn="ctr">
              <a:srgbClr val="000000">
                <a:alpha val="33000"/>
              </a:srgbClr>
            </a:outerShdw>
            <a:softEdge rad="127000"/>
          </a:effectLst>
          <a:scene3d>
            <a:camera prst="obliqueBottomRight"/>
            <a:lightRig rig="harsh" dir="t">
              <a:rot lat="0" lon="0" rev="3000000"/>
            </a:lightRig>
          </a:scene3d>
          <a:sp3d extrusionH="254000" contourW="19050">
            <a:bevelT w="82550" h="44450" prst="angle"/>
            <a:bevelB w="82550" h="44450" prst="angle"/>
            <a:contourClr>
              <a:srgbClr val="FFFFFF"/>
            </a:contourClr>
          </a:sp3d>
        </p:spPr>
        <p:style>
          <a:lnRef idx="1">
            <a:schemeClr val="accent3"/>
          </a:lnRef>
          <a:fillRef idx="2">
            <a:schemeClr val="accent3"/>
          </a:fillRef>
          <a:effectRef idx="1">
            <a:schemeClr val="accent3"/>
          </a:effectRef>
          <a:fontRef idx="minor">
            <a:schemeClr val="dk1"/>
          </a:fontRef>
        </p:style>
        <p:txBody>
          <a:bodyPr/>
          <a:lstStyle/>
          <a:p>
            <a:pPr marL="0" indent="0">
              <a:buNone/>
            </a:pPr>
            <a:r>
              <a:rPr lang="ar-SA" i="1" dirty="0" smtClean="0">
                <a:solidFill>
                  <a:srgbClr val="0070C0"/>
                </a:solidFill>
              </a:rPr>
              <a:t>العوامل التى تؤثر على قوة الدقيق هى :</a:t>
            </a:r>
            <a:endParaRPr lang="de-DE" i="1" dirty="0" smtClean="0">
              <a:solidFill>
                <a:srgbClr val="0070C0"/>
              </a:solidFill>
            </a:endParaRPr>
          </a:p>
          <a:p>
            <a:pPr lvl="0">
              <a:spcAft>
                <a:spcPts val="0"/>
              </a:spcAft>
              <a:buFont typeface="Wingdings"/>
              <a:buChar char=""/>
            </a:pPr>
            <a:r>
              <a:rPr lang="ar-SA" sz="2800" dirty="0">
                <a:solidFill>
                  <a:srgbClr val="C00000"/>
                </a:solidFill>
                <a:latin typeface="Times New Roman"/>
                <a:ea typeface="Times New Roman"/>
              </a:rPr>
              <a:t>درجة الحموضة : </a:t>
            </a:r>
            <a:r>
              <a:rPr lang="ar-SA" sz="2800" dirty="0">
                <a:latin typeface="Times New Roman"/>
                <a:ea typeface="Times New Roman"/>
              </a:rPr>
              <a:t>ترتفع حموضة الدقيق كلما طالت مدة تخزينه وقد وجد ان درجة الحموضة لها علاقة وثيقة بنسبة استخلاص الدقيق ونسبة الرطوبة به والرطوبة النسبية أثناء التخزين وترجع أهمية رقم الحموضة الى العلاقة بينها وبين نشاط الانزيمات المختلفة ، وارتفاع نسبة الحموضة عن حد معين يؤدى الى تأثير عكسى على صفات الدقيق .</a:t>
            </a:r>
            <a:endParaRPr lang="de-DE" sz="2000" dirty="0">
              <a:latin typeface="Times New Roman"/>
              <a:ea typeface="Times New Roman"/>
            </a:endParaRPr>
          </a:p>
          <a:p>
            <a:pPr>
              <a:buFont typeface="Wingdings" pitchFamily="2" charset="2"/>
              <a:buChar char="ü"/>
            </a:pPr>
            <a:r>
              <a:rPr lang="ar-SA" sz="2800" dirty="0">
                <a:solidFill>
                  <a:srgbClr val="C00000"/>
                </a:solidFill>
                <a:ea typeface="Times New Roman"/>
                <a:cs typeface="Times New Roman"/>
              </a:rPr>
              <a:t>المواد المؤكسدة والمختزلة :</a:t>
            </a:r>
            <a:r>
              <a:rPr lang="ar-SA" sz="2800" dirty="0">
                <a:ea typeface="Times New Roman"/>
                <a:cs typeface="Times New Roman"/>
              </a:rPr>
              <a:t> من العوامل الهامة التى تؤثر على الصفات الطبيعية للعجين هى قوة الأكسدة والاختزال والتى تعرف باسم ال </a:t>
            </a:r>
            <a:r>
              <a:rPr lang="de-DE" sz="2800" dirty="0">
                <a:latin typeface="Times New Roman"/>
                <a:ea typeface="Times New Roman"/>
              </a:rPr>
              <a:t>redox</a:t>
            </a:r>
            <a:r>
              <a:rPr lang="ar-EG" sz="2800" dirty="0">
                <a:ea typeface="Times New Roman"/>
                <a:cs typeface="Times New Roman"/>
              </a:rPr>
              <a:t> .</a:t>
            </a:r>
            <a:endParaRPr lang="de-DE" sz="2800" dirty="0"/>
          </a:p>
        </p:txBody>
      </p:sp>
      <p:sp>
        <p:nvSpPr>
          <p:cNvPr id="7" name="Flowchart: Punched Tape 6"/>
          <p:cNvSpPr/>
          <p:nvPr/>
        </p:nvSpPr>
        <p:spPr>
          <a:xfrm>
            <a:off x="1475656" y="27145"/>
            <a:ext cx="6624736" cy="1207835"/>
          </a:xfrm>
          <a:prstGeom prst="flowChartPunchedTap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ar-SA" sz="4400" dirty="0">
                <a:solidFill>
                  <a:prstClr val="black"/>
                </a:solidFill>
                <a:ea typeface="+mj-ea"/>
                <a:cs typeface="Times New Roman"/>
              </a:rPr>
              <a:t>قوة الدقيق </a:t>
            </a:r>
            <a:endParaRPr lang="de-DE" dirty="0"/>
          </a:p>
        </p:txBody>
      </p:sp>
    </p:spTree>
    <p:extLst>
      <p:ext uri="{BB962C8B-B14F-4D97-AF65-F5344CB8AC3E}">
        <p14:creationId xmlns:p14="http://schemas.microsoft.com/office/powerpoint/2010/main" val="3867601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lstStyle/>
          <a:p>
            <a:r>
              <a:rPr lang="ar-EG" b="1" dirty="0">
                <a:ea typeface="Times New Roman"/>
              </a:rPr>
              <a:t>القمح </a:t>
            </a:r>
            <a:r>
              <a:rPr lang="de-DE" b="1" dirty="0">
                <a:latin typeface="Times New Roman"/>
                <a:ea typeface="Times New Roman"/>
              </a:rPr>
              <a:t>Wheat</a:t>
            </a:r>
            <a:endParaRPr lang="de-DE" dirty="0"/>
          </a:p>
        </p:txBody>
      </p:sp>
      <p:pic>
        <p:nvPicPr>
          <p:cNvPr id="4" name="Picture 8" descr="http://www.namamillers.org/images/KernelofWheat.gif"/>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23842" y="981223"/>
            <a:ext cx="3972094"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www.namamillers.org/images/CrossSectionViewofWheat.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995936" y="955188"/>
            <a:ext cx="5148064" cy="54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79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778098"/>
          </a:xfrm>
        </p:spPr>
        <p:txBody>
          <a:bodyPr/>
          <a:lstStyle/>
          <a:p>
            <a:r>
              <a:rPr lang="ar-EG" b="1" dirty="0">
                <a:solidFill>
                  <a:prstClr val="black"/>
                </a:solidFill>
                <a:ea typeface="Times New Roman"/>
              </a:rPr>
              <a:t>القمح </a:t>
            </a:r>
            <a:r>
              <a:rPr lang="de-DE" b="1" dirty="0">
                <a:solidFill>
                  <a:prstClr val="black"/>
                </a:solidFill>
                <a:latin typeface="Times New Roman"/>
                <a:ea typeface="Times New Roman"/>
              </a:rPr>
              <a:t>Wheat</a:t>
            </a:r>
            <a:endParaRPr lang="de-DE" dirty="0"/>
          </a:p>
        </p:txBody>
      </p:sp>
      <p:sp>
        <p:nvSpPr>
          <p:cNvPr id="3" name="Content Placeholder 2"/>
          <p:cNvSpPr>
            <a:spLocks noGrp="1"/>
          </p:cNvSpPr>
          <p:nvPr>
            <p:ph idx="1"/>
          </p:nvPr>
        </p:nvSpPr>
        <p:spPr>
          <a:xfrm>
            <a:off x="323528" y="980728"/>
            <a:ext cx="8363272" cy="5472608"/>
          </a:xfrm>
          <a:effectLst>
            <a:glow rad="228600">
              <a:schemeClr val="accent6">
                <a:satMod val="175000"/>
                <a:alpha val="4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a:lstStyle/>
          <a:p>
            <a:pPr marL="0" lvl="0" indent="0">
              <a:spcAft>
                <a:spcPts val="0"/>
              </a:spcAft>
              <a:buNone/>
            </a:pPr>
            <a:r>
              <a:rPr lang="ar-EG" sz="2800" b="1" dirty="0" smtClean="0">
                <a:latin typeface="Times New Roman"/>
                <a:ea typeface="Times New Roman"/>
                <a:cs typeface="Times New Roman"/>
              </a:rPr>
              <a:t>     </a:t>
            </a:r>
            <a:r>
              <a:rPr lang="ar-EG" sz="2800" b="1" dirty="0" smtClean="0">
                <a:solidFill>
                  <a:srgbClr val="0070C0"/>
                </a:solidFill>
                <a:latin typeface="Times New Roman"/>
                <a:ea typeface="Times New Roman"/>
                <a:cs typeface="Times New Roman"/>
              </a:rPr>
              <a:t>2</a:t>
            </a:r>
            <a:r>
              <a:rPr lang="ar-EG" sz="2800" b="1" dirty="0" smtClean="0">
                <a:latin typeface="Times New Roman"/>
                <a:ea typeface="Times New Roman"/>
                <a:cs typeface="Times New Roman"/>
              </a:rPr>
              <a:t> </a:t>
            </a:r>
            <a:r>
              <a:rPr lang="ar-EG" sz="2800" b="1" dirty="0" smtClean="0">
                <a:solidFill>
                  <a:srgbClr val="0070C0"/>
                </a:solidFill>
                <a:latin typeface="Times New Roman"/>
                <a:ea typeface="Times New Roman"/>
                <a:cs typeface="Times New Roman"/>
              </a:rPr>
              <a:t>. </a:t>
            </a:r>
            <a:r>
              <a:rPr lang="ar-EG" sz="4000" b="1" dirty="0" smtClean="0">
                <a:solidFill>
                  <a:srgbClr val="0070C0"/>
                </a:solidFill>
                <a:latin typeface="Times New Roman"/>
                <a:ea typeface="Times New Roman"/>
                <a:cs typeface="Times New Roman"/>
              </a:rPr>
              <a:t>الجنين </a:t>
            </a:r>
            <a:r>
              <a:rPr lang="ar-EG" sz="2800" b="1" dirty="0">
                <a:solidFill>
                  <a:srgbClr val="0070C0"/>
                </a:solidFill>
                <a:latin typeface="Times New Roman"/>
                <a:ea typeface="Times New Roman"/>
                <a:cs typeface="Times New Roman"/>
              </a:rPr>
              <a:t>:</a:t>
            </a:r>
            <a:endParaRPr lang="de-DE" sz="2000" dirty="0">
              <a:solidFill>
                <a:srgbClr val="0070C0"/>
              </a:solidFill>
              <a:latin typeface="Times New Roman"/>
              <a:ea typeface="Times New Roman"/>
            </a:endParaRPr>
          </a:p>
          <a:p>
            <a:pPr>
              <a:spcAft>
                <a:spcPts val="0"/>
              </a:spcAft>
            </a:pPr>
            <a:r>
              <a:rPr lang="ar-EG" sz="2800" dirty="0">
                <a:solidFill>
                  <a:srgbClr val="C00000"/>
                </a:solidFill>
                <a:latin typeface="Times New Roman"/>
                <a:ea typeface="Times New Roman"/>
                <a:cs typeface="Times New Roman"/>
              </a:rPr>
              <a:t>يشكل الجنين 2.5 – 3% من وزن الحبة </a:t>
            </a:r>
            <a:r>
              <a:rPr lang="ar-EG" sz="2800" dirty="0">
                <a:latin typeface="Times New Roman"/>
                <a:ea typeface="Times New Roman"/>
                <a:cs typeface="Times New Roman"/>
              </a:rPr>
              <a:t>، وهو الجزء الذى يقوم بعملية الانبات ويتكون الجنين من حوالى 25% بروتين ،16% دهن ، 32% دهون كما يحتوى على </a:t>
            </a:r>
            <a:r>
              <a:rPr lang="ar-EG" sz="2800" dirty="0" smtClean="0">
                <a:latin typeface="Times New Roman"/>
                <a:ea typeface="Times New Roman"/>
                <a:cs typeface="Times New Roman"/>
              </a:rPr>
              <a:t>18 %سكريات </a:t>
            </a:r>
            <a:r>
              <a:rPr lang="ar-EG" sz="2800" dirty="0">
                <a:latin typeface="Times New Roman"/>
                <a:ea typeface="Times New Roman"/>
                <a:cs typeface="Times New Roman"/>
              </a:rPr>
              <a:t>كما أنه غنى بالفيتامينات وخاصة فيتامين </a:t>
            </a:r>
            <a:r>
              <a:rPr lang="de-DE" sz="2800" dirty="0">
                <a:latin typeface="Times New Roman"/>
                <a:ea typeface="Times New Roman"/>
                <a:cs typeface="Times New Roman"/>
              </a:rPr>
              <a:t>E </a:t>
            </a:r>
            <a:r>
              <a:rPr lang="ar-EG" sz="2800" dirty="0">
                <a:latin typeface="Times New Roman"/>
                <a:ea typeface="Times New Roman"/>
                <a:cs typeface="Times New Roman"/>
              </a:rPr>
              <a:t>، ونظرا لارتفاع نسبة الدهن فى الجنين فان دقيق القمح المحتوى على الجنين يفسد بسرعة عند تخزينه مدة طويلة نتيجة حدوث تزنخ للدهن وظهور مركبات لها رائحة غير مرغوبة .</a:t>
            </a:r>
            <a:endParaRPr lang="de-DE" sz="2000" dirty="0">
              <a:latin typeface="Times New Roman"/>
              <a:ea typeface="Times New Roman"/>
            </a:endParaRPr>
          </a:p>
          <a:p>
            <a:endParaRPr lang="de-DE" sz="2800" dirty="0">
              <a:solidFill>
                <a:srgbClr val="C00000"/>
              </a:solidFill>
            </a:endParaRPr>
          </a:p>
        </p:txBody>
      </p:sp>
    </p:spTree>
    <p:extLst>
      <p:ext uri="{BB962C8B-B14F-4D97-AF65-F5344CB8AC3E}">
        <p14:creationId xmlns:p14="http://schemas.microsoft.com/office/powerpoint/2010/main" val="219371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778098"/>
          </a:xfrm>
        </p:spPr>
        <p:txBody>
          <a:bodyPr/>
          <a:lstStyle/>
          <a:p>
            <a:r>
              <a:rPr lang="ar-EG" b="1" dirty="0">
                <a:solidFill>
                  <a:prstClr val="black"/>
                </a:solidFill>
                <a:ea typeface="Times New Roman"/>
              </a:rPr>
              <a:t>القمح </a:t>
            </a:r>
            <a:r>
              <a:rPr lang="de-DE" b="1" dirty="0">
                <a:solidFill>
                  <a:prstClr val="black"/>
                </a:solidFill>
                <a:latin typeface="Times New Roman"/>
                <a:ea typeface="Times New Roman"/>
              </a:rPr>
              <a:t>Wheat</a:t>
            </a:r>
            <a:endParaRPr lang="de-DE" dirty="0"/>
          </a:p>
        </p:txBody>
      </p:sp>
      <p:sp>
        <p:nvSpPr>
          <p:cNvPr id="3" name="Content Placeholder 2"/>
          <p:cNvSpPr>
            <a:spLocks noGrp="1"/>
          </p:cNvSpPr>
          <p:nvPr>
            <p:ph idx="1"/>
          </p:nvPr>
        </p:nvSpPr>
        <p:spPr>
          <a:xfrm>
            <a:off x="323528" y="980728"/>
            <a:ext cx="8363272" cy="5472608"/>
          </a:xfrm>
          <a:effectLst>
            <a:glow rad="228600">
              <a:schemeClr val="accent6">
                <a:satMod val="175000"/>
                <a:alpha val="4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a:lstStyle/>
          <a:p>
            <a:pPr lvl="0">
              <a:spcAft>
                <a:spcPts val="0"/>
              </a:spcAft>
              <a:buFont typeface="+mj-lt"/>
              <a:buAutoNum type="arabicPeriod" startAt="3"/>
            </a:pPr>
            <a:r>
              <a:rPr lang="ar-EG" sz="3600" b="1" dirty="0" smtClean="0">
                <a:solidFill>
                  <a:srgbClr val="0070C0"/>
                </a:solidFill>
                <a:latin typeface="Times New Roman"/>
                <a:ea typeface="Times New Roman"/>
                <a:cs typeface="Times New Roman"/>
              </a:rPr>
              <a:t>الاندوسبرم </a:t>
            </a:r>
            <a:r>
              <a:rPr lang="ar-EG" sz="3600" b="1" dirty="0">
                <a:solidFill>
                  <a:srgbClr val="0070C0"/>
                </a:solidFill>
                <a:latin typeface="Times New Roman"/>
                <a:ea typeface="Times New Roman"/>
                <a:cs typeface="Times New Roman"/>
              </a:rPr>
              <a:t>:</a:t>
            </a:r>
            <a:endParaRPr lang="de-DE" sz="2800" dirty="0">
              <a:solidFill>
                <a:srgbClr val="0070C0"/>
              </a:solidFill>
              <a:latin typeface="Times New Roman"/>
              <a:ea typeface="Times New Roman"/>
            </a:endParaRPr>
          </a:p>
          <a:p>
            <a:pPr>
              <a:spcAft>
                <a:spcPts val="0"/>
              </a:spcAft>
            </a:pPr>
            <a:r>
              <a:rPr lang="ar-EG" sz="2400" dirty="0">
                <a:latin typeface="Times New Roman"/>
                <a:ea typeface="Times New Roman"/>
                <a:cs typeface="Times New Roman"/>
              </a:rPr>
              <a:t>الاندوسبرم النشوى </a:t>
            </a:r>
            <a:r>
              <a:rPr lang="ar-EG" sz="2400" dirty="0" smtClean="0">
                <a:latin typeface="Times New Roman"/>
                <a:ea typeface="Times New Roman"/>
                <a:cs typeface="Times New Roman"/>
              </a:rPr>
              <a:t>للقمح تتكون خلاياه </a:t>
            </a:r>
            <a:r>
              <a:rPr lang="ar-EG" sz="2400" dirty="0">
                <a:latin typeface="Times New Roman"/>
                <a:ea typeface="Times New Roman"/>
                <a:cs typeface="Times New Roman"/>
              </a:rPr>
              <a:t>أساسا من النشا والبروتين </a:t>
            </a:r>
            <a:endParaRPr lang="ar-EG" sz="2400" dirty="0" smtClean="0">
              <a:latin typeface="Times New Roman"/>
              <a:ea typeface="Times New Roman"/>
              <a:cs typeface="Times New Roman"/>
            </a:endParaRPr>
          </a:p>
          <a:p>
            <a:pPr>
              <a:spcAft>
                <a:spcPts val="0"/>
              </a:spcAft>
            </a:pPr>
            <a:r>
              <a:rPr lang="ar-EG" sz="2400" dirty="0" smtClean="0">
                <a:latin typeface="Times New Roman"/>
                <a:ea typeface="Times New Roman"/>
                <a:cs typeface="Times New Roman"/>
              </a:rPr>
              <a:t> </a:t>
            </a:r>
            <a:r>
              <a:rPr lang="ar-EG" sz="2400" dirty="0">
                <a:latin typeface="Times New Roman"/>
                <a:ea typeface="Times New Roman"/>
                <a:cs typeface="Times New Roman"/>
              </a:rPr>
              <a:t>ويكون النشا على شكل حبيبات مستديرة او كروية متراصة مع بعضها بقوة بواسطة البروتين  حيث يملأ البروتين المسافات بين الحبيبات بحيث تظهر كأن حبيبات النشا مطمورة فى البروتين </a:t>
            </a:r>
            <a:endParaRPr lang="ar-EG" sz="2400" dirty="0" smtClean="0">
              <a:latin typeface="Times New Roman"/>
              <a:ea typeface="Times New Roman"/>
              <a:cs typeface="Times New Roman"/>
            </a:endParaRPr>
          </a:p>
          <a:p>
            <a:pPr>
              <a:spcAft>
                <a:spcPts val="0"/>
              </a:spcAft>
            </a:pPr>
            <a:r>
              <a:rPr lang="ar-EG" sz="2400" dirty="0" smtClean="0">
                <a:latin typeface="Times New Roman"/>
                <a:ea typeface="Times New Roman"/>
                <a:cs typeface="Times New Roman"/>
              </a:rPr>
              <a:t>ونظرا </a:t>
            </a:r>
            <a:r>
              <a:rPr lang="ar-EG" sz="2400" dirty="0">
                <a:latin typeface="Times New Roman"/>
                <a:ea typeface="Times New Roman"/>
                <a:cs typeface="Times New Roman"/>
              </a:rPr>
              <a:t>لان جدر خلايا الاندوسبرم تكون سميكة فى حالة الأقماح الصلبة نجد ان هذه الاصناف تمتص كمية كبيرة من الماء بعكس الأقماح الطرية التى تمتص كمية أقل من الماء نظرا لان جدر خلايا الاندوسبرم تكون أقل سمكا من الأقماح الصلبة ولذلك تستخدم الأقماح الصلبة فى صناعة الخيز </a:t>
            </a:r>
            <a:endParaRPr lang="de-DE" sz="1800" dirty="0">
              <a:latin typeface="Times New Roman"/>
              <a:ea typeface="Times New Roman"/>
            </a:endParaRPr>
          </a:p>
          <a:p>
            <a:pPr>
              <a:spcAft>
                <a:spcPts val="0"/>
              </a:spcAft>
            </a:pPr>
            <a:r>
              <a:rPr lang="ar-EG" sz="2400" dirty="0">
                <a:solidFill>
                  <a:srgbClr val="C00000"/>
                </a:solidFill>
                <a:latin typeface="Times New Roman"/>
                <a:ea typeface="Times New Roman"/>
                <a:cs typeface="Times New Roman"/>
              </a:rPr>
              <a:t>ومعظم البروتين الموجود فى الاندوسبرم من نوع الجلوتين (جليادين – جلوتينين ) والذى يسمى بالبروتين المخزون . </a:t>
            </a:r>
            <a:endParaRPr lang="de-DE" sz="1800" dirty="0">
              <a:solidFill>
                <a:srgbClr val="C00000"/>
              </a:solidFill>
              <a:latin typeface="Times New Roman"/>
              <a:ea typeface="Times New Roman"/>
            </a:endParaRPr>
          </a:p>
          <a:p>
            <a:endParaRPr lang="de-DE" sz="2400" dirty="0">
              <a:solidFill>
                <a:srgbClr val="C00000"/>
              </a:solidFill>
            </a:endParaRPr>
          </a:p>
        </p:txBody>
      </p:sp>
    </p:spTree>
    <p:extLst>
      <p:ext uri="{BB962C8B-B14F-4D97-AF65-F5344CB8AC3E}">
        <p14:creationId xmlns:p14="http://schemas.microsoft.com/office/powerpoint/2010/main" val="219371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ar-SA" b="1" dirty="0" smtClean="0">
                <a:latin typeface="Arial" pitchFamily="34" charset="0"/>
                <a:ea typeface="Times New Roman" pitchFamily="18" charset="0"/>
                <a:cs typeface="Arial" pitchFamily="34" charset="0"/>
              </a:rPr>
              <a:t>أولاً : مكونات حبة القمح</a:t>
            </a:r>
            <a:r>
              <a:rPr lang="de-DE" sz="2400" dirty="0" smtClean="0">
                <a:latin typeface="Arial" pitchFamily="34" charset="0"/>
                <a:cs typeface="Arial" pitchFamily="34" charset="0"/>
              </a:rPr>
              <a:t/>
            </a:r>
            <a:br>
              <a:rPr lang="de-DE" sz="2400" dirty="0" smtClean="0">
                <a:latin typeface="Arial" pitchFamily="34" charset="0"/>
                <a:cs typeface="Arial" pitchFamily="34" charset="0"/>
              </a:rPr>
            </a:br>
            <a:endParaRPr lang="de-DE" dirty="0"/>
          </a:p>
        </p:txBody>
      </p:sp>
      <p:graphicFrame>
        <p:nvGraphicFramePr>
          <p:cNvPr id="5" name="Table 4"/>
          <p:cNvGraphicFramePr>
            <a:graphicFrameLocks noGrp="1"/>
          </p:cNvGraphicFramePr>
          <p:nvPr/>
        </p:nvGraphicFramePr>
        <p:xfrm>
          <a:off x="357158" y="1000110"/>
          <a:ext cx="8501122" cy="5343666"/>
        </p:xfrm>
        <a:graphic>
          <a:graphicData uri="http://schemas.openxmlformats.org/drawingml/2006/table">
            <a:tbl>
              <a:tblPr rtl="1"/>
              <a:tblGrid>
                <a:gridCol w="2264417"/>
                <a:gridCol w="6236705"/>
              </a:tblGrid>
              <a:tr h="834111">
                <a:tc>
                  <a:txBody>
                    <a:bodyPr/>
                    <a:lstStyle/>
                    <a:p>
                      <a:pPr algn="ctr" rtl="1">
                        <a:lnSpc>
                          <a:spcPct val="150000"/>
                        </a:lnSpc>
                        <a:spcAft>
                          <a:spcPts val="0"/>
                        </a:spcAft>
                      </a:pPr>
                      <a:r>
                        <a:rPr lang="ar-SA" sz="3600" b="1" dirty="0">
                          <a:solidFill>
                            <a:srgbClr val="FF0000"/>
                          </a:solidFill>
                          <a:latin typeface="Times New Roman"/>
                          <a:ea typeface="Times New Roman"/>
                          <a:cs typeface="Arial"/>
                        </a:rPr>
                        <a:t>المكون</a:t>
                      </a:r>
                      <a:endParaRPr lang="de-DE" sz="3600" dirty="0">
                        <a:solidFill>
                          <a:srgbClr val="FF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1">
                        <a:lnSpc>
                          <a:spcPct val="150000"/>
                        </a:lnSpc>
                        <a:spcAft>
                          <a:spcPts val="0"/>
                        </a:spcAft>
                      </a:pPr>
                      <a:r>
                        <a:rPr lang="ar-SA" sz="3600" b="1" dirty="0">
                          <a:solidFill>
                            <a:srgbClr val="FF0000"/>
                          </a:solidFill>
                          <a:latin typeface="Times New Roman"/>
                          <a:ea typeface="Times New Roman"/>
                          <a:cs typeface="Arial"/>
                        </a:rPr>
                        <a:t>النسبة</a:t>
                      </a:r>
                      <a:endParaRPr lang="de-DE" sz="3600" dirty="0">
                        <a:solidFill>
                          <a:srgbClr val="FF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561875">
                <a:tc>
                  <a:txBody>
                    <a:bodyPr/>
                    <a:lstStyle/>
                    <a:p>
                      <a:pPr algn="ctr" rtl="1">
                        <a:lnSpc>
                          <a:spcPct val="150000"/>
                        </a:lnSpc>
                        <a:spcAft>
                          <a:spcPts val="0"/>
                        </a:spcAft>
                      </a:pPr>
                      <a:r>
                        <a:rPr lang="ar-SA" sz="2400" b="1" dirty="0">
                          <a:solidFill>
                            <a:srgbClr val="7030A0"/>
                          </a:solidFill>
                          <a:latin typeface="Times New Roman"/>
                          <a:ea typeface="Times New Roman"/>
                          <a:cs typeface="Arial"/>
                        </a:rPr>
                        <a:t>الماء</a:t>
                      </a:r>
                      <a:endParaRPr lang="de-DE" sz="2400" b="1" dirty="0">
                        <a:solidFill>
                          <a:srgbClr val="7030A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a:lnSpc>
                          <a:spcPct val="150000"/>
                        </a:lnSpc>
                        <a:spcAft>
                          <a:spcPts val="0"/>
                        </a:spcAft>
                      </a:pPr>
                      <a:r>
                        <a:rPr lang="ar-SA" sz="2400" dirty="0">
                          <a:latin typeface="Times New Roman"/>
                          <a:ea typeface="Times New Roman"/>
                          <a:cs typeface="Arial"/>
                        </a:rPr>
                        <a:t>9.8 - 11.5 % </a:t>
                      </a:r>
                      <a:endParaRPr lang="de-DE"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61875">
                <a:tc>
                  <a:txBody>
                    <a:bodyPr/>
                    <a:lstStyle/>
                    <a:p>
                      <a:pPr algn="ctr" rtl="1">
                        <a:lnSpc>
                          <a:spcPct val="150000"/>
                        </a:lnSpc>
                        <a:spcAft>
                          <a:spcPts val="0"/>
                        </a:spcAft>
                      </a:pPr>
                      <a:r>
                        <a:rPr lang="ar-SA" sz="2400" b="1" dirty="0">
                          <a:solidFill>
                            <a:srgbClr val="7030A0"/>
                          </a:solidFill>
                          <a:latin typeface="Times New Roman"/>
                          <a:ea typeface="Times New Roman"/>
                          <a:cs typeface="Arial"/>
                        </a:rPr>
                        <a:t>الطاقة في 100 جرام</a:t>
                      </a:r>
                      <a:endParaRPr lang="de-DE" sz="2400" b="1" dirty="0">
                        <a:solidFill>
                          <a:srgbClr val="7030A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a:lnSpc>
                          <a:spcPct val="150000"/>
                        </a:lnSpc>
                        <a:spcAft>
                          <a:spcPts val="0"/>
                        </a:spcAft>
                      </a:pPr>
                      <a:r>
                        <a:rPr lang="ar-SA" sz="2400" dirty="0">
                          <a:latin typeface="Times New Roman"/>
                          <a:ea typeface="Times New Roman"/>
                          <a:cs typeface="Arial"/>
                        </a:rPr>
                        <a:t>335 – 359 كالوري "سعر حراري"</a:t>
                      </a:r>
                      <a:endParaRPr lang="de-DE"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61875">
                <a:tc>
                  <a:txBody>
                    <a:bodyPr/>
                    <a:lstStyle/>
                    <a:p>
                      <a:pPr algn="ctr" rtl="1">
                        <a:lnSpc>
                          <a:spcPct val="150000"/>
                        </a:lnSpc>
                        <a:spcAft>
                          <a:spcPts val="0"/>
                        </a:spcAft>
                      </a:pPr>
                      <a:r>
                        <a:rPr lang="ar-EG" sz="2400" b="1" dirty="0">
                          <a:solidFill>
                            <a:srgbClr val="7030A0"/>
                          </a:solidFill>
                          <a:latin typeface="Times New Roman"/>
                          <a:ea typeface="Times New Roman"/>
                          <a:cs typeface="Arial"/>
                        </a:rPr>
                        <a:t>البروتين</a:t>
                      </a:r>
                      <a:endParaRPr lang="de-DE" sz="2400" b="1" dirty="0">
                        <a:solidFill>
                          <a:srgbClr val="7030A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a:lnSpc>
                          <a:spcPct val="150000"/>
                        </a:lnSpc>
                        <a:spcAft>
                          <a:spcPts val="0"/>
                        </a:spcAft>
                      </a:pPr>
                      <a:r>
                        <a:rPr lang="ar-EG" sz="2400" dirty="0">
                          <a:latin typeface="Times New Roman"/>
                          <a:ea typeface="Times New Roman"/>
                          <a:cs typeface="Arial"/>
                        </a:rPr>
                        <a:t>12.3 – 17.3 %</a:t>
                      </a:r>
                      <a:endParaRPr lang="de-DE"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138305">
                <a:tc>
                  <a:txBody>
                    <a:bodyPr/>
                    <a:lstStyle/>
                    <a:p>
                      <a:pPr algn="ctr" rtl="1">
                        <a:lnSpc>
                          <a:spcPct val="150000"/>
                        </a:lnSpc>
                        <a:spcAft>
                          <a:spcPts val="0"/>
                        </a:spcAft>
                      </a:pPr>
                      <a:r>
                        <a:rPr lang="ar-EG" sz="2400" b="1" dirty="0">
                          <a:solidFill>
                            <a:srgbClr val="7030A0"/>
                          </a:solidFill>
                          <a:latin typeface="Times New Roman"/>
                          <a:ea typeface="Times New Roman"/>
                          <a:cs typeface="Arial"/>
                        </a:rPr>
                        <a:t>الليبيدات الكلية (دهن)</a:t>
                      </a:r>
                      <a:endParaRPr lang="de-DE" sz="2400" b="1" dirty="0">
                        <a:solidFill>
                          <a:srgbClr val="7030A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a:lnSpc>
                          <a:spcPct val="150000"/>
                        </a:lnSpc>
                        <a:spcAft>
                          <a:spcPts val="0"/>
                        </a:spcAft>
                      </a:pPr>
                      <a:r>
                        <a:rPr lang="ar-EG" sz="2400" dirty="0">
                          <a:latin typeface="Times New Roman"/>
                          <a:ea typeface="Times New Roman"/>
                          <a:cs typeface="Arial"/>
                        </a:rPr>
                        <a:t>1.9 – 2.6 %</a:t>
                      </a:r>
                      <a:endParaRPr lang="de-DE"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61875">
                <a:tc>
                  <a:txBody>
                    <a:bodyPr/>
                    <a:lstStyle/>
                    <a:p>
                      <a:pPr algn="ctr" rtl="1">
                        <a:lnSpc>
                          <a:spcPct val="150000"/>
                        </a:lnSpc>
                        <a:spcAft>
                          <a:spcPts val="0"/>
                        </a:spcAft>
                      </a:pPr>
                      <a:r>
                        <a:rPr lang="ar-EG" sz="2400" b="1" dirty="0">
                          <a:solidFill>
                            <a:srgbClr val="7030A0"/>
                          </a:solidFill>
                          <a:latin typeface="Times New Roman"/>
                          <a:ea typeface="Times New Roman"/>
                          <a:cs typeface="Arial"/>
                        </a:rPr>
                        <a:t>الكربوهيدرات</a:t>
                      </a:r>
                      <a:endParaRPr lang="de-DE" sz="2400" b="1" dirty="0">
                        <a:solidFill>
                          <a:srgbClr val="7030A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a:lnSpc>
                          <a:spcPct val="150000"/>
                        </a:lnSpc>
                        <a:spcAft>
                          <a:spcPts val="0"/>
                        </a:spcAft>
                      </a:pPr>
                      <a:r>
                        <a:rPr lang="ar-EG" sz="2400" dirty="0">
                          <a:latin typeface="Times New Roman"/>
                          <a:ea typeface="Times New Roman"/>
                          <a:cs typeface="Arial"/>
                        </a:rPr>
                        <a:t>72.7 – 68.2 %</a:t>
                      </a:r>
                      <a:endParaRPr lang="de-DE"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61875">
                <a:tc>
                  <a:txBody>
                    <a:bodyPr/>
                    <a:lstStyle/>
                    <a:p>
                      <a:pPr algn="ctr" rtl="1">
                        <a:lnSpc>
                          <a:spcPct val="150000"/>
                        </a:lnSpc>
                        <a:spcAft>
                          <a:spcPts val="0"/>
                        </a:spcAft>
                      </a:pPr>
                      <a:r>
                        <a:rPr lang="ar-EG" sz="2400" b="1" dirty="0">
                          <a:solidFill>
                            <a:srgbClr val="7030A0"/>
                          </a:solidFill>
                          <a:latin typeface="Times New Roman"/>
                          <a:ea typeface="Times New Roman"/>
                          <a:cs typeface="Arial"/>
                        </a:rPr>
                        <a:t>الألياف الخام</a:t>
                      </a:r>
                      <a:endParaRPr lang="de-DE" sz="2400" b="1" dirty="0">
                        <a:solidFill>
                          <a:srgbClr val="7030A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a:lnSpc>
                          <a:spcPct val="150000"/>
                        </a:lnSpc>
                        <a:spcAft>
                          <a:spcPts val="0"/>
                        </a:spcAft>
                      </a:pPr>
                      <a:r>
                        <a:rPr lang="ar-EG" sz="2400" dirty="0">
                          <a:latin typeface="Times New Roman"/>
                          <a:ea typeface="Times New Roman"/>
                          <a:cs typeface="Arial"/>
                        </a:rPr>
                        <a:t>1.8 – 2.1 %</a:t>
                      </a:r>
                      <a:endParaRPr lang="de-DE"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61875">
                <a:tc>
                  <a:txBody>
                    <a:bodyPr/>
                    <a:lstStyle/>
                    <a:p>
                      <a:pPr algn="ctr" rtl="1">
                        <a:lnSpc>
                          <a:spcPct val="150000"/>
                        </a:lnSpc>
                        <a:spcAft>
                          <a:spcPts val="0"/>
                        </a:spcAft>
                      </a:pPr>
                      <a:r>
                        <a:rPr lang="ar-EG" sz="2400" b="1" dirty="0">
                          <a:solidFill>
                            <a:srgbClr val="7030A0"/>
                          </a:solidFill>
                          <a:latin typeface="Times New Roman"/>
                          <a:ea typeface="Times New Roman"/>
                          <a:cs typeface="Arial"/>
                        </a:rPr>
                        <a:t>الرماد</a:t>
                      </a:r>
                      <a:endParaRPr lang="de-DE" sz="2400" b="1" dirty="0">
                        <a:solidFill>
                          <a:srgbClr val="7030A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a:lnSpc>
                          <a:spcPct val="150000"/>
                        </a:lnSpc>
                        <a:spcAft>
                          <a:spcPts val="0"/>
                        </a:spcAft>
                      </a:pPr>
                      <a:r>
                        <a:rPr lang="ar-EG" sz="2400" dirty="0">
                          <a:latin typeface="Times New Roman"/>
                          <a:ea typeface="Times New Roman"/>
                          <a:cs typeface="Arial"/>
                        </a:rPr>
                        <a:t>1.66 – 1.82 %</a:t>
                      </a:r>
                      <a:endParaRPr lang="de-DE"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TotalTime>
  <Words>4684</Words>
  <Application>Microsoft Office PowerPoint</Application>
  <PresentationFormat>On-screen Show (4:3)</PresentationFormat>
  <Paragraphs>305</Paragraphs>
  <Slides>54</Slides>
  <Notes>1</Notes>
  <HiddenSlides>2</HiddenSlides>
  <MMClips>0</MMClips>
  <ScaleCrop>false</ScaleCrop>
  <HeadingPairs>
    <vt:vector size="4" baseType="variant">
      <vt:variant>
        <vt:lpstr>Theme</vt:lpstr>
      </vt:variant>
      <vt:variant>
        <vt:i4>5</vt:i4>
      </vt:variant>
      <vt:variant>
        <vt:lpstr>Slide Titles</vt:lpstr>
      </vt:variant>
      <vt:variant>
        <vt:i4>54</vt:i4>
      </vt:variant>
    </vt:vector>
  </HeadingPairs>
  <TitlesOfParts>
    <vt:vector size="59" baseType="lpstr">
      <vt:lpstr>سمة Office</vt:lpstr>
      <vt:lpstr>1_سمة Office</vt:lpstr>
      <vt:lpstr>2_سمة Office</vt:lpstr>
      <vt:lpstr>3_سمة Office</vt:lpstr>
      <vt:lpstr>5_سمة Office</vt:lpstr>
      <vt:lpstr>PowerPoint Presentation</vt:lpstr>
      <vt:lpstr>PowerPoint Presentation</vt:lpstr>
      <vt:lpstr>التركيب البنائى لحبوب الغلال </vt:lpstr>
      <vt:lpstr>القمح Wheat</vt:lpstr>
      <vt:lpstr>القمح Wheat</vt:lpstr>
      <vt:lpstr>القمح Wheat</vt:lpstr>
      <vt:lpstr>القمح Wheat</vt:lpstr>
      <vt:lpstr>القمح Wheat</vt:lpstr>
      <vt:lpstr>أولاً : مكونات حبة القمح </vt:lpstr>
      <vt:lpstr>التقسيمات المختلفة للقمح    </vt:lpstr>
      <vt:lpstr>التقسيمات المختلفة للقمح</vt:lpstr>
      <vt:lpstr>التقسيمات المختلفة للقمح</vt:lpstr>
      <vt:lpstr>التقسيمات المختلفة للقمح</vt:lpstr>
      <vt:lpstr>التقسيمات المختلفة للقمح</vt:lpstr>
      <vt:lpstr>التقسيمات المختلفة للقمح</vt:lpstr>
      <vt:lpstr>بروتينات القمح </vt:lpstr>
      <vt:lpstr>عملية البللورة وعلاقتها بظاهرة البيات((Staling</vt:lpstr>
      <vt:lpstr> تكنولوجيا الطحن milling technology   </vt:lpstr>
      <vt:lpstr>مراحل طحن الحبوب </vt:lpstr>
      <vt:lpstr>مراحل طحن الحبوب </vt:lpstr>
      <vt:lpstr>إستلام حبوب القمح الخام في شون أو صوامع</vt:lpstr>
      <vt:lpstr>مراحل طحن الحبوب </vt:lpstr>
      <vt:lpstr>مراحل طحن الحبوب </vt:lpstr>
      <vt:lpstr>مراحل طحن الحبوب </vt:lpstr>
      <vt:lpstr>ثالثا :تنظيف الحبوب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تقسيم سلندرات الطحن</vt:lpstr>
      <vt:lpstr>تقسيم سلندرات الطحن</vt:lpstr>
      <vt:lpstr>مرحلة النخل والتنقية</vt:lpstr>
      <vt:lpstr>PowerPoint Presentation</vt:lpstr>
      <vt:lpstr>التنقية </vt:lpstr>
      <vt:lpstr>التنقية </vt:lpstr>
      <vt:lpstr>التنقية </vt:lpstr>
      <vt:lpstr>التنقية </vt:lpstr>
      <vt:lpstr>PowerPoint Presentation</vt:lpstr>
      <vt:lpstr>نعومة حبيبات الدقيق</vt:lpstr>
      <vt:lpstr>نعومة حبيبات الدقيق</vt:lpstr>
      <vt:lpstr>جودة وقوة الدقيق</vt:lpstr>
      <vt:lpstr>جودة وقوة الدقيق</vt:lpstr>
      <vt:lpstr>جودة وقوة الدقيق</vt:lpstr>
      <vt:lpstr>جودة وقوة الدقيق</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 1</dc:creator>
  <cp:lastModifiedBy>abobakragr</cp:lastModifiedBy>
  <cp:revision>147</cp:revision>
  <dcterms:created xsi:type="dcterms:W3CDTF">2012-03-03T15:32:29Z</dcterms:created>
  <dcterms:modified xsi:type="dcterms:W3CDTF">2020-03-16T16:29:16Z</dcterms:modified>
</cp:coreProperties>
</file>