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12" r:id="rId2"/>
    <p:sldId id="314" r:id="rId3"/>
    <p:sldId id="310" r:id="rId4"/>
    <p:sldId id="311" r:id="rId5"/>
    <p:sldId id="313" r:id="rId6"/>
    <p:sldId id="315" r:id="rId7"/>
    <p:sldId id="323" r:id="rId8"/>
    <p:sldId id="321" r:id="rId9"/>
    <p:sldId id="322" r:id="rId10"/>
    <p:sldId id="324" r:id="rId11"/>
    <p:sldId id="285" r:id="rId12"/>
    <p:sldId id="284" r:id="rId13"/>
    <p:sldId id="299" r:id="rId14"/>
    <p:sldId id="316" r:id="rId15"/>
    <p:sldId id="317" r:id="rId16"/>
    <p:sldId id="318" r:id="rId17"/>
    <p:sldId id="320" r:id="rId18"/>
    <p:sldId id="319" r:id="rId19"/>
    <p:sldId id="325" r:id="rId20"/>
    <p:sldId id="300" r:id="rId21"/>
    <p:sldId id="301" r:id="rId22"/>
    <p:sldId id="298" r:id="rId23"/>
    <p:sldId id="286" r:id="rId24"/>
    <p:sldId id="302" r:id="rId25"/>
    <p:sldId id="287" r:id="rId26"/>
    <p:sldId id="326" r:id="rId27"/>
    <p:sldId id="327"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208" autoAdjust="0"/>
    <p:restoredTop sz="94580" autoAdjust="0"/>
  </p:normalViewPr>
  <p:slideViewPr>
    <p:cSldViewPr>
      <p:cViewPr varScale="1">
        <p:scale>
          <a:sx n="65" d="100"/>
          <a:sy n="65" d="100"/>
        </p:scale>
        <p:origin x="-96" y="-228"/>
      </p:cViewPr>
      <p:guideLst>
        <p:guide orient="horz" pos="2160"/>
        <p:guide pos="2880"/>
      </p:guideLst>
    </p:cSldViewPr>
  </p:slideViewPr>
  <p:outlineViewPr>
    <p:cViewPr>
      <p:scale>
        <a:sx n="33" d="100"/>
        <a:sy n="33" d="100"/>
      </p:scale>
      <p:origin x="24"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584E9AC2-7C1C-4A3B-97FC-841C25065D08}" type="datetimeFigureOut">
              <a:rPr lang="ar-EG" smtClean="0"/>
              <a:pPr/>
              <a:t>03/04/1434</a:t>
            </a:fld>
            <a:endParaRPr lang="ar-E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F01BA969-F6DC-4F68-8158-6133BC799ADB}" type="slidenum">
              <a:rPr lang="ar-EG" smtClean="0"/>
              <a:pPr/>
              <a:t>‹#›</a:t>
            </a:fld>
            <a:endParaRPr lang="ar-EG"/>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2/13/2013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2/13/2013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2/13/2013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2/13/2013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2/13/2013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2/13/2013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2/13/2013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2/13/2013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2/13/2013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2/13/2013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1332351815741.png"/>
          <p:cNvPicPr>
            <a:picLocks noChangeAspect="1" noChangeArrowheads="1"/>
          </p:cNvPicPr>
          <p:nvPr/>
        </p:nvPicPr>
        <p:blipFill>
          <a:blip r:embed="rId2"/>
          <a:srcRect/>
          <a:stretch>
            <a:fillRect/>
          </a:stretch>
        </p:blipFill>
        <p:spPr bwMode="auto">
          <a:xfrm>
            <a:off x="1168400" y="990600"/>
            <a:ext cx="6805613" cy="3263900"/>
          </a:xfrm>
          <a:prstGeom prst="rect">
            <a:avLst/>
          </a:prstGeom>
          <a:noFill/>
        </p:spPr>
      </p:pic>
      <p:sp>
        <p:nvSpPr>
          <p:cNvPr id="4" name="Subtitle 5"/>
          <p:cNvSpPr txBox="1">
            <a:spLocks/>
          </p:cNvSpPr>
          <p:nvPr/>
        </p:nvSpPr>
        <p:spPr>
          <a:xfrm>
            <a:off x="1295400" y="4038600"/>
            <a:ext cx="6553200" cy="1219200"/>
          </a:xfrm>
          <a:prstGeom prst="rect">
            <a:avLst/>
          </a:prstGeom>
        </p:spPr>
        <p:txBody>
          <a:bodyPr>
            <a:noAutofit/>
            <a:scene3d>
              <a:camera prst="orthographicFront"/>
              <a:lightRig rig="threePt" dir="t"/>
            </a:scene3d>
            <a:sp3d extrusionH="57150">
              <a:bevelT w="38100" h="38100"/>
            </a:sp3d>
          </a:bodyPr>
          <a:lstStyle/>
          <a:p>
            <a:pPr marL="342900" indent="-342900" algn="ctr">
              <a:spcBef>
                <a:spcPct val="20000"/>
              </a:spcBef>
            </a:pPr>
            <a:r>
              <a:rPr lang="ar-SA" sz="2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جامعة جنوب الوادي</a:t>
            </a:r>
          </a:p>
          <a:p>
            <a:pPr marL="342900" lvl="0" indent="-342900" algn="ctr">
              <a:spcBef>
                <a:spcPct val="20000"/>
              </a:spcBef>
            </a:pPr>
            <a:r>
              <a:rPr lang="ar-SA" sz="2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كلية الزراعة  - </a:t>
            </a:r>
            <a:r>
              <a:rPr kumimoji="0" lang="ar-SA" sz="2000" b="1" i="0" u="none" strike="noStrike" kern="1200" normalizeH="0" baseline="0" noProof="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uLnTx/>
                <a:uFillTx/>
                <a:latin typeface="+mn-lt"/>
                <a:ea typeface="+mn-ea"/>
                <a:cs typeface="+mn-cs"/>
              </a:rPr>
              <a:t>قسم البساتين </a:t>
            </a:r>
            <a:br>
              <a:rPr kumimoji="0" lang="ar-SA" sz="2000" b="1" i="0" u="none" strike="noStrike" kern="1200" normalizeH="0" baseline="0" noProof="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uLnTx/>
                <a:uFillTx/>
                <a:latin typeface="+mn-lt"/>
                <a:ea typeface="+mn-ea"/>
                <a:cs typeface="+mn-cs"/>
              </a:rPr>
            </a:br>
            <a:endParaRPr kumimoji="0" lang="ar-EG" sz="2000" b="1" i="0" u="none" strike="noStrike" kern="1200" normalizeH="0" baseline="0" noProof="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uLnTx/>
              <a:uFillTx/>
              <a:latin typeface="+mn-lt"/>
              <a:ea typeface="+mn-ea"/>
              <a:cs typeface="+mn-cs"/>
            </a:endParaRPr>
          </a:p>
        </p:txBody>
      </p:sp>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New Folder (7)\gnf.p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762000" y="4953000"/>
            <a:ext cx="7772400" cy="1470025"/>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rtl="1"/>
            <a:r>
              <a:rPr lang="ar-SA"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ar-EG"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علم ال</a:t>
            </a:r>
            <a:r>
              <a:rPr lang="ar-SA"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خضر</a:t>
            </a:r>
            <a:br>
              <a:rPr lang="ar-SA"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ar-SA"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Olericulture</a:t>
            </a:r>
            <a:r>
              <a:rPr lang="ar-SA"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 </a:t>
            </a:r>
            <a:r>
              <a:rPr lang="ar-SA"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ar-EG"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3">
            <a:schemeClr val="accent5"/>
          </a:fillRef>
          <a:effectRef idx="2">
            <a:schemeClr val="accent5"/>
          </a:effectRef>
          <a:fontRef idx="minor">
            <a:schemeClr val="lt1"/>
          </a:fontRef>
        </p:style>
        <p:txBody>
          <a:bodyPr/>
          <a:lstStyle/>
          <a:p>
            <a:pPr rtl="1"/>
            <a:r>
              <a:rPr lang="ar-SA"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محاصيل الخضر  </a:t>
            </a:r>
            <a:r>
              <a:rPr lang="en-US"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ell MT" pitchFamily="18" charset="0"/>
                <a:cs typeface="+mj-cs"/>
              </a:rPr>
              <a:t>Vegetable Crops</a:t>
            </a:r>
            <a:endParaRPr lang="ar-EG"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ell MT" pitchFamily="18" charset="0"/>
              <a:cs typeface="+mj-cs"/>
            </a:endParaRPr>
          </a:p>
        </p:txBody>
      </p:sp>
      <p:sp>
        <p:nvSpPr>
          <p:cNvPr id="3" name="Content Placeholder 2"/>
          <p:cNvSpPr>
            <a:spLocks noGrp="1"/>
          </p:cNvSpPr>
          <p:nvPr>
            <p:ph idx="1"/>
          </p:nvPr>
        </p:nvSpPr>
        <p:spPr/>
        <p:txBody>
          <a:bodyPr/>
          <a:lstStyle/>
          <a:p>
            <a:pPr algn="r" rtl="1"/>
            <a:r>
              <a:rPr lang="ar-SA" dirty="0" smtClean="0"/>
              <a:t>هي عبارة عن نباتات عشبية غضة رهيفة ، معظمها حولية وبعضها ذات حولين والقليل منها معمر ولكن تجدد زراعته سنوياً .</a:t>
            </a:r>
          </a:p>
          <a:p>
            <a:pPr algn="r" rtl="1"/>
            <a:endParaRPr lang="ar-SA" dirty="0" smtClean="0"/>
          </a:p>
          <a:p>
            <a:pPr algn="r" rtl="1"/>
            <a:endParaRPr lang="ar-SA" dirty="0" smtClean="0"/>
          </a:p>
          <a:p>
            <a:pPr algn="r" rtl="1"/>
            <a:r>
              <a:rPr lang="ar-SA" dirty="0" smtClean="0"/>
              <a:t>تتصف بأنها تزرع في مساحات صغيرة نسبياً و تحتاج في الزراعة والخدمة والحصاد والتداول والتخزين لعناية شديدة .</a:t>
            </a:r>
            <a:endParaRPr lang="ar-EG"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rtl="1"/>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تقسيم الخضر </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ll MT" pitchFamily="18" charset="0"/>
                <a:cs typeface="+mj-cs"/>
              </a:rPr>
              <a:t>Vegetable Classification</a:t>
            </a:r>
            <a:endParaRPr lang="ar-EG"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ll MT" pitchFamily="18" charset="0"/>
              <a:cs typeface="+mj-cs"/>
            </a:endParaRPr>
          </a:p>
        </p:txBody>
      </p:sp>
      <p:sp>
        <p:nvSpPr>
          <p:cNvPr id="3" name="Content Placeholder 2"/>
          <p:cNvSpPr>
            <a:spLocks noGrp="1"/>
          </p:cNvSpPr>
          <p:nvPr>
            <p:ph idx="1"/>
          </p:nvPr>
        </p:nvSpPr>
        <p:spPr/>
        <p:txBody>
          <a:bodyPr/>
          <a:lstStyle/>
          <a:p>
            <a:pPr algn="r" rtl="1">
              <a:lnSpc>
                <a:spcPct val="150000"/>
              </a:lnSpc>
              <a:buFont typeface="Wingdings" pitchFamily="2" charset="2"/>
              <a:buChar char="Ø"/>
            </a:pPr>
            <a:r>
              <a:rPr lang="ar-SA" dirty="0" smtClean="0"/>
              <a:t>التقسيم على أساس الجزء </a:t>
            </a:r>
            <a:r>
              <a:rPr lang="ar-SA" dirty="0" smtClean="0"/>
              <a:t>المستعمل في الغذاء</a:t>
            </a:r>
            <a:endParaRPr lang="ar-SA" dirty="0" smtClean="0"/>
          </a:p>
          <a:p>
            <a:pPr algn="r" rtl="1">
              <a:lnSpc>
                <a:spcPct val="150000"/>
              </a:lnSpc>
              <a:buFont typeface="Wingdings" pitchFamily="2" charset="2"/>
              <a:buChar char="Ø"/>
            </a:pPr>
            <a:r>
              <a:rPr lang="ar-SA" dirty="0" smtClean="0"/>
              <a:t>التقسيم الحراري</a:t>
            </a:r>
          </a:p>
          <a:p>
            <a:pPr algn="r" rtl="1">
              <a:lnSpc>
                <a:spcPct val="150000"/>
              </a:lnSpc>
              <a:buFont typeface="Wingdings" pitchFamily="2" charset="2"/>
              <a:buChar char="Ø"/>
            </a:pPr>
            <a:r>
              <a:rPr lang="ar-SA" dirty="0" smtClean="0"/>
              <a:t>التقسيم على أساس دورة الحياة</a:t>
            </a:r>
          </a:p>
          <a:p>
            <a:pPr algn="r" rtl="1">
              <a:lnSpc>
                <a:spcPct val="150000"/>
              </a:lnSpc>
              <a:buFont typeface="Wingdings" pitchFamily="2" charset="2"/>
              <a:buChar char="Ø"/>
            </a:pPr>
            <a:r>
              <a:rPr lang="ar-SA" dirty="0" smtClean="0"/>
              <a:t>التقسيم النباتي</a:t>
            </a:r>
            <a:endParaRPr lang="ar-EG" dirty="0"/>
          </a:p>
        </p:txBody>
      </p:sp>
      <p:pic>
        <p:nvPicPr>
          <p:cNvPr id="1026" name="Picture 2" descr="E:\vegta\5odar\WEB SITE\veggies1.jpg"/>
          <p:cNvPicPr>
            <a:picLocks noChangeAspect="1" noChangeArrowheads="1"/>
          </p:cNvPicPr>
          <p:nvPr/>
        </p:nvPicPr>
        <p:blipFill>
          <a:blip r:embed="rId2"/>
          <a:srcRect/>
          <a:stretch>
            <a:fillRect/>
          </a:stretch>
        </p:blipFill>
        <p:spPr bwMode="auto">
          <a:xfrm>
            <a:off x="571500" y="5238750"/>
            <a:ext cx="8572500" cy="16192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2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2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5" dur="2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20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22" dur="20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2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20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29" dur="2000" fill="hold"/>
                                        <p:tgtEl>
                                          <p:spTgt spid="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style>
          <a:lnRef idx="2">
            <a:schemeClr val="accent1"/>
          </a:lnRef>
          <a:fillRef idx="1">
            <a:schemeClr val="lt1"/>
          </a:fillRef>
          <a:effectRef idx="0">
            <a:schemeClr val="accent1"/>
          </a:effectRef>
          <a:fontRef idx="minor">
            <a:schemeClr val="dk1"/>
          </a:fontRef>
        </p:style>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rtl="1"/>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التقسيم على أساس الجزء المأكول</a:t>
            </a:r>
            <a:endParaRPr lang="ar-EG"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Subtitle 5"/>
          <p:cNvSpPr>
            <a:spLocks noGrp="1"/>
          </p:cNvSpPr>
          <p:nvPr>
            <p:ph type="subTitle" idx="1"/>
          </p:nvPr>
        </p:nvSpPr>
        <p:spPr/>
        <p:txBody>
          <a:bodyPr/>
          <a:lstStyle/>
          <a:p>
            <a:endParaRPr lang="ar-EG"/>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style>
          <a:lnRef idx="2">
            <a:schemeClr val="accent1"/>
          </a:lnRef>
          <a:fillRef idx="1">
            <a:schemeClr val="lt1"/>
          </a:fillRef>
          <a:effectRef idx="0">
            <a:schemeClr val="accent1"/>
          </a:effectRef>
          <a:fontRef idx="minor">
            <a:schemeClr val="dk1"/>
          </a:fontRef>
        </p:style>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rtl="1"/>
            <a: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التقسيم على أساس الجزء </a:t>
            </a:r>
            <a: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المستعمل في الغذاء</a:t>
            </a:r>
            <a:endParaRPr lang="ar-EG"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a:xfrm>
            <a:off x="304800" y="990600"/>
            <a:ext cx="8382000" cy="838199"/>
          </a:xfrm>
        </p:spPr>
        <p:txBody>
          <a:bodyPr>
            <a:normAutofit/>
          </a:bodyPr>
          <a:lstStyle/>
          <a:p>
            <a:pPr algn="r" rtl="1">
              <a:buFont typeface="Wingdings 2" pitchFamily="18" charset="2"/>
              <a:buChar char=""/>
            </a:pPr>
            <a:r>
              <a:rPr lang="ar-SA" b="1" dirty="0" smtClean="0">
                <a:solidFill>
                  <a:schemeClr val="accent2">
                    <a:lumMod val="75000"/>
                  </a:schemeClr>
                </a:solidFill>
                <a:effectLst>
                  <a:outerShdw blurRad="38100" dist="38100" dir="2700000" algn="tl">
                    <a:srgbClr val="000000">
                      <a:alpha val="43137"/>
                    </a:srgbClr>
                  </a:outerShdw>
                </a:effectLst>
              </a:rPr>
              <a:t>تؤكل جذورها</a:t>
            </a:r>
            <a:r>
              <a:rPr lang="ar-SA" dirty="0" smtClean="0"/>
              <a:t> ( بطاطا – جزر – لفت –بنجر – فجل )</a:t>
            </a:r>
          </a:p>
          <a:p>
            <a:pPr algn="r" rtl="1">
              <a:buNone/>
            </a:pPr>
            <a:endParaRPr lang="ar-EG" dirty="0"/>
          </a:p>
        </p:txBody>
      </p:sp>
      <p:pic>
        <p:nvPicPr>
          <p:cNvPr id="1026" name="Picture 2" descr="E:\vegta\5odar\المقرر العملي\العائلة العليقية       Fam.Convolvulaceae\1866.jpg"/>
          <p:cNvPicPr>
            <a:picLocks noChangeAspect="1" noChangeArrowheads="1"/>
          </p:cNvPicPr>
          <p:nvPr/>
        </p:nvPicPr>
        <p:blipFill>
          <a:blip r:embed="rId2"/>
          <a:srcRect/>
          <a:stretch>
            <a:fillRect/>
          </a:stretch>
        </p:blipFill>
        <p:spPr bwMode="auto">
          <a:xfrm>
            <a:off x="5486400" y="2209800"/>
            <a:ext cx="3189909" cy="2019300"/>
          </a:xfrm>
          <a:prstGeom prst="rect">
            <a:avLst/>
          </a:prstGeom>
          <a:noFill/>
        </p:spPr>
      </p:pic>
      <p:pic>
        <p:nvPicPr>
          <p:cNvPr id="1028" name="Picture 4" descr="E:\vegta\5odar\المقرر العملي\العائلة الخيمية        Fam. Apiaceae or Umbelliferae\carrots\9582-carrot.jpg"/>
          <p:cNvPicPr>
            <a:picLocks noChangeAspect="1" noChangeArrowheads="1"/>
          </p:cNvPicPr>
          <p:nvPr/>
        </p:nvPicPr>
        <p:blipFill>
          <a:blip r:embed="rId3" cstate="print"/>
          <a:srcRect/>
          <a:stretch>
            <a:fillRect/>
          </a:stretch>
        </p:blipFill>
        <p:spPr bwMode="auto">
          <a:xfrm>
            <a:off x="2971800" y="2438400"/>
            <a:ext cx="2286000" cy="2431915"/>
          </a:xfrm>
          <a:prstGeom prst="rect">
            <a:avLst/>
          </a:prstGeom>
          <a:noFill/>
        </p:spPr>
      </p:pic>
      <p:pic>
        <p:nvPicPr>
          <p:cNvPr id="1029" name="Picture 5" descr="E:\vegta\5odar\المقرر العملي\العائلة الرمرامية     Fam. Chenopodiacea\6a00d8341c65ff53ef0147e35b1d52970b-450wi.jpg"/>
          <p:cNvPicPr>
            <a:picLocks noChangeAspect="1" noChangeArrowheads="1"/>
          </p:cNvPicPr>
          <p:nvPr/>
        </p:nvPicPr>
        <p:blipFill>
          <a:blip r:embed="rId4"/>
          <a:srcRect/>
          <a:stretch>
            <a:fillRect/>
          </a:stretch>
        </p:blipFill>
        <p:spPr bwMode="auto">
          <a:xfrm>
            <a:off x="1981200" y="4682445"/>
            <a:ext cx="2819400" cy="2175555"/>
          </a:xfrm>
          <a:prstGeom prst="rect">
            <a:avLst/>
          </a:prstGeom>
          <a:noFill/>
        </p:spPr>
      </p:pic>
      <p:pic>
        <p:nvPicPr>
          <p:cNvPr id="1031" name="Picture 7" descr="E:\vegta\5odar\المقرر العملي\العائلة الصليبية       Fam  Brassicaceae (Cruciferae)\turnip\turnip-greens-vitamina-lg.jpg"/>
          <p:cNvPicPr>
            <a:picLocks noChangeAspect="1" noChangeArrowheads="1"/>
          </p:cNvPicPr>
          <p:nvPr/>
        </p:nvPicPr>
        <p:blipFill>
          <a:blip r:embed="rId5"/>
          <a:srcRect/>
          <a:stretch>
            <a:fillRect/>
          </a:stretch>
        </p:blipFill>
        <p:spPr bwMode="auto">
          <a:xfrm>
            <a:off x="0" y="2209800"/>
            <a:ext cx="1828800" cy="3162300"/>
          </a:xfrm>
          <a:prstGeom prst="rect">
            <a:avLst/>
          </a:prstGeom>
          <a:noFill/>
        </p:spPr>
      </p:pic>
      <p:pic>
        <p:nvPicPr>
          <p:cNvPr id="4" name="Picture 2" descr="D:\New Folder (7)\4t43.png"/>
          <p:cNvPicPr>
            <a:picLocks noChangeAspect="1" noChangeArrowheads="1"/>
          </p:cNvPicPr>
          <p:nvPr/>
        </p:nvPicPr>
        <p:blipFill>
          <a:blip r:embed="rId6"/>
          <a:srcRect/>
          <a:stretch>
            <a:fillRect/>
          </a:stretch>
        </p:blipFill>
        <p:spPr bwMode="auto">
          <a:xfrm>
            <a:off x="6248400" y="4475162"/>
            <a:ext cx="2895600" cy="238283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vegta\5odar\المقرر العملي\العائلة الباذنجانية     Fam. Solanaceae\The potato, Solanum tuberosum\602554_277721905681293_1297337651_n.jpg"/>
          <p:cNvPicPr>
            <a:picLocks noChangeAspect="1" noChangeArrowheads="1"/>
          </p:cNvPicPr>
          <p:nvPr/>
        </p:nvPicPr>
        <p:blipFill>
          <a:blip r:embed="rId2"/>
          <a:srcRect/>
          <a:stretch>
            <a:fillRect/>
          </a:stretch>
        </p:blipFill>
        <p:spPr bwMode="auto">
          <a:xfrm>
            <a:off x="152400" y="1295400"/>
            <a:ext cx="2767853" cy="2971800"/>
          </a:xfrm>
          <a:prstGeom prst="rect">
            <a:avLst/>
          </a:prstGeom>
          <a:noFill/>
        </p:spPr>
      </p:pic>
      <p:sp>
        <p:nvSpPr>
          <p:cNvPr id="2" name="Title 1"/>
          <p:cNvSpPr>
            <a:spLocks noGrp="1"/>
          </p:cNvSpPr>
          <p:nvPr>
            <p:ph type="title"/>
          </p:nvPr>
        </p:nvSpPr>
        <p:spPr>
          <a:xfrm>
            <a:off x="457200" y="274638"/>
            <a:ext cx="8229600" cy="487362"/>
          </a:xfrm>
        </p:spPr>
        <p:style>
          <a:lnRef idx="2">
            <a:schemeClr val="accent1"/>
          </a:lnRef>
          <a:fillRef idx="1">
            <a:schemeClr val="lt1"/>
          </a:fillRef>
          <a:effectRef idx="0">
            <a:schemeClr val="accent1"/>
          </a:effectRef>
          <a:fontRef idx="minor">
            <a:schemeClr val="dk1"/>
          </a:fontRef>
        </p:style>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rtl="1"/>
            <a: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التقسيم على أساس الجزء </a:t>
            </a:r>
            <a: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المستعمل في الغذاء</a:t>
            </a:r>
            <a:endParaRPr lang="ar-EG"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a:xfrm>
            <a:off x="304800" y="990600"/>
            <a:ext cx="8382000" cy="838199"/>
          </a:xfrm>
        </p:spPr>
        <p:txBody>
          <a:bodyPr>
            <a:normAutofit fontScale="92500" lnSpcReduction="20000"/>
          </a:bodyPr>
          <a:lstStyle/>
          <a:p>
            <a:pPr algn="r" rtl="1">
              <a:buFont typeface="Wingdings 2" pitchFamily="18" charset="2"/>
              <a:buChar char=""/>
            </a:pPr>
            <a:r>
              <a:rPr lang="ar-SA" b="1" dirty="0" smtClean="0">
                <a:solidFill>
                  <a:schemeClr val="accent2">
                    <a:lumMod val="75000"/>
                  </a:schemeClr>
                </a:solidFill>
                <a:effectLst>
                  <a:outerShdw blurRad="38100" dist="38100" dir="2700000" algn="tl">
                    <a:srgbClr val="000000">
                      <a:alpha val="43137"/>
                    </a:srgbClr>
                  </a:outerShdw>
                </a:effectLst>
              </a:rPr>
              <a:t>تؤكل سياقنها</a:t>
            </a:r>
            <a:r>
              <a:rPr lang="ar-SA" dirty="0" smtClean="0"/>
              <a:t> (الهيليون – الفينوكيا – كرنب ابو ركبة – البطاطس – القلقاس – الطرطوفة - الثوم )</a:t>
            </a:r>
          </a:p>
          <a:p>
            <a:pPr algn="r" rtl="1">
              <a:buNone/>
            </a:pPr>
            <a:endParaRPr lang="ar-EG" dirty="0"/>
          </a:p>
        </p:txBody>
      </p:sp>
      <p:pic>
        <p:nvPicPr>
          <p:cNvPr id="1026" name="Picture 2" descr="E:\vegta\5odar\المقرر العملي\العائلة الصليبية       Fam  Brassicaceae (Cruciferae)\kohlrabi.jpg"/>
          <p:cNvPicPr>
            <a:picLocks noChangeAspect="1" noChangeArrowheads="1"/>
          </p:cNvPicPr>
          <p:nvPr/>
        </p:nvPicPr>
        <p:blipFill>
          <a:blip r:embed="rId3"/>
          <a:srcRect/>
          <a:stretch>
            <a:fillRect/>
          </a:stretch>
        </p:blipFill>
        <p:spPr bwMode="auto">
          <a:xfrm>
            <a:off x="0" y="4572000"/>
            <a:ext cx="2847295" cy="2286000"/>
          </a:xfrm>
          <a:prstGeom prst="rect">
            <a:avLst/>
          </a:prstGeom>
          <a:noFill/>
        </p:spPr>
      </p:pic>
      <p:pic>
        <p:nvPicPr>
          <p:cNvPr id="1028" name="Picture 4" descr="D:\New Folder (7)\k-10.png"/>
          <p:cNvPicPr>
            <a:picLocks noChangeAspect="1" noChangeArrowheads="1"/>
          </p:cNvPicPr>
          <p:nvPr/>
        </p:nvPicPr>
        <p:blipFill>
          <a:blip r:embed="rId4"/>
          <a:srcRect/>
          <a:stretch>
            <a:fillRect/>
          </a:stretch>
        </p:blipFill>
        <p:spPr bwMode="auto">
          <a:xfrm>
            <a:off x="6644881" y="4298950"/>
            <a:ext cx="2499119" cy="2559050"/>
          </a:xfrm>
          <a:prstGeom prst="rect">
            <a:avLst/>
          </a:prstGeom>
          <a:noFill/>
        </p:spPr>
      </p:pic>
      <p:pic>
        <p:nvPicPr>
          <p:cNvPr id="1029" name="Picture 5" descr="D:\New Folder (7)\2and5_asparagus_420.png"/>
          <p:cNvPicPr>
            <a:picLocks noChangeAspect="1" noChangeArrowheads="1"/>
          </p:cNvPicPr>
          <p:nvPr/>
        </p:nvPicPr>
        <p:blipFill>
          <a:blip r:embed="rId5"/>
          <a:srcRect/>
          <a:stretch>
            <a:fillRect/>
          </a:stretch>
        </p:blipFill>
        <p:spPr bwMode="auto">
          <a:xfrm>
            <a:off x="4953000" y="2971800"/>
            <a:ext cx="1924594" cy="3886200"/>
          </a:xfrm>
          <a:prstGeom prst="rect">
            <a:avLst/>
          </a:prstGeom>
          <a:noFill/>
        </p:spPr>
      </p:pic>
      <p:pic>
        <p:nvPicPr>
          <p:cNvPr id="1030" name="Picture 6" descr="D:\New Folder (7)\jerusalem-artichoke-200x200.png"/>
          <p:cNvPicPr>
            <a:picLocks noChangeAspect="1" noChangeArrowheads="1"/>
          </p:cNvPicPr>
          <p:nvPr/>
        </p:nvPicPr>
        <p:blipFill>
          <a:blip r:embed="rId6"/>
          <a:srcRect/>
          <a:stretch>
            <a:fillRect/>
          </a:stretch>
        </p:blipFill>
        <p:spPr bwMode="auto">
          <a:xfrm>
            <a:off x="6477000" y="2133600"/>
            <a:ext cx="2082800" cy="2082800"/>
          </a:xfrm>
          <a:prstGeom prst="rect">
            <a:avLst/>
          </a:prstGeom>
          <a:noFill/>
        </p:spPr>
      </p:pic>
      <p:pic>
        <p:nvPicPr>
          <p:cNvPr id="2050" name="Picture 2" descr="D:\New Folder (7)\fgr3rfew.png"/>
          <p:cNvPicPr>
            <a:picLocks noChangeAspect="1" noChangeArrowheads="1"/>
          </p:cNvPicPr>
          <p:nvPr/>
        </p:nvPicPr>
        <p:blipFill>
          <a:blip r:embed="rId7"/>
          <a:srcRect/>
          <a:stretch>
            <a:fillRect/>
          </a:stretch>
        </p:blipFill>
        <p:spPr bwMode="auto">
          <a:xfrm>
            <a:off x="2438400" y="3886200"/>
            <a:ext cx="2590800" cy="25908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style>
          <a:lnRef idx="2">
            <a:schemeClr val="accent1"/>
          </a:lnRef>
          <a:fillRef idx="1">
            <a:schemeClr val="lt1"/>
          </a:fillRef>
          <a:effectRef idx="0">
            <a:schemeClr val="accent1"/>
          </a:effectRef>
          <a:fontRef idx="minor">
            <a:schemeClr val="dk1"/>
          </a:fontRef>
        </p:style>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rtl="1"/>
            <a: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التقسيم على أساس الجزء المستعمل في الغذاء</a:t>
            </a:r>
            <a:endParaRPr lang="ar-EG"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a:xfrm>
            <a:off x="304800" y="990600"/>
            <a:ext cx="8382000" cy="1676400"/>
          </a:xfrm>
        </p:spPr>
        <p:txBody>
          <a:bodyPr>
            <a:normAutofit fontScale="92500"/>
          </a:bodyPr>
          <a:lstStyle/>
          <a:p>
            <a:pPr algn="r" rtl="1">
              <a:buFont typeface="Wingdings 2" pitchFamily="18" charset="2"/>
              <a:buChar char=""/>
            </a:pPr>
            <a:r>
              <a:rPr lang="ar-SA" b="1" dirty="0" smtClean="0">
                <a:solidFill>
                  <a:schemeClr val="accent2">
                    <a:lumMod val="75000"/>
                  </a:schemeClr>
                </a:solidFill>
                <a:effectLst>
                  <a:outerShdw blurRad="38100" dist="38100" dir="2700000" algn="tl">
                    <a:srgbClr val="000000">
                      <a:alpha val="43137"/>
                    </a:srgbClr>
                  </a:outerShdw>
                </a:effectLst>
              </a:rPr>
              <a:t>تؤكل أوراقها وقواعدها</a:t>
            </a:r>
            <a:r>
              <a:rPr lang="ar-SA" dirty="0" smtClean="0"/>
              <a:t>(الخس – الملوخية – السبانخ – السلق – الجرجير-الكرنب – البقدونس – الكرفس البلدي - الكرات المصري- الخبيزة  – الهندباء – الشيكوريا –البصل الأخضر )</a:t>
            </a:r>
          </a:p>
          <a:p>
            <a:pPr algn="r" rtl="1">
              <a:buNone/>
            </a:pPr>
            <a:endParaRPr lang="ar-EG" dirty="0"/>
          </a:p>
        </p:txBody>
      </p:sp>
      <p:pic>
        <p:nvPicPr>
          <p:cNvPr id="1026" name="Picture 2" descr="D:\New Folder (7)\gyreghr.png"/>
          <p:cNvPicPr>
            <a:picLocks noChangeAspect="1" noChangeArrowheads="1"/>
          </p:cNvPicPr>
          <p:nvPr/>
        </p:nvPicPr>
        <p:blipFill>
          <a:blip r:embed="rId2"/>
          <a:srcRect/>
          <a:stretch>
            <a:fillRect/>
          </a:stretch>
        </p:blipFill>
        <p:spPr bwMode="auto">
          <a:xfrm>
            <a:off x="76200" y="5181600"/>
            <a:ext cx="1828800" cy="1724025"/>
          </a:xfrm>
          <a:prstGeom prst="rect">
            <a:avLst/>
          </a:prstGeom>
          <a:noFill/>
        </p:spPr>
      </p:pic>
      <p:pic>
        <p:nvPicPr>
          <p:cNvPr id="1027" name="Picture 3" descr="D:\New Folder (7)\dill.png"/>
          <p:cNvPicPr>
            <a:picLocks noChangeAspect="1" noChangeArrowheads="1"/>
          </p:cNvPicPr>
          <p:nvPr/>
        </p:nvPicPr>
        <p:blipFill>
          <a:blip r:embed="rId3" cstate="print"/>
          <a:srcRect/>
          <a:stretch>
            <a:fillRect/>
          </a:stretch>
        </p:blipFill>
        <p:spPr bwMode="auto">
          <a:xfrm>
            <a:off x="7397750" y="2667000"/>
            <a:ext cx="1746250" cy="1355725"/>
          </a:xfrm>
          <a:prstGeom prst="rect">
            <a:avLst/>
          </a:prstGeom>
          <a:noFill/>
        </p:spPr>
      </p:pic>
      <p:pic>
        <p:nvPicPr>
          <p:cNvPr id="1028" name="Picture 4" descr="D:\New Folder (7)\jokes-wonders-0180-y6.png"/>
          <p:cNvPicPr>
            <a:picLocks noChangeAspect="1" noChangeArrowheads="1"/>
          </p:cNvPicPr>
          <p:nvPr/>
        </p:nvPicPr>
        <p:blipFill>
          <a:blip r:embed="rId4"/>
          <a:srcRect/>
          <a:stretch>
            <a:fillRect/>
          </a:stretch>
        </p:blipFill>
        <p:spPr bwMode="auto">
          <a:xfrm>
            <a:off x="6096000" y="3043881"/>
            <a:ext cx="1371600" cy="1680519"/>
          </a:xfrm>
          <a:prstGeom prst="rect">
            <a:avLst/>
          </a:prstGeom>
          <a:noFill/>
        </p:spPr>
      </p:pic>
      <p:pic>
        <p:nvPicPr>
          <p:cNvPr id="1029" name="Picture 5" descr="D:\New Folder (7)\main.png"/>
          <p:cNvPicPr>
            <a:picLocks noChangeAspect="1" noChangeArrowheads="1"/>
          </p:cNvPicPr>
          <p:nvPr/>
        </p:nvPicPr>
        <p:blipFill>
          <a:blip r:embed="rId5"/>
          <a:srcRect/>
          <a:stretch>
            <a:fillRect/>
          </a:stretch>
        </p:blipFill>
        <p:spPr bwMode="auto">
          <a:xfrm rot="7135220">
            <a:off x="1937523" y="2013743"/>
            <a:ext cx="2133600" cy="2900116"/>
          </a:xfrm>
          <a:prstGeom prst="rect">
            <a:avLst/>
          </a:prstGeom>
          <a:noFill/>
        </p:spPr>
      </p:pic>
      <p:pic>
        <p:nvPicPr>
          <p:cNvPr id="1030" name="Picture 6" descr="D:\New Folder (7)\cabbage-sm.png"/>
          <p:cNvPicPr>
            <a:picLocks noChangeAspect="1" noChangeArrowheads="1"/>
          </p:cNvPicPr>
          <p:nvPr/>
        </p:nvPicPr>
        <p:blipFill>
          <a:blip r:embed="rId6"/>
          <a:srcRect/>
          <a:stretch>
            <a:fillRect/>
          </a:stretch>
        </p:blipFill>
        <p:spPr bwMode="auto">
          <a:xfrm>
            <a:off x="5410200" y="4722645"/>
            <a:ext cx="2362200" cy="2135355"/>
          </a:xfrm>
          <a:prstGeom prst="rect">
            <a:avLst/>
          </a:prstGeom>
          <a:noFill/>
        </p:spPr>
      </p:pic>
      <p:pic>
        <p:nvPicPr>
          <p:cNvPr id="1031" name="Picture 7" descr="D:\New Folder (7)\article-new-ehow-images-a07-5r-a3-plant-chinese-cabbage-800x800.png"/>
          <p:cNvPicPr>
            <a:picLocks noChangeAspect="1" noChangeArrowheads="1"/>
          </p:cNvPicPr>
          <p:nvPr/>
        </p:nvPicPr>
        <p:blipFill>
          <a:blip r:embed="rId7"/>
          <a:srcRect/>
          <a:stretch>
            <a:fillRect/>
          </a:stretch>
        </p:blipFill>
        <p:spPr bwMode="auto">
          <a:xfrm rot="15947605">
            <a:off x="6969186" y="4684999"/>
            <a:ext cx="2768600" cy="1420113"/>
          </a:xfrm>
          <a:prstGeom prst="rect">
            <a:avLst/>
          </a:prstGeom>
          <a:noFill/>
        </p:spPr>
      </p:pic>
      <p:pic>
        <p:nvPicPr>
          <p:cNvPr id="1032" name="Picture 8" descr="D:\New Folder (7)\Paris Island Cos Lettuce Lactuca sativa Paris Island.png"/>
          <p:cNvPicPr>
            <a:picLocks noChangeAspect="1" noChangeArrowheads="1"/>
          </p:cNvPicPr>
          <p:nvPr/>
        </p:nvPicPr>
        <p:blipFill>
          <a:blip r:embed="rId8"/>
          <a:srcRect/>
          <a:stretch>
            <a:fillRect/>
          </a:stretch>
        </p:blipFill>
        <p:spPr bwMode="auto">
          <a:xfrm>
            <a:off x="-228600" y="2514600"/>
            <a:ext cx="3152775" cy="2628900"/>
          </a:xfrm>
          <a:prstGeom prst="rect">
            <a:avLst/>
          </a:prstGeom>
          <a:noFill/>
        </p:spPr>
      </p:pic>
      <p:pic>
        <p:nvPicPr>
          <p:cNvPr id="1033" name="Picture 9" descr="D:\New Folder (7)\spinach07.png"/>
          <p:cNvPicPr>
            <a:picLocks noChangeAspect="1" noChangeArrowheads="1"/>
          </p:cNvPicPr>
          <p:nvPr/>
        </p:nvPicPr>
        <p:blipFill>
          <a:blip r:embed="rId9"/>
          <a:srcRect/>
          <a:stretch>
            <a:fillRect/>
          </a:stretch>
        </p:blipFill>
        <p:spPr bwMode="auto">
          <a:xfrm>
            <a:off x="1676400" y="4419600"/>
            <a:ext cx="2266510" cy="2438400"/>
          </a:xfrm>
          <a:prstGeom prst="rect">
            <a:avLst/>
          </a:prstGeom>
          <a:noFill/>
        </p:spPr>
      </p:pic>
      <p:pic>
        <p:nvPicPr>
          <p:cNvPr id="3074" name="Picture 2" descr="D:\New Folder (7)\ااا.png"/>
          <p:cNvPicPr>
            <a:picLocks noChangeAspect="1" noChangeArrowheads="1"/>
          </p:cNvPicPr>
          <p:nvPr/>
        </p:nvPicPr>
        <p:blipFill>
          <a:blip r:embed="rId10" cstate="print"/>
          <a:srcRect/>
          <a:stretch>
            <a:fillRect/>
          </a:stretch>
        </p:blipFill>
        <p:spPr bwMode="auto">
          <a:xfrm rot="20099530">
            <a:off x="3550175" y="2778604"/>
            <a:ext cx="3048000" cy="1609725"/>
          </a:xfrm>
          <a:prstGeom prst="rect">
            <a:avLst/>
          </a:prstGeom>
          <a:noFill/>
        </p:spPr>
      </p:pic>
      <p:pic>
        <p:nvPicPr>
          <p:cNvPr id="3075" name="Picture 3" descr="D:\New Folder (7)\yty5t.png"/>
          <p:cNvPicPr>
            <a:picLocks noChangeAspect="1" noChangeArrowheads="1"/>
          </p:cNvPicPr>
          <p:nvPr/>
        </p:nvPicPr>
        <p:blipFill>
          <a:blip r:embed="rId11"/>
          <a:srcRect/>
          <a:stretch>
            <a:fillRect/>
          </a:stretch>
        </p:blipFill>
        <p:spPr bwMode="auto">
          <a:xfrm>
            <a:off x="3886200" y="4343400"/>
            <a:ext cx="1325802" cy="854075"/>
          </a:xfrm>
          <a:prstGeom prst="rect">
            <a:avLst/>
          </a:prstGeom>
          <a:noFill/>
        </p:spPr>
      </p:pic>
      <p:pic>
        <p:nvPicPr>
          <p:cNvPr id="3076" name="Picture 4" descr="D:\New Folder (7)\yhtrhtr.png"/>
          <p:cNvPicPr>
            <a:picLocks noChangeAspect="1" noChangeArrowheads="1"/>
          </p:cNvPicPr>
          <p:nvPr/>
        </p:nvPicPr>
        <p:blipFill>
          <a:blip r:embed="rId12"/>
          <a:srcRect/>
          <a:stretch>
            <a:fillRect/>
          </a:stretch>
        </p:blipFill>
        <p:spPr bwMode="auto">
          <a:xfrm>
            <a:off x="3163318" y="5029200"/>
            <a:ext cx="2170682" cy="18288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style>
          <a:lnRef idx="2">
            <a:schemeClr val="accent1"/>
          </a:lnRef>
          <a:fillRef idx="1">
            <a:schemeClr val="lt1"/>
          </a:fillRef>
          <a:effectRef idx="0">
            <a:schemeClr val="accent1"/>
          </a:effectRef>
          <a:fontRef idx="minor">
            <a:schemeClr val="dk1"/>
          </a:fontRef>
        </p:style>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rtl="1"/>
            <a: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التقسيم على أساس الجزء المستعمل في الغذاء</a:t>
            </a:r>
            <a:endParaRPr lang="ar-EG"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a:xfrm>
            <a:off x="304800" y="990600"/>
            <a:ext cx="8382000" cy="1447800"/>
          </a:xfrm>
        </p:spPr>
        <p:txBody>
          <a:bodyPr>
            <a:normAutofit fontScale="92500" lnSpcReduction="20000"/>
          </a:bodyPr>
          <a:lstStyle/>
          <a:p>
            <a:pPr algn="r" rtl="1">
              <a:buFont typeface="Wingdings 2" pitchFamily="18" charset="2"/>
              <a:buChar char=""/>
            </a:pPr>
            <a:r>
              <a:rPr lang="ar-SA" b="1" dirty="0" smtClean="0">
                <a:solidFill>
                  <a:schemeClr val="accent2">
                    <a:lumMod val="75000"/>
                  </a:schemeClr>
                </a:solidFill>
              </a:rPr>
              <a:t>تؤكل البراعم  </a:t>
            </a:r>
            <a:r>
              <a:rPr lang="ar-SA" b="1" dirty="0" smtClean="0"/>
              <a:t>( الثوم – كرنب بركسل – البروكلي ) </a:t>
            </a:r>
          </a:p>
          <a:p>
            <a:pPr algn="r" rtl="1">
              <a:buFont typeface="Wingdings 2" pitchFamily="18" charset="2"/>
              <a:buChar char=""/>
            </a:pPr>
            <a:r>
              <a:rPr lang="ar-SA" b="1" dirty="0" smtClean="0">
                <a:solidFill>
                  <a:schemeClr val="accent2">
                    <a:lumMod val="75000"/>
                  </a:schemeClr>
                </a:solidFill>
              </a:rPr>
              <a:t>تؤكل القمم النامية أو القرص </a:t>
            </a:r>
            <a:r>
              <a:rPr lang="ar-SA" b="1" dirty="0" smtClean="0"/>
              <a:t>( القنبيط )</a:t>
            </a:r>
          </a:p>
          <a:p>
            <a:pPr algn="r" rtl="1">
              <a:buFont typeface="Wingdings 2" pitchFamily="18" charset="2"/>
              <a:buChar char=""/>
            </a:pPr>
            <a:r>
              <a:rPr lang="ar-SA" b="1" dirty="0" smtClean="0">
                <a:solidFill>
                  <a:schemeClr val="accent2">
                    <a:lumMod val="75000"/>
                  </a:schemeClr>
                </a:solidFill>
              </a:rPr>
              <a:t>تؤكل الأجزاء الزهرية </a:t>
            </a:r>
            <a:r>
              <a:rPr lang="ar-SA" b="1" dirty="0" smtClean="0"/>
              <a:t>( الفراولة – الخرشوف )</a:t>
            </a:r>
          </a:p>
          <a:p>
            <a:pPr algn="r" rtl="1">
              <a:buFont typeface="Wingdings 2" pitchFamily="18" charset="2"/>
              <a:buChar char=""/>
            </a:pPr>
            <a:endParaRPr lang="ar-SA" dirty="0" smtClean="0"/>
          </a:p>
          <a:p>
            <a:pPr algn="r" rtl="1"/>
            <a:endParaRPr lang="ar-SA" dirty="0" smtClean="0"/>
          </a:p>
          <a:p>
            <a:pPr algn="r" rtl="1">
              <a:buNone/>
            </a:pPr>
            <a:endParaRPr lang="ar-EG" dirty="0"/>
          </a:p>
        </p:txBody>
      </p:sp>
      <p:pic>
        <p:nvPicPr>
          <p:cNvPr id="2050" name="Picture 2" descr="D:\New Folder (7)\iStock_000011523472Artichoke__Medium_.png"/>
          <p:cNvPicPr>
            <a:picLocks noChangeAspect="1" noChangeArrowheads="1"/>
          </p:cNvPicPr>
          <p:nvPr/>
        </p:nvPicPr>
        <p:blipFill>
          <a:blip r:embed="rId2"/>
          <a:srcRect/>
          <a:stretch>
            <a:fillRect/>
          </a:stretch>
        </p:blipFill>
        <p:spPr bwMode="auto">
          <a:xfrm>
            <a:off x="5410200" y="3964305"/>
            <a:ext cx="3733800" cy="2893695"/>
          </a:xfrm>
          <a:prstGeom prst="rect">
            <a:avLst/>
          </a:prstGeom>
          <a:noFill/>
        </p:spPr>
      </p:pic>
      <p:pic>
        <p:nvPicPr>
          <p:cNvPr id="2051" name="Picture 3" descr="D:\New Folder (7)\Cauliflower-3.png"/>
          <p:cNvPicPr>
            <a:picLocks noChangeAspect="1" noChangeArrowheads="1"/>
          </p:cNvPicPr>
          <p:nvPr/>
        </p:nvPicPr>
        <p:blipFill>
          <a:blip r:embed="rId3"/>
          <a:srcRect/>
          <a:stretch>
            <a:fillRect/>
          </a:stretch>
        </p:blipFill>
        <p:spPr bwMode="auto">
          <a:xfrm>
            <a:off x="0" y="4503738"/>
            <a:ext cx="3040664" cy="2354262"/>
          </a:xfrm>
          <a:prstGeom prst="rect">
            <a:avLst/>
          </a:prstGeom>
          <a:noFill/>
        </p:spPr>
      </p:pic>
      <p:pic>
        <p:nvPicPr>
          <p:cNvPr id="2052" name="Picture 4" descr="D:\New Folder (7)\Broccoli.png"/>
          <p:cNvPicPr>
            <a:picLocks noChangeAspect="1" noChangeArrowheads="1"/>
          </p:cNvPicPr>
          <p:nvPr/>
        </p:nvPicPr>
        <p:blipFill>
          <a:blip r:embed="rId4"/>
          <a:srcRect/>
          <a:stretch>
            <a:fillRect/>
          </a:stretch>
        </p:blipFill>
        <p:spPr bwMode="auto">
          <a:xfrm>
            <a:off x="3276600" y="2514600"/>
            <a:ext cx="2438400" cy="2377440"/>
          </a:xfrm>
          <a:prstGeom prst="rect">
            <a:avLst/>
          </a:prstGeom>
          <a:noFill/>
        </p:spPr>
      </p:pic>
      <p:pic>
        <p:nvPicPr>
          <p:cNvPr id="7" name="Picture 4" descr="D:\New Folder (7)\29975-strawberry.png"/>
          <p:cNvPicPr>
            <a:picLocks noChangeAspect="1" noChangeArrowheads="1"/>
          </p:cNvPicPr>
          <p:nvPr/>
        </p:nvPicPr>
        <p:blipFill>
          <a:blip r:embed="rId5" cstate="print"/>
          <a:srcRect/>
          <a:stretch>
            <a:fillRect/>
          </a:stretch>
        </p:blipFill>
        <p:spPr bwMode="auto">
          <a:xfrm>
            <a:off x="2667000" y="4191000"/>
            <a:ext cx="3381554" cy="2667000"/>
          </a:xfrm>
          <a:prstGeom prst="rect">
            <a:avLst/>
          </a:prstGeom>
          <a:noFill/>
        </p:spPr>
      </p:pic>
      <p:pic>
        <p:nvPicPr>
          <p:cNvPr id="1026" name="Picture 2" descr="D:\New Folder (7)\prussles.png"/>
          <p:cNvPicPr>
            <a:picLocks noChangeAspect="1" noChangeArrowheads="1"/>
          </p:cNvPicPr>
          <p:nvPr/>
        </p:nvPicPr>
        <p:blipFill>
          <a:blip r:embed="rId6"/>
          <a:srcRect/>
          <a:stretch>
            <a:fillRect/>
          </a:stretch>
        </p:blipFill>
        <p:spPr bwMode="auto">
          <a:xfrm>
            <a:off x="0" y="2438400"/>
            <a:ext cx="2540000" cy="1905000"/>
          </a:xfrm>
          <a:prstGeom prst="rect">
            <a:avLst/>
          </a:prstGeom>
          <a:noFill/>
        </p:spPr>
      </p:pic>
      <p:pic>
        <p:nvPicPr>
          <p:cNvPr id="1027" name="Picture 3" descr="D:\New Folder (7)\2and5_brussels_sprout.png"/>
          <p:cNvPicPr>
            <a:picLocks noChangeAspect="1" noChangeArrowheads="1"/>
          </p:cNvPicPr>
          <p:nvPr/>
        </p:nvPicPr>
        <p:blipFill>
          <a:blip r:embed="rId7" cstate="print"/>
          <a:srcRect/>
          <a:stretch>
            <a:fillRect/>
          </a:stretch>
        </p:blipFill>
        <p:spPr bwMode="auto">
          <a:xfrm>
            <a:off x="1066800" y="3733800"/>
            <a:ext cx="990600" cy="990600"/>
          </a:xfrm>
          <a:prstGeom prst="rect">
            <a:avLst/>
          </a:prstGeom>
          <a:noFill/>
        </p:spPr>
      </p:pic>
      <p:pic>
        <p:nvPicPr>
          <p:cNvPr id="1028" name="Picture 4" descr="D:\New Folder (7)\ges-of-garlic.png"/>
          <p:cNvPicPr>
            <a:picLocks noChangeAspect="1" noChangeArrowheads="1"/>
          </p:cNvPicPr>
          <p:nvPr/>
        </p:nvPicPr>
        <p:blipFill>
          <a:blip r:embed="rId8" cstate="print"/>
          <a:srcRect/>
          <a:stretch>
            <a:fillRect/>
          </a:stretch>
        </p:blipFill>
        <p:spPr bwMode="auto">
          <a:xfrm>
            <a:off x="5562600" y="2438400"/>
            <a:ext cx="3200400" cy="1915133"/>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style>
          <a:lnRef idx="2">
            <a:schemeClr val="accent1"/>
          </a:lnRef>
          <a:fillRef idx="1">
            <a:schemeClr val="lt1"/>
          </a:fillRef>
          <a:effectRef idx="0">
            <a:schemeClr val="accent1"/>
          </a:effectRef>
          <a:fontRef idx="minor">
            <a:schemeClr val="dk1"/>
          </a:fontRef>
        </p:style>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rtl="1"/>
            <a: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التقسيم على أساس الجزء المستعمل في الغذاء</a:t>
            </a:r>
            <a:endParaRPr lang="ar-EG"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a:xfrm>
            <a:off x="304800" y="990600"/>
            <a:ext cx="8382000" cy="838199"/>
          </a:xfrm>
        </p:spPr>
        <p:txBody>
          <a:bodyPr>
            <a:normAutofit fontScale="77500" lnSpcReduction="20000"/>
          </a:bodyPr>
          <a:lstStyle/>
          <a:p>
            <a:pPr algn="r" rtl="1">
              <a:buFont typeface="Wingdings 2" pitchFamily="18" charset="2"/>
              <a:buChar char=""/>
            </a:pPr>
            <a:r>
              <a:rPr lang="ar-SA" b="1" dirty="0" smtClean="0">
                <a:solidFill>
                  <a:schemeClr val="accent2">
                    <a:lumMod val="75000"/>
                  </a:schemeClr>
                </a:solidFill>
                <a:effectLst>
                  <a:outerShdw blurRad="38100" dist="38100" dir="2700000" algn="tl">
                    <a:srgbClr val="000000">
                      <a:alpha val="43137"/>
                    </a:srgbClr>
                  </a:outerShdw>
                </a:effectLst>
              </a:rPr>
              <a:t>تؤكل ثمارها غير الناضجة  ( ا</a:t>
            </a:r>
            <a:r>
              <a:rPr lang="ar-SA" dirty="0" smtClean="0"/>
              <a:t>لباذنجان - الفلفل – الكوسة – الخيار – الباميا )</a:t>
            </a:r>
            <a:endParaRPr lang="ar-SA" b="1" dirty="0" smtClean="0">
              <a:solidFill>
                <a:schemeClr val="accent2">
                  <a:lumMod val="75000"/>
                </a:schemeClr>
              </a:solidFill>
              <a:effectLst>
                <a:outerShdw blurRad="38100" dist="38100" dir="2700000" algn="tl">
                  <a:srgbClr val="000000">
                    <a:alpha val="43137"/>
                  </a:srgbClr>
                </a:outerShdw>
              </a:effectLst>
            </a:endParaRPr>
          </a:p>
          <a:p>
            <a:pPr algn="r" rtl="1">
              <a:buFont typeface="Wingdings 2" pitchFamily="18" charset="2"/>
              <a:buChar char=""/>
            </a:pPr>
            <a:r>
              <a:rPr lang="ar-SA" b="1" dirty="0" smtClean="0">
                <a:solidFill>
                  <a:schemeClr val="accent2">
                    <a:lumMod val="75000"/>
                  </a:schemeClr>
                </a:solidFill>
                <a:effectLst>
                  <a:outerShdw blurRad="38100" dist="38100" dir="2700000" algn="tl">
                    <a:srgbClr val="000000">
                      <a:alpha val="43137"/>
                    </a:srgbClr>
                  </a:outerShdw>
                </a:effectLst>
              </a:rPr>
              <a:t>ثمارها الناضجة  </a:t>
            </a:r>
            <a:r>
              <a:rPr lang="ar-SA" dirty="0" smtClean="0"/>
              <a:t>(الطماطم </a:t>
            </a:r>
            <a:r>
              <a:rPr lang="ar-SA" smtClean="0"/>
              <a:t>– الحرنكش- </a:t>
            </a:r>
            <a:r>
              <a:rPr lang="ar-SA" dirty="0" smtClean="0"/>
              <a:t>القرع العسلي – البطيخ – الكانتلوب)</a:t>
            </a:r>
          </a:p>
          <a:p>
            <a:pPr algn="r" rtl="1">
              <a:buNone/>
            </a:pPr>
            <a:endParaRPr lang="ar-EG" dirty="0"/>
          </a:p>
        </p:txBody>
      </p:sp>
      <p:pic>
        <p:nvPicPr>
          <p:cNvPr id="1026" name="Picture 2" descr="D:\New Folder (7)\Honeydew-Melon-1.png"/>
          <p:cNvPicPr>
            <a:picLocks noChangeAspect="1" noChangeArrowheads="1"/>
          </p:cNvPicPr>
          <p:nvPr/>
        </p:nvPicPr>
        <p:blipFill>
          <a:blip r:embed="rId2"/>
          <a:srcRect l="8242" r="9341"/>
          <a:stretch>
            <a:fillRect/>
          </a:stretch>
        </p:blipFill>
        <p:spPr bwMode="auto">
          <a:xfrm>
            <a:off x="2819400" y="3352800"/>
            <a:ext cx="2456033" cy="1981200"/>
          </a:xfrm>
          <a:prstGeom prst="rect">
            <a:avLst/>
          </a:prstGeom>
          <a:noFill/>
        </p:spPr>
      </p:pic>
      <p:pic>
        <p:nvPicPr>
          <p:cNvPr id="1027" name="Picture 3" descr="D:\New Folder (7)\Eggplant-1.png"/>
          <p:cNvPicPr>
            <a:picLocks noChangeAspect="1" noChangeArrowheads="1"/>
          </p:cNvPicPr>
          <p:nvPr/>
        </p:nvPicPr>
        <p:blipFill>
          <a:blip r:embed="rId3" cstate="print"/>
          <a:srcRect/>
          <a:stretch>
            <a:fillRect/>
          </a:stretch>
        </p:blipFill>
        <p:spPr bwMode="auto">
          <a:xfrm>
            <a:off x="4343400" y="2057400"/>
            <a:ext cx="1828800" cy="1676400"/>
          </a:xfrm>
          <a:prstGeom prst="rect">
            <a:avLst/>
          </a:prstGeom>
          <a:noFill/>
        </p:spPr>
      </p:pic>
      <p:pic>
        <p:nvPicPr>
          <p:cNvPr id="1031" name="Picture 7" descr="D:\New Folder (7)\29699-fruit.png"/>
          <p:cNvPicPr>
            <a:picLocks noChangeAspect="1" noChangeArrowheads="1"/>
          </p:cNvPicPr>
          <p:nvPr/>
        </p:nvPicPr>
        <p:blipFill>
          <a:blip r:embed="rId4" cstate="print"/>
          <a:srcRect l="10388" t="25158" r="9191" b="19701"/>
          <a:stretch>
            <a:fillRect/>
          </a:stretch>
        </p:blipFill>
        <p:spPr bwMode="auto">
          <a:xfrm>
            <a:off x="0" y="3276600"/>
            <a:ext cx="2667000" cy="1524000"/>
          </a:xfrm>
          <a:prstGeom prst="rect">
            <a:avLst/>
          </a:prstGeom>
          <a:noFill/>
        </p:spPr>
      </p:pic>
      <p:pic>
        <p:nvPicPr>
          <p:cNvPr id="1032" name="Picture 8" descr="D:\New Folder (7)\29641-tomato.png"/>
          <p:cNvPicPr>
            <a:picLocks noChangeAspect="1" noChangeArrowheads="1"/>
          </p:cNvPicPr>
          <p:nvPr/>
        </p:nvPicPr>
        <p:blipFill>
          <a:blip r:embed="rId5" cstate="print"/>
          <a:srcRect t="5594" r="1786" b="10490"/>
          <a:stretch>
            <a:fillRect/>
          </a:stretch>
        </p:blipFill>
        <p:spPr bwMode="auto">
          <a:xfrm>
            <a:off x="-228600" y="4953000"/>
            <a:ext cx="3352800" cy="1828800"/>
          </a:xfrm>
          <a:prstGeom prst="rect">
            <a:avLst/>
          </a:prstGeom>
          <a:noFill/>
        </p:spPr>
      </p:pic>
      <p:pic>
        <p:nvPicPr>
          <p:cNvPr id="1033" name="Picture 9" descr="D:\New Folder (7)\29636-cucumber.png"/>
          <p:cNvPicPr>
            <a:picLocks noChangeAspect="1" noChangeArrowheads="1"/>
          </p:cNvPicPr>
          <p:nvPr/>
        </p:nvPicPr>
        <p:blipFill>
          <a:blip r:embed="rId6" cstate="print"/>
          <a:srcRect l="4123" t="8634" r="8377" b="15301"/>
          <a:stretch>
            <a:fillRect/>
          </a:stretch>
        </p:blipFill>
        <p:spPr bwMode="auto">
          <a:xfrm>
            <a:off x="2819400" y="2271486"/>
            <a:ext cx="1676400" cy="1157514"/>
          </a:xfrm>
          <a:prstGeom prst="rect">
            <a:avLst/>
          </a:prstGeom>
          <a:noFill/>
        </p:spPr>
      </p:pic>
      <p:pic>
        <p:nvPicPr>
          <p:cNvPr id="1029" name="Picture 5" descr="D:\New Folder (7)\29954-vegetables.png"/>
          <p:cNvPicPr>
            <a:picLocks noChangeAspect="1" noChangeArrowheads="1"/>
          </p:cNvPicPr>
          <p:nvPr/>
        </p:nvPicPr>
        <p:blipFill>
          <a:blip r:embed="rId7" cstate="print"/>
          <a:srcRect l="14000" r="10000"/>
          <a:stretch>
            <a:fillRect/>
          </a:stretch>
        </p:blipFill>
        <p:spPr bwMode="auto">
          <a:xfrm>
            <a:off x="0" y="1600200"/>
            <a:ext cx="2895600" cy="1943270"/>
          </a:xfrm>
          <a:prstGeom prst="rect">
            <a:avLst/>
          </a:prstGeom>
          <a:noFill/>
        </p:spPr>
      </p:pic>
      <p:pic>
        <p:nvPicPr>
          <p:cNvPr id="1030" name="Picture 6" descr="D:\New Folder (7)\29953-bell-pepper.png"/>
          <p:cNvPicPr>
            <a:picLocks noChangeAspect="1" noChangeArrowheads="1"/>
          </p:cNvPicPr>
          <p:nvPr/>
        </p:nvPicPr>
        <p:blipFill>
          <a:blip r:embed="rId8" cstate="print"/>
          <a:srcRect l="8811" t="14825" r="1606" b="12120"/>
          <a:stretch>
            <a:fillRect/>
          </a:stretch>
        </p:blipFill>
        <p:spPr bwMode="auto">
          <a:xfrm>
            <a:off x="6019800" y="1905000"/>
            <a:ext cx="3276600" cy="2057400"/>
          </a:xfrm>
          <a:prstGeom prst="rect">
            <a:avLst/>
          </a:prstGeom>
          <a:noFill/>
        </p:spPr>
      </p:pic>
      <p:pic>
        <p:nvPicPr>
          <p:cNvPr id="4" name="Picture 2" descr="D:\New Folder (7)\okra.png"/>
          <p:cNvPicPr>
            <a:picLocks noChangeAspect="1" noChangeArrowheads="1"/>
          </p:cNvPicPr>
          <p:nvPr/>
        </p:nvPicPr>
        <p:blipFill>
          <a:blip r:embed="rId9"/>
          <a:srcRect l="9983" t="13684" r="6156" b="8929"/>
          <a:stretch>
            <a:fillRect/>
          </a:stretch>
        </p:blipFill>
        <p:spPr bwMode="auto">
          <a:xfrm>
            <a:off x="6629400" y="4114800"/>
            <a:ext cx="2514600" cy="1082892"/>
          </a:xfrm>
          <a:prstGeom prst="rect">
            <a:avLst/>
          </a:prstGeom>
          <a:noFill/>
        </p:spPr>
      </p:pic>
      <p:pic>
        <p:nvPicPr>
          <p:cNvPr id="4099" name="Picture 3" descr="D:\New Folder (7)\ddd5.png"/>
          <p:cNvPicPr>
            <a:picLocks noChangeAspect="1" noChangeArrowheads="1"/>
          </p:cNvPicPr>
          <p:nvPr/>
        </p:nvPicPr>
        <p:blipFill>
          <a:blip r:embed="rId10" cstate="print"/>
          <a:srcRect l="9677" t="11079" r="9677" b="7678"/>
          <a:stretch>
            <a:fillRect/>
          </a:stretch>
        </p:blipFill>
        <p:spPr bwMode="auto">
          <a:xfrm>
            <a:off x="6400800" y="5181600"/>
            <a:ext cx="1905000" cy="1676400"/>
          </a:xfrm>
          <a:prstGeom prst="rect">
            <a:avLst/>
          </a:prstGeom>
          <a:noFill/>
        </p:spPr>
      </p:pic>
      <p:pic>
        <p:nvPicPr>
          <p:cNvPr id="5" name="Picture 2" descr="D:\New Folder (7)\d2.png"/>
          <p:cNvPicPr>
            <a:picLocks noChangeAspect="1" noChangeArrowheads="1"/>
          </p:cNvPicPr>
          <p:nvPr/>
        </p:nvPicPr>
        <p:blipFill>
          <a:blip r:embed="rId11"/>
          <a:srcRect/>
          <a:stretch>
            <a:fillRect/>
          </a:stretch>
        </p:blipFill>
        <p:spPr bwMode="auto">
          <a:xfrm>
            <a:off x="3657600" y="5080000"/>
            <a:ext cx="2667000" cy="17780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style>
          <a:lnRef idx="2">
            <a:schemeClr val="accent1"/>
          </a:lnRef>
          <a:fillRef idx="1">
            <a:schemeClr val="lt1"/>
          </a:fillRef>
          <a:effectRef idx="0">
            <a:schemeClr val="accent1"/>
          </a:effectRef>
          <a:fontRef idx="minor">
            <a:schemeClr val="dk1"/>
          </a:fontRef>
        </p:style>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rtl="1"/>
            <a: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التقسيم على أساس الجزء المستعمل في الغذاء</a:t>
            </a:r>
            <a:endParaRPr lang="ar-EG"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a:xfrm>
            <a:off x="304800" y="838200"/>
            <a:ext cx="8382000" cy="1981200"/>
          </a:xfrm>
        </p:spPr>
        <p:txBody>
          <a:bodyPr>
            <a:normAutofit fontScale="92500" lnSpcReduction="10000"/>
          </a:bodyPr>
          <a:lstStyle/>
          <a:p>
            <a:pPr algn="r" rtl="1">
              <a:buFont typeface="Wingdings 2" pitchFamily="18" charset="2"/>
              <a:buChar char=""/>
            </a:pPr>
            <a:r>
              <a:rPr lang="ar-SA" b="1" dirty="0" smtClean="0">
                <a:solidFill>
                  <a:schemeClr val="accent2">
                    <a:lumMod val="75000"/>
                  </a:schemeClr>
                </a:solidFill>
                <a:effectLst>
                  <a:outerShdw blurRad="38100" dist="38100" dir="2700000" algn="tl">
                    <a:srgbClr val="000000">
                      <a:alpha val="43137"/>
                    </a:srgbClr>
                  </a:outerShdw>
                </a:effectLst>
              </a:rPr>
              <a:t> تؤكل </a:t>
            </a:r>
            <a:r>
              <a:rPr lang="ar-SA" b="1" dirty="0" smtClean="0">
                <a:solidFill>
                  <a:schemeClr val="accent2">
                    <a:lumMod val="75000"/>
                  </a:schemeClr>
                </a:solidFill>
                <a:effectLst>
                  <a:outerShdw blurRad="38100" dist="38100" dir="2700000" algn="tl">
                    <a:srgbClr val="000000">
                      <a:alpha val="43137"/>
                    </a:srgbClr>
                  </a:outerShdw>
                </a:effectLst>
              </a:rPr>
              <a:t>بذورها غير الناضجة</a:t>
            </a:r>
            <a:r>
              <a:rPr lang="ar-SA" dirty="0" smtClean="0"/>
              <a:t>( البسلة الخضراء – الفاصوليا ليما – الفول الرومي – الذرة السكرية)</a:t>
            </a:r>
          </a:p>
          <a:p>
            <a:pPr algn="r" rtl="1">
              <a:buFont typeface="Wingdings 2" pitchFamily="18" charset="2"/>
              <a:buChar char=""/>
            </a:pPr>
            <a:r>
              <a:rPr lang="ar-SA" sz="3100" b="1" dirty="0" smtClean="0">
                <a:solidFill>
                  <a:schemeClr val="accent2">
                    <a:lumMod val="75000"/>
                  </a:schemeClr>
                </a:solidFill>
                <a:effectLst>
                  <a:outerShdw blurRad="38100" dist="38100" dir="2700000" algn="tl">
                    <a:srgbClr val="000000">
                      <a:alpha val="43137"/>
                    </a:srgbClr>
                  </a:outerShdw>
                </a:effectLst>
              </a:rPr>
              <a:t> بذورها </a:t>
            </a:r>
            <a:r>
              <a:rPr lang="ar-SA" sz="3100" b="1" dirty="0" smtClean="0">
                <a:solidFill>
                  <a:schemeClr val="accent2">
                    <a:lumMod val="75000"/>
                  </a:schemeClr>
                </a:solidFill>
                <a:effectLst>
                  <a:outerShdw blurRad="38100" dist="38100" dir="2700000" algn="tl">
                    <a:srgbClr val="000000">
                      <a:alpha val="43137"/>
                    </a:srgbClr>
                  </a:outerShdw>
                </a:effectLst>
              </a:rPr>
              <a:t>الناضجة </a:t>
            </a:r>
            <a:r>
              <a:rPr lang="ar-SA" dirty="0" smtClean="0"/>
              <a:t>( البسلة الجافة – الفاصوليا الجافة – اللوبيا الجافة – الذرة الفيشار)</a:t>
            </a:r>
          </a:p>
          <a:p>
            <a:pPr algn="r" rtl="1">
              <a:buNone/>
            </a:pPr>
            <a:endParaRPr lang="ar-EG" dirty="0"/>
          </a:p>
        </p:txBody>
      </p:sp>
      <p:pic>
        <p:nvPicPr>
          <p:cNvPr id="1027" name="Picture 3" descr="D:\New Folder (7)\29193-peas.png"/>
          <p:cNvPicPr>
            <a:picLocks noChangeAspect="1" noChangeArrowheads="1"/>
          </p:cNvPicPr>
          <p:nvPr/>
        </p:nvPicPr>
        <p:blipFill>
          <a:blip r:embed="rId2" cstate="print"/>
          <a:srcRect/>
          <a:stretch>
            <a:fillRect/>
          </a:stretch>
        </p:blipFill>
        <p:spPr bwMode="auto">
          <a:xfrm>
            <a:off x="0" y="2438400"/>
            <a:ext cx="3124200" cy="2086287"/>
          </a:xfrm>
          <a:prstGeom prst="rect">
            <a:avLst/>
          </a:prstGeom>
          <a:noFill/>
        </p:spPr>
      </p:pic>
      <p:pic>
        <p:nvPicPr>
          <p:cNvPr id="1028" name="Picture 4" descr="D:\New Folder (7)\x800.png"/>
          <p:cNvPicPr>
            <a:picLocks noChangeAspect="1" noChangeArrowheads="1"/>
          </p:cNvPicPr>
          <p:nvPr/>
        </p:nvPicPr>
        <p:blipFill>
          <a:blip r:embed="rId3"/>
          <a:srcRect/>
          <a:stretch>
            <a:fillRect/>
          </a:stretch>
        </p:blipFill>
        <p:spPr bwMode="auto">
          <a:xfrm>
            <a:off x="1" y="4573190"/>
            <a:ext cx="2667000" cy="2284810"/>
          </a:xfrm>
          <a:prstGeom prst="rect">
            <a:avLst/>
          </a:prstGeom>
          <a:noFill/>
        </p:spPr>
      </p:pic>
      <p:pic>
        <p:nvPicPr>
          <p:cNvPr id="1029" name="Picture 5" descr="D:\New Folder (7)\Vicia-faba-beanxsvs.png"/>
          <p:cNvPicPr>
            <a:picLocks noChangeAspect="1" noChangeArrowheads="1"/>
          </p:cNvPicPr>
          <p:nvPr/>
        </p:nvPicPr>
        <p:blipFill>
          <a:blip r:embed="rId4" cstate="print"/>
          <a:srcRect l="3274" t="1939" r="25784" b="10788"/>
          <a:stretch>
            <a:fillRect/>
          </a:stretch>
        </p:blipFill>
        <p:spPr bwMode="auto">
          <a:xfrm>
            <a:off x="1676400" y="5486400"/>
            <a:ext cx="1485900" cy="1371600"/>
          </a:xfrm>
          <a:prstGeom prst="rect">
            <a:avLst/>
          </a:prstGeom>
          <a:noFill/>
        </p:spPr>
      </p:pic>
      <p:pic>
        <p:nvPicPr>
          <p:cNvPr id="4" name="Picture 2" descr="D:\New Folder (7)\cblackeyedpeashnhn.png"/>
          <p:cNvPicPr>
            <a:picLocks noChangeAspect="1" noChangeArrowheads="1"/>
          </p:cNvPicPr>
          <p:nvPr/>
        </p:nvPicPr>
        <p:blipFill>
          <a:blip r:embed="rId5"/>
          <a:srcRect/>
          <a:stretch>
            <a:fillRect/>
          </a:stretch>
        </p:blipFill>
        <p:spPr bwMode="auto">
          <a:xfrm>
            <a:off x="5943600" y="5104190"/>
            <a:ext cx="1905000" cy="1753810"/>
          </a:xfrm>
          <a:prstGeom prst="rect">
            <a:avLst/>
          </a:prstGeom>
          <a:noFill/>
        </p:spPr>
      </p:pic>
      <p:pic>
        <p:nvPicPr>
          <p:cNvPr id="5" name="Picture 3" descr="D:\New Folder (7)\green-beansbm.png"/>
          <p:cNvPicPr>
            <a:picLocks noChangeAspect="1" noChangeArrowheads="1"/>
          </p:cNvPicPr>
          <p:nvPr/>
        </p:nvPicPr>
        <p:blipFill>
          <a:blip r:embed="rId6"/>
          <a:srcRect/>
          <a:stretch>
            <a:fillRect/>
          </a:stretch>
        </p:blipFill>
        <p:spPr bwMode="auto">
          <a:xfrm>
            <a:off x="7372418" y="5105400"/>
            <a:ext cx="1771581" cy="1752600"/>
          </a:xfrm>
          <a:prstGeom prst="rect">
            <a:avLst/>
          </a:prstGeom>
          <a:noFill/>
        </p:spPr>
      </p:pic>
      <p:pic>
        <p:nvPicPr>
          <p:cNvPr id="6" name="Picture 2" descr="D:\New Folder (7)\yt5y.png"/>
          <p:cNvPicPr>
            <a:picLocks noChangeAspect="1" noChangeArrowheads="1"/>
          </p:cNvPicPr>
          <p:nvPr/>
        </p:nvPicPr>
        <p:blipFill>
          <a:blip r:embed="rId7"/>
          <a:srcRect/>
          <a:stretch>
            <a:fillRect/>
          </a:stretch>
        </p:blipFill>
        <p:spPr bwMode="auto">
          <a:xfrm>
            <a:off x="5943600" y="3352800"/>
            <a:ext cx="1828800" cy="1773936"/>
          </a:xfrm>
          <a:prstGeom prst="rect">
            <a:avLst/>
          </a:prstGeom>
          <a:noFill/>
        </p:spPr>
      </p:pic>
      <p:pic>
        <p:nvPicPr>
          <p:cNvPr id="1026" name="Picture 2" descr="D:\New Folder (7)\M1255-phasolus-lg.png"/>
          <p:cNvPicPr>
            <a:picLocks noChangeAspect="1" noChangeArrowheads="1"/>
          </p:cNvPicPr>
          <p:nvPr/>
        </p:nvPicPr>
        <p:blipFill>
          <a:blip r:embed="rId8"/>
          <a:srcRect/>
          <a:stretch>
            <a:fillRect/>
          </a:stretch>
        </p:blipFill>
        <p:spPr bwMode="auto">
          <a:xfrm>
            <a:off x="7010400" y="2590800"/>
            <a:ext cx="1905000" cy="2871860"/>
          </a:xfrm>
          <a:prstGeom prst="rect">
            <a:avLst/>
          </a:prstGeom>
          <a:noFill/>
        </p:spPr>
      </p:pic>
      <p:pic>
        <p:nvPicPr>
          <p:cNvPr id="5122" name="Picture 2" descr="D:\New Folder (7)\ss.png"/>
          <p:cNvPicPr>
            <a:picLocks noChangeAspect="1" noChangeArrowheads="1"/>
          </p:cNvPicPr>
          <p:nvPr/>
        </p:nvPicPr>
        <p:blipFill>
          <a:blip r:embed="rId9"/>
          <a:srcRect/>
          <a:stretch>
            <a:fillRect/>
          </a:stretch>
        </p:blipFill>
        <p:spPr bwMode="auto">
          <a:xfrm>
            <a:off x="2819400" y="2209800"/>
            <a:ext cx="3238500" cy="2534478"/>
          </a:xfrm>
          <a:prstGeom prst="rect">
            <a:avLst/>
          </a:prstGeom>
          <a:noFill/>
        </p:spPr>
      </p:pic>
      <p:pic>
        <p:nvPicPr>
          <p:cNvPr id="5123" name="Picture 3" descr="D:\New Folder (7)\urgdfgl.png"/>
          <p:cNvPicPr>
            <a:picLocks noChangeAspect="1" noChangeArrowheads="1"/>
          </p:cNvPicPr>
          <p:nvPr/>
        </p:nvPicPr>
        <p:blipFill>
          <a:blip r:embed="rId10" cstate="print"/>
          <a:srcRect l="9788" t="12808" r="14866" b="18582"/>
          <a:stretch>
            <a:fillRect/>
          </a:stretch>
        </p:blipFill>
        <p:spPr bwMode="auto">
          <a:xfrm>
            <a:off x="4038600" y="5029200"/>
            <a:ext cx="1803400" cy="1082040"/>
          </a:xfrm>
          <a:prstGeom prst="rect">
            <a:avLst/>
          </a:prstGeom>
          <a:noFill/>
        </p:spPr>
      </p:pic>
      <p:pic>
        <p:nvPicPr>
          <p:cNvPr id="5124" name="Picture 4" descr="D:\New Folder (7)\rhtت.png"/>
          <p:cNvPicPr>
            <a:picLocks noChangeAspect="1" noChangeArrowheads="1"/>
          </p:cNvPicPr>
          <p:nvPr/>
        </p:nvPicPr>
        <p:blipFill>
          <a:blip r:embed="rId11" cstate="print"/>
          <a:srcRect/>
          <a:stretch>
            <a:fillRect/>
          </a:stretch>
        </p:blipFill>
        <p:spPr bwMode="auto">
          <a:xfrm>
            <a:off x="3124200" y="4572076"/>
            <a:ext cx="1314721" cy="1752524"/>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style>
          <a:lnRef idx="0">
            <a:schemeClr val="accent3"/>
          </a:lnRef>
          <a:fillRef idx="3">
            <a:schemeClr val="accent3"/>
          </a:fillRef>
          <a:effectRef idx="3">
            <a:schemeClr val="accent3"/>
          </a:effectRef>
          <a:fontRef idx="minor">
            <a:schemeClr val="lt1"/>
          </a:fontRef>
        </p:style>
        <p:txBody>
          <a:bodyPr>
            <a:normAutofit/>
          </a:bodyPr>
          <a:lstStyle/>
          <a:p>
            <a:r>
              <a:rPr lang="ar-SA" sz="7200" b="1" dirty="0" smtClean="0">
                <a:solidFill>
                  <a:schemeClr val="accent2">
                    <a:lumMod val="75000"/>
                  </a:schemeClr>
                </a:solidFill>
              </a:rPr>
              <a:t>أساسيات البساتين </a:t>
            </a:r>
            <a:endParaRPr lang="ar-EG" sz="7200" b="1" dirty="0">
              <a:solidFill>
                <a:schemeClr val="accent2">
                  <a:lumMod val="75000"/>
                </a:schemeClr>
              </a:solidFill>
            </a:endParaRPr>
          </a:p>
        </p:txBody>
      </p:sp>
      <p:sp>
        <p:nvSpPr>
          <p:cNvPr id="3" name="Subtitle 2"/>
          <p:cNvSpPr>
            <a:spLocks noGrp="1"/>
          </p:cNvSpPr>
          <p:nvPr>
            <p:ph type="subTitle" idx="1"/>
          </p:nvPr>
        </p:nvSpPr>
        <p:spPr/>
        <p:txBody>
          <a:bodyPr/>
          <a:lstStyle/>
          <a:p>
            <a:r>
              <a:rPr lang="ar-SA" dirty="0" smtClean="0">
                <a:solidFill>
                  <a:schemeClr val="tx1"/>
                </a:solidFill>
              </a:rPr>
              <a:t>مقررعملي - الفرقة الثانية </a:t>
            </a:r>
            <a:br>
              <a:rPr lang="ar-SA" dirty="0" smtClean="0">
                <a:solidFill>
                  <a:schemeClr val="tx1"/>
                </a:solidFill>
              </a:rPr>
            </a:br>
            <a:r>
              <a:rPr lang="ar-SA" dirty="0" smtClean="0">
                <a:solidFill>
                  <a:schemeClr val="tx1"/>
                </a:solidFill>
              </a:rPr>
              <a:t>للعام الجامعي 2012 – 2013م</a:t>
            </a:r>
            <a:endParaRPr lang="ar-EG" dirty="0">
              <a:solidFill>
                <a:schemeClr val="tx1"/>
              </a:solidFill>
            </a:endParaRPr>
          </a:p>
        </p:txBody>
      </p:sp>
      <p:pic>
        <p:nvPicPr>
          <p:cNvPr id="4" name="Picture 2" descr="E:\logos, background\logos\agr.jpg"/>
          <p:cNvPicPr>
            <a:picLocks noChangeAspect="1" noChangeArrowheads="1"/>
          </p:cNvPicPr>
          <p:nvPr/>
        </p:nvPicPr>
        <p:blipFill>
          <a:blip r:embed="rId2" cstate="print"/>
          <a:srcRect/>
          <a:stretch>
            <a:fillRect/>
          </a:stretch>
        </p:blipFill>
        <p:spPr bwMode="auto">
          <a:xfrm>
            <a:off x="76200" y="152400"/>
            <a:ext cx="1600200" cy="1752600"/>
          </a:xfrm>
          <a:prstGeom prst="rect">
            <a:avLst/>
          </a:prstGeom>
          <a:noFill/>
        </p:spPr>
      </p:pic>
      <p:pic>
        <p:nvPicPr>
          <p:cNvPr id="5" name="Picture 2" descr="E:\South_Valley_University-Logo.png"/>
          <p:cNvPicPr>
            <a:picLocks noChangeAspect="1" noChangeArrowheads="1"/>
          </p:cNvPicPr>
          <p:nvPr/>
        </p:nvPicPr>
        <p:blipFill>
          <a:blip r:embed="rId3"/>
          <a:srcRect/>
          <a:stretch>
            <a:fillRect/>
          </a:stretch>
        </p:blipFill>
        <p:spPr bwMode="auto">
          <a:xfrm>
            <a:off x="7315200" y="76200"/>
            <a:ext cx="1752600" cy="1905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rtl="1"/>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التقسيم الحراري</a:t>
            </a:r>
            <a:endParaRPr lang="ar-EG"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a:xfrm>
            <a:off x="0" y="1600200"/>
            <a:ext cx="8839200" cy="4525963"/>
          </a:xfrm>
        </p:spPr>
        <p:txBody>
          <a:bodyPr/>
          <a:lstStyle/>
          <a:p>
            <a:pPr marL="514350" indent="-514350" algn="r" rtl="1">
              <a:lnSpc>
                <a:spcPct val="150000"/>
              </a:lnSpc>
              <a:buFont typeface="+mj-lt"/>
              <a:buAutoNum type="arabicPeriod"/>
            </a:pPr>
            <a:r>
              <a:rPr lang="ar-SA" b="1" dirty="0" smtClean="0">
                <a:solidFill>
                  <a:schemeClr val="accent2">
                    <a:lumMod val="75000"/>
                  </a:schemeClr>
                </a:solidFill>
              </a:rPr>
              <a:t>خضروات الموسم البارد (شتوي)</a:t>
            </a:r>
          </a:p>
          <a:p>
            <a:pPr algn="r" rtl="1">
              <a:lnSpc>
                <a:spcPct val="150000"/>
              </a:lnSpc>
              <a:buNone/>
            </a:pPr>
            <a:r>
              <a:rPr lang="ar-SA" dirty="0" smtClean="0"/>
              <a:t>تزرع من أجل أجزائها غير الثمرية فيما عدا البسلة و الفول الرومي</a:t>
            </a:r>
          </a:p>
          <a:p>
            <a:pPr marL="514350" indent="-514350" algn="r" rtl="1">
              <a:lnSpc>
                <a:spcPct val="150000"/>
              </a:lnSpc>
              <a:buFont typeface="+mj-lt"/>
              <a:buAutoNum type="arabicPeriod" startAt="2"/>
            </a:pPr>
            <a:r>
              <a:rPr lang="ar-SA" b="1" dirty="0" smtClean="0">
                <a:solidFill>
                  <a:schemeClr val="accent2">
                    <a:lumMod val="75000"/>
                  </a:schemeClr>
                </a:solidFill>
              </a:rPr>
              <a:t>خضروات الموسم الدافئ (صيفي)</a:t>
            </a:r>
          </a:p>
          <a:p>
            <a:pPr algn="ctr" rtl="1">
              <a:lnSpc>
                <a:spcPct val="150000"/>
              </a:lnSpc>
              <a:buNone/>
            </a:pPr>
            <a:r>
              <a:rPr lang="ar-SA" dirty="0" smtClean="0"/>
              <a:t>تزرع من أجل أجزائها الثمرية فيما عدا البطاطا والملوخية</a:t>
            </a:r>
          </a:p>
          <a:p>
            <a:pPr algn="r" rtl="1"/>
            <a:endParaRPr lang="ar-EG"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rtl="1"/>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التقسيم على أساس دورة الحياة</a:t>
            </a:r>
            <a:endParaRPr lang="ar-EG"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a:xfrm>
            <a:off x="457200" y="1600200"/>
            <a:ext cx="8229600" cy="4953000"/>
          </a:xfrm>
        </p:spPr>
        <p:txBody>
          <a:bodyPr>
            <a:normAutofit/>
          </a:bodyPr>
          <a:lstStyle/>
          <a:p>
            <a:pPr algn="r" rtl="1"/>
            <a:r>
              <a:rPr lang="ar-SA" b="1" dirty="0" smtClean="0">
                <a:solidFill>
                  <a:schemeClr val="accent6">
                    <a:lumMod val="50000"/>
                  </a:schemeClr>
                </a:solidFill>
              </a:rPr>
              <a:t>نباتات حوليه </a:t>
            </a:r>
          </a:p>
          <a:p>
            <a:pPr algn="r" rtl="1">
              <a:buNone/>
            </a:pPr>
            <a:r>
              <a:rPr lang="ar-SA" sz="2800" dirty="0" smtClean="0"/>
              <a:t>هي التي تمكث موسم واحد بالتربة كما في محاصيل العائلة البقولية والقرعية والباذنجانية .</a:t>
            </a:r>
          </a:p>
          <a:p>
            <a:pPr algn="r" rtl="1"/>
            <a:r>
              <a:rPr lang="ar-SA" sz="2800" b="1" dirty="0" smtClean="0"/>
              <a:t> </a:t>
            </a:r>
            <a:r>
              <a:rPr lang="ar-SA" sz="2800" b="1" dirty="0" smtClean="0">
                <a:solidFill>
                  <a:schemeClr val="accent6">
                    <a:lumMod val="50000"/>
                  </a:schemeClr>
                </a:solidFill>
              </a:rPr>
              <a:t>نباتات ذات حولين</a:t>
            </a:r>
          </a:p>
          <a:p>
            <a:pPr algn="r" rtl="1">
              <a:buNone/>
            </a:pPr>
            <a:r>
              <a:rPr lang="ar-SA" sz="2800" dirty="0" smtClean="0"/>
              <a:t> تمكث بالتربة موسمين لتعطي أزهار وبذور ، حيث تعطي مجموع خضري فقط في الموسم الاول ، ثم تعطي شمراخ زهري وازهار وبذور في الموسم الثاني  . منها الكرنب ، البنجر ، البصل ، القنبيط .</a:t>
            </a:r>
          </a:p>
          <a:p>
            <a:pPr algn="r" rtl="1"/>
            <a:r>
              <a:rPr lang="ar-SA" sz="2800" b="1" dirty="0" smtClean="0">
                <a:solidFill>
                  <a:schemeClr val="accent6">
                    <a:lumMod val="50000"/>
                  </a:schemeClr>
                </a:solidFill>
              </a:rPr>
              <a:t>نباتات</a:t>
            </a:r>
            <a:r>
              <a:rPr lang="ar-SA" sz="2800" dirty="0" smtClean="0">
                <a:solidFill>
                  <a:schemeClr val="accent6">
                    <a:lumMod val="50000"/>
                  </a:schemeClr>
                </a:solidFill>
              </a:rPr>
              <a:t> </a:t>
            </a:r>
            <a:r>
              <a:rPr lang="ar-SA" sz="2800" b="1" dirty="0" smtClean="0">
                <a:solidFill>
                  <a:schemeClr val="accent6">
                    <a:lumMod val="50000"/>
                  </a:schemeClr>
                </a:solidFill>
              </a:rPr>
              <a:t>معمرة</a:t>
            </a:r>
            <a:r>
              <a:rPr lang="ar-SA" sz="2800" dirty="0" smtClean="0">
                <a:solidFill>
                  <a:schemeClr val="accent6">
                    <a:lumMod val="50000"/>
                  </a:schemeClr>
                </a:solidFill>
              </a:rPr>
              <a:t>  </a:t>
            </a:r>
            <a:br>
              <a:rPr lang="ar-SA" sz="2800" dirty="0" smtClean="0">
                <a:solidFill>
                  <a:schemeClr val="accent6">
                    <a:lumMod val="50000"/>
                  </a:schemeClr>
                </a:solidFill>
              </a:rPr>
            </a:br>
            <a:r>
              <a:rPr lang="ar-SA" sz="2800" dirty="0" smtClean="0"/>
              <a:t>تمكث بالتربة أكثر من موسمين متتالين مثل الهليون ، الخرشوف ، الفرولة ، القلقاس ، الطرطوفة  ولكن تجدد زراعتها سنوياً .</a:t>
            </a:r>
          </a:p>
          <a:p>
            <a:pPr algn="r" rtl="1"/>
            <a:endParaRPr lang="ar-EG"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التقسيم النباتي</a:t>
            </a:r>
            <a:endParaRPr lang="ar-EG"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p:txBody>
          <a:bodyPr/>
          <a:lstStyle/>
          <a:p>
            <a:pPr algn="r" rtl="1"/>
            <a:r>
              <a:rPr lang="ar-SA" dirty="0" smtClean="0"/>
              <a:t>يعتمد على الصفات الوراثية وما يرتبط بها من صفات مورفولوجية وفسيولوجية و تشريحية لبيان درجة القرابة بين النباتات وبعضها ، من اهم الصفات المورفولوجية المستخدمة لذلك الأجزاء الزهرية.</a:t>
            </a:r>
            <a:endParaRPr lang="ar-EG" dirty="0" smtClean="0"/>
          </a:p>
          <a:p>
            <a:pPr algn="r" rtl="1"/>
            <a:endParaRPr lang="ar-EG"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dirty="0"/>
          </a:p>
        </p:txBody>
      </p:sp>
      <p:sp>
        <p:nvSpPr>
          <p:cNvPr id="3" name="Content Placeholder 2"/>
          <p:cNvSpPr>
            <a:spLocks noGrp="1"/>
          </p:cNvSpPr>
          <p:nvPr>
            <p:ph idx="1"/>
          </p:nvPr>
        </p:nvSpPr>
        <p:spPr>
          <a:xfrm>
            <a:off x="457200" y="1600200"/>
            <a:ext cx="8458200" cy="4525963"/>
          </a:xfrm>
        </p:spPr>
        <p:txBody>
          <a:bodyPr>
            <a:normAutofit fontScale="92500"/>
          </a:bodyPr>
          <a:lstStyle/>
          <a:p>
            <a:pPr algn="r" rtl="1"/>
            <a:r>
              <a:rPr lang="ar-SA" dirty="0" smtClean="0"/>
              <a:t>توصل علماء النبات لتقسيم المملكة النباتية </a:t>
            </a:r>
            <a:r>
              <a:rPr lang="en-US" dirty="0" smtClean="0"/>
              <a:t>Plant Kingdom </a:t>
            </a:r>
            <a:r>
              <a:rPr lang="ar-SA" dirty="0" smtClean="0"/>
              <a:t> غلى أربعة قبائل رئيسية تتبع محاصيل الخضر قبيلة النباتات البذرية </a:t>
            </a:r>
            <a:r>
              <a:rPr lang="en-US" dirty="0" err="1" smtClean="0"/>
              <a:t>Spermatophyedonae</a:t>
            </a:r>
            <a:r>
              <a:rPr lang="en-US" dirty="0" smtClean="0"/>
              <a:t>   </a:t>
            </a:r>
            <a:r>
              <a:rPr lang="ar-SA" dirty="0" smtClean="0"/>
              <a:t>  حيث تتبع فيها قسم النباتات مغطاة البذور  </a:t>
            </a:r>
            <a:r>
              <a:rPr lang="en-US" dirty="0" err="1" smtClean="0"/>
              <a:t>Angiosperma</a:t>
            </a:r>
            <a:r>
              <a:rPr lang="ar-SA" dirty="0" smtClean="0"/>
              <a:t>  الذي يضم صفين هما :</a:t>
            </a:r>
          </a:p>
          <a:p>
            <a:pPr algn="r" rtl="1"/>
            <a:r>
              <a:rPr lang="ar-SA" dirty="0" smtClean="0"/>
              <a:t>النباتات ذوات الفلقة الواحدة </a:t>
            </a:r>
            <a:r>
              <a:rPr lang="en-US" dirty="0" smtClean="0"/>
              <a:t>Class: Monocotyledoneae</a:t>
            </a:r>
            <a:endParaRPr lang="ar-SA" dirty="0" smtClean="0"/>
          </a:p>
          <a:p>
            <a:pPr algn="r" rtl="1"/>
            <a:r>
              <a:rPr lang="ar-SA" dirty="0" smtClean="0"/>
              <a:t>النباتات ذوات الفلقتين </a:t>
            </a:r>
            <a:r>
              <a:rPr lang="en-US" dirty="0" smtClean="0"/>
              <a:t>Class: Dicotyledonea </a:t>
            </a:r>
            <a:endParaRPr lang="ar-SA" dirty="0" smtClean="0"/>
          </a:p>
          <a:p>
            <a:pPr algn="r" rtl="1"/>
            <a:r>
              <a:rPr lang="ar-SA" dirty="0" smtClean="0"/>
              <a:t>يستمر التقسيم اكثر بضم النباتات أكثر تشابهاً برتبة واحدة </a:t>
            </a:r>
            <a:r>
              <a:rPr lang="en-US" dirty="0" smtClean="0"/>
              <a:t>Order </a:t>
            </a:r>
            <a:r>
              <a:rPr lang="ar-SA" dirty="0" smtClean="0"/>
              <a:t> ثم في عائلة </a:t>
            </a:r>
            <a:r>
              <a:rPr lang="en-US" dirty="0" smtClean="0"/>
              <a:t>Family </a:t>
            </a:r>
            <a:r>
              <a:rPr lang="ar-SA" dirty="0" smtClean="0"/>
              <a:t> ثم في جنس </a:t>
            </a:r>
            <a:r>
              <a:rPr lang="en-US" dirty="0" smtClean="0"/>
              <a:t>Genus </a:t>
            </a:r>
            <a:r>
              <a:rPr lang="ar-SA" dirty="0" smtClean="0"/>
              <a:t> ثم في نوع  </a:t>
            </a:r>
            <a:r>
              <a:rPr lang="en-US" dirty="0" smtClean="0"/>
              <a:t>Species  </a:t>
            </a:r>
            <a:r>
              <a:rPr lang="ar-SA" dirty="0" smtClean="0"/>
              <a:t> ثم في أصناف  </a:t>
            </a:r>
            <a:r>
              <a:rPr lang="en-US" dirty="0" smtClean="0"/>
              <a:t>Varieties</a:t>
            </a:r>
            <a:r>
              <a:rPr lang="ar-SA" dirty="0" smtClean="0"/>
              <a:t> </a:t>
            </a:r>
            <a:r>
              <a:rPr lang="ar-SA" dirty="0" smtClean="0"/>
              <a:t>.</a:t>
            </a:r>
            <a:endParaRPr lang="ar-EG"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ar-SA"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ذوات الفلقتين </a:t>
            </a:r>
            <a:endParaRPr lang="ar-EG"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 name="Content Placeholder 2"/>
          <p:cNvSpPr>
            <a:spLocks noGrp="1"/>
          </p:cNvSpPr>
          <p:nvPr>
            <p:ph idx="1"/>
          </p:nvPr>
        </p:nvSpPr>
        <p:spPr>
          <a:xfrm>
            <a:off x="457200" y="1066800"/>
            <a:ext cx="8229600" cy="5059363"/>
          </a:xfrm>
        </p:spPr>
        <p:txBody>
          <a:bodyPr>
            <a:normAutofit fontScale="92500" lnSpcReduction="20000"/>
          </a:bodyPr>
          <a:lstStyle/>
          <a:p>
            <a:pPr marL="514350" indent="-514350" algn="r" rtl="1">
              <a:buFont typeface="+mj-lt"/>
              <a:buAutoNum type="arabicPeriod"/>
            </a:pPr>
            <a:r>
              <a:rPr lang="ar-EG" dirty="0" smtClean="0"/>
              <a:t>العائلة الباذنجانية  </a:t>
            </a:r>
            <a:r>
              <a:rPr lang="en-US" dirty="0" smtClean="0"/>
              <a:t>Fam. </a:t>
            </a:r>
            <a:r>
              <a:rPr lang="en-US" dirty="0" err="1" smtClean="0"/>
              <a:t>Solanaceae</a:t>
            </a:r>
            <a:endParaRPr lang="ar-SA" dirty="0" smtClean="0"/>
          </a:p>
          <a:p>
            <a:pPr marL="514350" indent="-514350" algn="r" rtl="1">
              <a:buFont typeface="+mj-lt"/>
              <a:buAutoNum type="arabicPeriod"/>
            </a:pPr>
            <a:r>
              <a:rPr lang="ar-EG" dirty="0" smtClean="0"/>
              <a:t>العائلة البقولية        </a:t>
            </a:r>
            <a:r>
              <a:rPr lang="en-US" dirty="0" smtClean="0"/>
              <a:t>Fam. </a:t>
            </a:r>
            <a:r>
              <a:rPr lang="en-US" dirty="0" err="1" smtClean="0"/>
              <a:t>Leguminosea</a:t>
            </a:r>
            <a:r>
              <a:rPr lang="en-US" dirty="0" smtClean="0"/>
              <a:t> or </a:t>
            </a:r>
            <a:r>
              <a:rPr lang="en-US" dirty="0" err="1" smtClean="0"/>
              <a:t>Fabaceae</a:t>
            </a:r>
            <a:endParaRPr lang="en-US" dirty="0" smtClean="0"/>
          </a:p>
          <a:p>
            <a:pPr marL="514350" indent="-514350" algn="r" rtl="1">
              <a:buFont typeface="+mj-lt"/>
              <a:buAutoNum type="arabicPeriod"/>
            </a:pPr>
            <a:r>
              <a:rPr lang="ar-EG" dirty="0" smtClean="0"/>
              <a:t>العائلة القرعية        </a:t>
            </a:r>
            <a:r>
              <a:rPr lang="en-US" dirty="0" smtClean="0"/>
              <a:t>Fam. </a:t>
            </a:r>
            <a:r>
              <a:rPr lang="en-US" dirty="0" err="1" smtClean="0"/>
              <a:t>Cucurbitaceae</a:t>
            </a:r>
            <a:endParaRPr lang="en-US" dirty="0" smtClean="0"/>
          </a:p>
          <a:p>
            <a:pPr marL="514350" indent="-514350" algn="r" rtl="1">
              <a:buFont typeface="+mj-lt"/>
              <a:buAutoNum type="arabicPeriod"/>
            </a:pPr>
            <a:r>
              <a:rPr lang="ar-EG" dirty="0" smtClean="0"/>
              <a:t>العائلة الخبازية         </a:t>
            </a:r>
            <a:r>
              <a:rPr lang="en-US" dirty="0" smtClean="0"/>
              <a:t>Fam. </a:t>
            </a:r>
            <a:r>
              <a:rPr lang="en-US" dirty="0" err="1" smtClean="0"/>
              <a:t>Malvaceae</a:t>
            </a:r>
            <a:endParaRPr lang="en-US" dirty="0" smtClean="0"/>
          </a:p>
          <a:p>
            <a:pPr marL="514350" indent="-514350" algn="r" rtl="1">
              <a:buFont typeface="+mj-lt"/>
              <a:buAutoNum type="arabicPeriod"/>
            </a:pPr>
            <a:r>
              <a:rPr lang="ar-EG" dirty="0" smtClean="0"/>
              <a:t>العائلة الصليبية       </a:t>
            </a:r>
            <a:r>
              <a:rPr lang="en-US" dirty="0" err="1" smtClean="0"/>
              <a:t>Fam</a:t>
            </a:r>
            <a:r>
              <a:rPr lang="en-US" dirty="0" smtClean="0"/>
              <a:t>  </a:t>
            </a:r>
            <a:r>
              <a:rPr lang="en-US" dirty="0" err="1" smtClean="0"/>
              <a:t>Brassicaceae</a:t>
            </a:r>
            <a:r>
              <a:rPr lang="en-US" dirty="0" smtClean="0"/>
              <a:t> (</a:t>
            </a:r>
            <a:r>
              <a:rPr lang="en-US" dirty="0" err="1" smtClean="0"/>
              <a:t>Cruciferae</a:t>
            </a:r>
            <a:r>
              <a:rPr lang="en-US" dirty="0" smtClean="0"/>
              <a:t>)</a:t>
            </a:r>
          </a:p>
          <a:p>
            <a:pPr marL="514350" indent="-514350" algn="r" rtl="1">
              <a:buFont typeface="+mj-lt"/>
              <a:buAutoNum type="arabicPeriod"/>
            </a:pPr>
            <a:r>
              <a:rPr lang="ar-EG" dirty="0" smtClean="0"/>
              <a:t>العائلة الخيمية        </a:t>
            </a:r>
            <a:r>
              <a:rPr lang="en-US" dirty="0" smtClean="0"/>
              <a:t>Fam. </a:t>
            </a:r>
            <a:r>
              <a:rPr lang="en-US" dirty="0" err="1" smtClean="0"/>
              <a:t>Apiaceae</a:t>
            </a:r>
            <a:r>
              <a:rPr lang="en-US" dirty="0" smtClean="0"/>
              <a:t> or </a:t>
            </a:r>
            <a:r>
              <a:rPr lang="en-US" dirty="0" err="1" smtClean="0"/>
              <a:t>Umbelliferae</a:t>
            </a:r>
            <a:endParaRPr lang="en-US" dirty="0" smtClean="0"/>
          </a:p>
          <a:p>
            <a:pPr marL="514350" indent="-514350" algn="r" rtl="1">
              <a:buFont typeface="+mj-lt"/>
              <a:buAutoNum type="arabicPeriod"/>
            </a:pPr>
            <a:r>
              <a:rPr lang="ar-EG" dirty="0" smtClean="0"/>
              <a:t>العائلة الرمرامية     </a:t>
            </a:r>
            <a:r>
              <a:rPr lang="en-US" dirty="0" smtClean="0"/>
              <a:t>Fam. </a:t>
            </a:r>
            <a:r>
              <a:rPr lang="en-US" dirty="0" err="1" smtClean="0"/>
              <a:t>Chenopodiacea</a:t>
            </a:r>
            <a:endParaRPr lang="en-US" dirty="0" smtClean="0"/>
          </a:p>
          <a:p>
            <a:pPr marL="514350" indent="-514350" algn="r" rtl="1">
              <a:buFont typeface="+mj-lt"/>
              <a:buAutoNum type="arabicPeriod"/>
            </a:pPr>
            <a:r>
              <a:rPr lang="ar-EG" dirty="0" smtClean="0"/>
              <a:t>العائلة العليقية       </a:t>
            </a:r>
            <a:r>
              <a:rPr lang="en-US" dirty="0" err="1" smtClean="0"/>
              <a:t>Fam.Convolvulaceae</a:t>
            </a:r>
            <a:endParaRPr lang="en-US" dirty="0" smtClean="0"/>
          </a:p>
          <a:p>
            <a:pPr marL="514350" indent="-514350" algn="r" rtl="1">
              <a:buFont typeface="+mj-lt"/>
              <a:buAutoNum type="arabicPeriod"/>
            </a:pPr>
            <a:r>
              <a:rPr lang="ar-EG" dirty="0" smtClean="0"/>
              <a:t>العائلة المركبة        </a:t>
            </a:r>
            <a:r>
              <a:rPr lang="en-US" dirty="0" smtClean="0"/>
              <a:t>Fam. </a:t>
            </a:r>
            <a:r>
              <a:rPr lang="en-US" dirty="0" err="1" smtClean="0"/>
              <a:t>Asteraceae</a:t>
            </a:r>
            <a:endParaRPr lang="en-US" dirty="0" smtClean="0"/>
          </a:p>
          <a:p>
            <a:pPr marL="514350" indent="-514350" algn="r" rtl="1">
              <a:buFont typeface="+mj-lt"/>
              <a:buAutoNum type="arabicPeriod" startAt="10"/>
            </a:pPr>
            <a:r>
              <a:rPr lang="ar-EG" dirty="0" smtClean="0"/>
              <a:t>العائلة الوردية          </a:t>
            </a:r>
            <a:r>
              <a:rPr lang="en-US" dirty="0" smtClean="0"/>
              <a:t>Fam. </a:t>
            </a:r>
            <a:r>
              <a:rPr lang="en-US" dirty="0" err="1" smtClean="0"/>
              <a:t>Rosaceae</a:t>
            </a:r>
            <a:endParaRPr lang="en-US" dirty="0" smtClean="0"/>
          </a:p>
          <a:p>
            <a:pPr marL="514350" indent="-514350" algn="r" rtl="1">
              <a:buFont typeface="+mj-lt"/>
              <a:buAutoNum type="arabicPeriod" startAt="10"/>
            </a:pPr>
            <a:r>
              <a:rPr lang="ar-EG" dirty="0" smtClean="0"/>
              <a:t>العائلة الزيزفونية</a:t>
            </a:r>
            <a:r>
              <a:rPr lang="ar-SA" dirty="0" smtClean="0"/>
              <a:t>       </a:t>
            </a:r>
            <a:r>
              <a:rPr lang="en-US" dirty="0" smtClean="0"/>
              <a:t> Fam. </a:t>
            </a:r>
            <a:r>
              <a:rPr lang="en-US" dirty="0" err="1" smtClean="0"/>
              <a:t>Tiliaceae</a:t>
            </a:r>
            <a:r>
              <a:rPr lang="ar-SA" dirty="0" smtClean="0"/>
              <a:t> </a:t>
            </a:r>
            <a:endParaRPr lang="ar-E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Bottom)">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lide(fromBottom)">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lide(fromBottom)">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lide(fromBottom)">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lide(fromBottom)">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lide(fromBottom)">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slide(fromBottom)">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slide(fromBottom)">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slide(fromBottom)">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slide(fromBottom)">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dirty="0"/>
          </a:p>
        </p:txBody>
      </p:sp>
      <p:sp>
        <p:nvSpPr>
          <p:cNvPr id="3" name="Content Placeholder 2"/>
          <p:cNvSpPr>
            <a:spLocks noGrp="1"/>
          </p:cNvSpPr>
          <p:nvPr>
            <p:ph idx="1"/>
          </p:nvPr>
        </p:nvSpPr>
        <p:spPr/>
        <p:txBody>
          <a:bodyPr/>
          <a:lstStyle/>
          <a:p>
            <a:pPr algn="r" rtl="1"/>
            <a:r>
              <a:rPr lang="ar-SA" dirty="0" smtClean="0"/>
              <a:t>بصفة عامة نجد أن جميع عائلات الخضر تقع تحت الصف الثاني </a:t>
            </a:r>
            <a:r>
              <a:rPr lang="ar-SA" b="1" dirty="0" smtClean="0">
                <a:solidFill>
                  <a:schemeClr val="accent2">
                    <a:lumMod val="75000"/>
                  </a:schemeClr>
                </a:solidFill>
              </a:rPr>
              <a:t>( ذوات الفلقتين )  </a:t>
            </a:r>
            <a:r>
              <a:rPr lang="ar-SA" dirty="0" smtClean="0"/>
              <a:t>فيما عدا  </a:t>
            </a:r>
            <a:r>
              <a:rPr lang="ar-SA" dirty="0" smtClean="0">
                <a:solidFill>
                  <a:schemeClr val="accent2">
                    <a:lumMod val="75000"/>
                  </a:schemeClr>
                </a:solidFill>
              </a:rPr>
              <a:t>الأربع</a:t>
            </a:r>
            <a:r>
              <a:rPr lang="ar-SA" dirty="0" smtClean="0"/>
              <a:t> عائلات التالية :- </a:t>
            </a:r>
          </a:p>
          <a:p>
            <a:pPr marL="514350" indent="-514350" algn="r" rtl="1">
              <a:buFont typeface="+mj-lt"/>
              <a:buAutoNum type="arabicPeriod"/>
            </a:pPr>
            <a:r>
              <a:rPr lang="ar-SA" dirty="0" smtClean="0"/>
              <a:t>العائلة القلقاسية </a:t>
            </a:r>
          </a:p>
          <a:p>
            <a:pPr marL="514350" indent="-514350" algn="r" rtl="1">
              <a:buFont typeface="+mj-lt"/>
              <a:buAutoNum type="arabicPeriod"/>
            </a:pPr>
            <a:r>
              <a:rPr lang="ar-SA" dirty="0" smtClean="0"/>
              <a:t>العائلة الزنبقية  </a:t>
            </a:r>
          </a:p>
          <a:p>
            <a:pPr marL="514350" indent="-514350" algn="r" rtl="1">
              <a:buFont typeface="+mj-lt"/>
              <a:buAutoNum type="arabicPeriod"/>
            </a:pPr>
            <a:r>
              <a:rPr lang="ar-SA" dirty="0" smtClean="0"/>
              <a:t>العائلة البصلية ( النرجسية )</a:t>
            </a:r>
          </a:p>
          <a:p>
            <a:pPr marL="514350" indent="-514350" algn="r" rtl="1">
              <a:buFont typeface="+mj-lt"/>
              <a:buAutoNum type="arabicPeriod"/>
            </a:pPr>
            <a:r>
              <a:rPr lang="ar-SA" dirty="0" smtClean="0"/>
              <a:t>النجيلية (الذرة السكرية)</a:t>
            </a:r>
          </a:p>
          <a:p>
            <a:pPr algn="r" rtl="1">
              <a:buNone/>
            </a:pPr>
            <a:r>
              <a:rPr lang="ar-SA" dirty="0" smtClean="0"/>
              <a:t>.............................. تتبع </a:t>
            </a:r>
            <a:r>
              <a:rPr lang="ar-SA" b="1" dirty="0" smtClean="0">
                <a:solidFill>
                  <a:schemeClr val="accent2">
                    <a:lumMod val="75000"/>
                  </a:schemeClr>
                </a:solidFill>
              </a:rPr>
              <a:t>ذوات الفلقة الواحدة </a:t>
            </a:r>
            <a:r>
              <a:rPr lang="ar-SA" dirty="0" smtClean="0"/>
              <a:t>.</a:t>
            </a:r>
            <a:endParaRPr lang="ar-E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3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3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3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3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3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3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ar-SA" b="1" i="1" dirty="0" smtClean="0">
                <a:solidFill>
                  <a:schemeClr val="accent6">
                    <a:lumMod val="50000"/>
                  </a:schemeClr>
                </a:solidFill>
              </a:rPr>
              <a:t>مزايا وعيوب التقسيم النباتي</a:t>
            </a:r>
            <a:endParaRPr lang="ar-EG" b="1" i="1" dirty="0">
              <a:solidFill>
                <a:schemeClr val="accent6">
                  <a:lumMod val="50000"/>
                </a:schemeClr>
              </a:solidFill>
            </a:endParaRPr>
          </a:p>
        </p:txBody>
      </p:sp>
      <p:sp>
        <p:nvSpPr>
          <p:cNvPr id="3" name="Content Placeholder 2"/>
          <p:cNvSpPr>
            <a:spLocks noGrp="1"/>
          </p:cNvSpPr>
          <p:nvPr>
            <p:ph idx="1"/>
          </p:nvPr>
        </p:nvSpPr>
        <p:spPr/>
        <p:txBody>
          <a:bodyPr>
            <a:normAutofit fontScale="92500"/>
          </a:bodyPr>
          <a:lstStyle/>
          <a:p>
            <a:pPr algn="r" rtl="1">
              <a:buFont typeface="Wingdings" pitchFamily="2" charset="2"/>
              <a:buChar char="ü"/>
            </a:pPr>
            <a:r>
              <a:rPr lang="ar-SA" b="1" dirty="0" smtClean="0"/>
              <a:t>التعرف على درجة القرابة النباتية بين مختلف المحاصيل وإمكانية التهجين بينها .</a:t>
            </a:r>
          </a:p>
          <a:p>
            <a:pPr algn="r" rtl="1">
              <a:buFont typeface="Wingdings" pitchFamily="2" charset="2"/>
              <a:buChar char="ü"/>
            </a:pPr>
            <a:r>
              <a:rPr lang="ar-SA" b="1" dirty="0" smtClean="0"/>
              <a:t>تتشابه أحياناً بعض محاصيل العائلة الواحدة في طريقة زراعتها وخدمتها والأمراض التي تصيبها .</a:t>
            </a:r>
          </a:p>
          <a:p>
            <a:pPr algn="r" rtl="1">
              <a:buFont typeface="Wingdings" pitchFamily="2" charset="2"/>
              <a:buChar char="ü"/>
            </a:pPr>
            <a:r>
              <a:rPr lang="ar-SA" b="1" dirty="0" smtClean="0"/>
              <a:t>تتشابه بذور نباتات العائلة الواحدة – إلى حد كبير – في شكلها وحجمها ، الأمر الذي يفيد في معرفة أنسب عمق لزراعتها .</a:t>
            </a:r>
          </a:p>
          <a:p>
            <a:pPr algn="r" rtl="1">
              <a:buFont typeface="Wingdings 2" pitchFamily="18" charset="2"/>
              <a:buChar char=""/>
            </a:pPr>
            <a:r>
              <a:rPr lang="ar-SA" b="1" dirty="0" smtClean="0"/>
              <a:t> لكن يعاب على التقسيم النباتي أنه لايفيد في التعرف على الاحتياجات الحرارية لمحاصيل الخضر ، لأن محاصيل العائلة الواحدة تتفاوت كثيراً في هذه الامور . </a:t>
            </a:r>
            <a:endParaRPr lang="ar-EG"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2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2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5" dur="2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20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22" dur="20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2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20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29" dur="2000" fill="hold"/>
                                        <p:tgtEl>
                                          <p:spTgt spid="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ar-EG" dirty="0"/>
          </a:p>
        </p:txBody>
      </p:sp>
      <p:sp>
        <p:nvSpPr>
          <p:cNvPr id="3" name="Subtitle 2"/>
          <p:cNvSpPr>
            <a:spLocks noGrp="1"/>
          </p:cNvSpPr>
          <p:nvPr>
            <p:ph type="subTitle" idx="1"/>
          </p:nvPr>
        </p:nvSpPr>
        <p:spPr/>
        <p:txBody>
          <a:bodyPr/>
          <a:lstStyle/>
          <a:p>
            <a:endParaRPr lang="ar-EG"/>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EG" b="1" dirty="0" smtClean="0">
                <a:solidFill>
                  <a:schemeClr val="accent2">
                    <a:lumMod val="75000"/>
                  </a:schemeClr>
                </a:solidFill>
              </a:rPr>
              <a:t> علم البساتين</a:t>
            </a:r>
            <a:br>
              <a:rPr lang="ar-EG" b="1" dirty="0" smtClean="0">
                <a:solidFill>
                  <a:schemeClr val="accent2">
                    <a:lumMod val="75000"/>
                  </a:schemeClr>
                </a:solidFill>
              </a:rPr>
            </a:br>
            <a:r>
              <a:rPr lang="ar-EG" b="1" dirty="0" smtClean="0">
                <a:solidFill>
                  <a:schemeClr val="accent2">
                    <a:lumMod val="75000"/>
                  </a:schemeClr>
                </a:solidFill>
              </a:rPr>
              <a:t> </a:t>
            </a:r>
            <a:r>
              <a:rPr lang="en-US" b="1" dirty="0" smtClean="0">
                <a:solidFill>
                  <a:schemeClr val="accent2">
                    <a:lumMod val="75000"/>
                  </a:schemeClr>
                </a:solidFill>
              </a:rPr>
              <a:t>Horticulture</a:t>
            </a:r>
            <a:endParaRPr lang="ar-EG" b="1" dirty="0">
              <a:solidFill>
                <a:schemeClr val="accent2">
                  <a:lumMod val="75000"/>
                </a:schemeClr>
              </a:solidFill>
            </a:endParaRPr>
          </a:p>
        </p:txBody>
      </p:sp>
      <p:sp>
        <p:nvSpPr>
          <p:cNvPr id="3" name="Content Placeholder 2"/>
          <p:cNvSpPr>
            <a:spLocks noGrp="1"/>
          </p:cNvSpPr>
          <p:nvPr>
            <p:ph idx="1"/>
          </p:nvPr>
        </p:nvSpPr>
        <p:spPr/>
        <p:txBody>
          <a:bodyPr/>
          <a:lstStyle/>
          <a:p>
            <a:pPr algn="ctr" rtl="1"/>
            <a:r>
              <a:rPr lang="ar-EG" dirty="0" smtClean="0"/>
              <a:t>هو أحد العلوم الزراعية وأحد فروع علم الإنتاج النباتي الذي يختص بالإنتاج المكثف لمحاصيل معينة ذات طبيعة خاصة تستوجب عناية خاصة بالإضافة إلى خبرة فنية</a:t>
            </a:r>
            <a:r>
              <a:rPr lang="ar-SA" dirty="0" smtClean="0"/>
              <a:t> </a:t>
            </a:r>
            <a:r>
              <a:rPr lang="ar-EG" dirty="0" smtClean="0"/>
              <a:t>وتقنية</a:t>
            </a:r>
            <a:r>
              <a:rPr lang="ar-SA" dirty="0" smtClean="0"/>
              <a:t> </a:t>
            </a:r>
            <a:r>
              <a:rPr lang="ar-EG" dirty="0" smtClean="0"/>
              <a:t>واستثمار عال من رأس المال.</a:t>
            </a:r>
          </a:p>
          <a:p>
            <a:pPr algn="ctr" rtl="1"/>
            <a:endParaRPr lang="ar-EG"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rtl="1">
              <a:spcBef>
                <a:spcPct val="20000"/>
              </a:spcBef>
            </a:pPr>
            <a:r>
              <a:rPr lang="ar-EG" sz="3600" b="1" dirty="0" smtClean="0">
                <a:ln w="11430"/>
                <a:solidFill>
                  <a:schemeClr val="accent6">
                    <a:lumMod val="50000"/>
                  </a:schemeClr>
                </a:solidFill>
                <a:effectLst>
                  <a:outerShdw blurRad="50800" dist="39000" dir="5460000" algn="tl">
                    <a:srgbClr val="000000">
                      <a:alpha val="38000"/>
                    </a:srgbClr>
                  </a:outerShdw>
                </a:effectLst>
                <a:latin typeface="+mn-lt"/>
                <a:ea typeface="+mn-ea"/>
                <a:cs typeface="+mn-cs"/>
              </a:rPr>
              <a:t> </a:t>
            </a:r>
            <a:r>
              <a:rPr lang="ar-SA" sz="3600" b="1" dirty="0" smtClean="0">
                <a:ln w="11430"/>
                <a:solidFill>
                  <a:schemeClr val="accent6">
                    <a:lumMod val="50000"/>
                  </a:schemeClr>
                </a:solidFill>
                <a:effectLst>
                  <a:outerShdw blurRad="50800" dist="39000" dir="5460000" algn="tl">
                    <a:srgbClr val="000000">
                      <a:alpha val="38000"/>
                    </a:srgbClr>
                  </a:outerShdw>
                </a:effectLst>
                <a:latin typeface="+mn-lt"/>
                <a:ea typeface="+mn-ea"/>
                <a:cs typeface="+mn-cs"/>
              </a:rPr>
              <a:t>فروع </a:t>
            </a:r>
            <a:r>
              <a:rPr lang="ar-EG" sz="3600" b="1" dirty="0" smtClean="0">
                <a:ln w="11430"/>
                <a:solidFill>
                  <a:schemeClr val="accent6">
                    <a:lumMod val="50000"/>
                  </a:schemeClr>
                </a:solidFill>
                <a:effectLst>
                  <a:outerShdw blurRad="50800" dist="39000" dir="5460000" algn="tl">
                    <a:srgbClr val="000000">
                      <a:alpha val="38000"/>
                    </a:srgbClr>
                  </a:outerShdw>
                </a:effectLst>
                <a:latin typeface="+mn-lt"/>
                <a:ea typeface="+mn-ea"/>
                <a:cs typeface="+mn-cs"/>
              </a:rPr>
              <a:t>علم البساتين</a:t>
            </a:r>
            <a:br>
              <a:rPr lang="ar-EG" sz="3600" b="1" dirty="0" smtClean="0">
                <a:ln w="11430"/>
                <a:solidFill>
                  <a:schemeClr val="accent6">
                    <a:lumMod val="50000"/>
                  </a:schemeClr>
                </a:solidFill>
                <a:effectLst>
                  <a:outerShdw blurRad="50800" dist="39000" dir="5460000" algn="tl">
                    <a:srgbClr val="000000">
                      <a:alpha val="38000"/>
                    </a:srgbClr>
                  </a:outerShdw>
                </a:effectLst>
                <a:latin typeface="+mn-lt"/>
                <a:ea typeface="+mn-ea"/>
                <a:cs typeface="+mn-cs"/>
              </a:rPr>
            </a:br>
            <a:r>
              <a:rPr lang="ar-EG" sz="3600" b="1" dirty="0" smtClean="0">
                <a:ln w="11430"/>
                <a:solidFill>
                  <a:schemeClr val="accent6">
                    <a:lumMod val="50000"/>
                  </a:schemeClr>
                </a:solidFill>
                <a:effectLst>
                  <a:outerShdw blurRad="50800" dist="39000" dir="5460000" algn="tl">
                    <a:srgbClr val="000000">
                      <a:alpha val="38000"/>
                    </a:srgbClr>
                  </a:outerShdw>
                </a:effectLst>
                <a:latin typeface="+mn-lt"/>
                <a:ea typeface="+mn-ea"/>
                <a:cs typeface="+mn-cs"/>
              </a:rPr>
              <a:t> </a:t>
            </a:r>
            <a:r>
              <a:rPr lang="en-US" sz="3600" b="1" dirty="0" smtClean="0">
                <a:ln w="11430"/>
                <a:solidFill>
                  <a:schemeClr val="accent6">
                    <a:lumMod val="50000"/>
                  </a:schemeClr>
                </a:solidFill>
                <a:effectLst>
                  <a:outerShdw blurRad="50800" dist="39000" dir="5460000" algn="tl">
                    <a:srgbClr val="000000">
                      <a:alpha val="38000"/>
                    </a:srgbClr>
                  </a:outerShdw>
                </a:effectLst>
                <a:latin typeface="+mn-lt"/>
                <a:ea typeface="+mn-ea"/>
                <a:cs typeface="+mn-cs"/>
              </a:rPr>
              <a:t>Horticulture</a:t>
            </a:r>
            <a:endParaRPr lang="ar-EG" sz="3600" b="1" dirty="0">
              <a:ln w="11430"/>
              <a:solidFill>
                <a:schemeClr val="accent6">
                  <a:lumMod val="50000"/>
                </a:schemeClr>
              </a:solidFill>
              <a:effectLst>
                <a:outerShdw blurRad="50800" dist="39000" dir="5460000" algn="tl">
                  <a:srgbClr val="000000">
                    <a:alpha val="38000"/>
                  </a:srgbClr>
                </a:outerShdw>
              </a:effectLst>
              <a:latin typeface="+mn-lt"/>
              <a:ea typeface="+mn-ea"/>
              <a:cs typeface="+mn-cs"/>
            </a:endParaRPr>
          </a:p>
        </p:txBody>
      </p:sp>
      <p:sp>
        <p:nvSpPr>
          <p:cNvPr id="3" name="Content Placeholder 2"/>
          <p:cNvSpPr>
            <a:spLocks noGrp="1"/>
          </p:cNvSpPr>
          <p:nvPr>
            <p:ph idx="1"/>
          </p:nvPr>
        </p:nvSpPr>
        <p:spPr>
          <a:xfrm>
            <a:off x="228600" y="1600200"/>
            <a:ext cx="8686800" cy="4953000"/>
          </a:xfrm>
        </p:spPr>
        <p:txBody>
          <a:bodyPr>
            <a:normAutofit lnSpcReduction="10000"/>
          </a:bodyPr>
          <a:lstStyle/>
          <a:p>
            <a:pPr algn="r" rtl="1"/>
            <a:r>
              <a:rPr lang="ar-EG" dirty="0" smtClean="0">
                <a:latin typeface="Arial" pitchFamily="34" charset="0"/>
                <a:cs typeface="Arial" pitchFamily="34" charset="0"/>
              </a:rPr>
              <a:t>يقسم علم البساتين إلى خمسة فروع رئيسية متخصصة، هي</a:t>
            </a:r>
            <a:r>
              <a:rPr lang="ar-SA" dirty="0" smtClean="0">
                <a:latin typeface="Arial" pitchFamily="34" charset="0"/>
                <a:cs typeface="Arial" pitchFamily="34" charset="0"/>
              </a:rPr>
              <a:t> :-</a:t>
            </a:r>
            <a:endParaRPr lang="ar-EG" dirty="0" smtClean="0">
              <a:latin typeface="Arial" pitchFamily="34" charset="0"/>
              <a:cs typeface="Arial" pitchFamily="34" charset="0"/>
            </a:endParaRPr>
          </a:p>
          <a:p>
            <a:pPr algn="r" rtl="1">
              <a:buNone/>
            </a:pPr>
            <a:r>
              <a:rPr lang="ar-EG" dirty="0" smtClean="0">
                <a:latin typeface="Arial" pitchFamily="34" charset="0"/>
                <a:cs typeface="Arial" pitchFamily="34" charset="0"/>
              </a:rPr>
              <a:t> </a:t>
            </a:r>
          </a:p>
          <a:p>
            <a:pPr algn="r" rtl="1">
              <a:buFont typeface="Wingdings 2" pitchFamily="18" charset="2"/>
              <a:buChar char=""/>
            </a:pPr>
            <a:r>
              <a:rPr lang="ar-EG" dirty="0" smtClean="0">
                <a:solidFill>
                  <a:schemeClr val="accent2">
                    <a:lumMod val="75000"/>
                  </a:schemeClr>
                </a:solidFill>
                <a:latin typeface="Arial" pitchFamily="34" charset="0"/>
                <a:cs typeface="Arial" pitchFamily="34" charset="0"/>
              </a:rPr>
              <a:t>علم الخضر</a:t>
            </a:r>
            <a:r>
              <a:rPr lang="en-US" dirty="0" smtClean="0">
                <a:solidFill>
                  <a:schemeClr val="accent2">
                    <a:lumMod val="75000"/>
                  </a:schemeClr>
                </a:solidFill>
                <a:latin typeface="Arial" pitchFamily="34" charset="0"/>
                <a:cs typeface="Arial" pitchFamily="34" charset="0"/>
              </a:rPr>
              <a:t>   </a:t>
            </a:r>
            <a:r>
              <a:rPr lang="ar-EG" dirty="0" smtClean="0">
                <a:latin typeface="Arial" pitchFamily="34" charset="0"/>
                <a:cs typeface="Arial" pitchFamily="34" charset="0"/>
              </a:rPr>
              <a:t> </a:t>
            </a:r>
            <a:r>
              <a:rPr lang="en-US" dirty="0" smtClean="0">
                <a:latin typeface="Arial" pitchFamily="34" charset="0"/>
                <a:cs typeface="Arial" pitchFamily="34" charset="0"/>
              </a:rPr>
              <a:t> </a:t>
            </a:r>
            <a:r>
              <a:rPr lang="en-US" dirty="0" smtClean="0">
                <a:solidFill>
                  <a:schemeClr val="accent2">
                    <a:lumMod val="75000"/>
                  </a:schemeClr>
                </a:solidFill>
                <a:latin typeface="Arial" pitchFamily="34" charset="0"/>
                <a:cs typeface="Arial" pitchFamily="34" charset="0"/>
              </a:rPr>
              <a:t>Olericulture</a:t>
            </a:r>
            <a:r>
              <a:rPr lang="en-US" dirty="0" smtClean="0">
                <a:latin typeface="Arial" pitchFamily="34" charset="0"/>
                <a:cs typeface="Arial" pitchFamily="34" charset="0"/>
              </a:rPr>
              <a:t> </a:t>
            </a:r>
            <a:r>
              <a:rPr lang="en-US" sz="2000" dirty="0" smtClean="0">
                <a:latin typeface="Arial" pitchFamily="34" charset="0"/>
                <a:cs typeface="Arial" pitchFamily="34" charset="0"/>
              </a:rPr>
              <a:t>(Vegetable Crops)</a:t>
            </a:r>
            <a:r>
              <a:rPr lang="en-US" dirty="0" smtClean="0">
                <a:latin typeface="Arial" pitchFamily="34" charset="0"/>
                <a:cs typeface="Arial" pitchFamily="34" charset="0"/>
              </a:rPr>
              <a:t> </a:t>
            </a:r>
          </a:p>
          <a:p>
            <a:pPr algn="r" rtl="1">
              <a:buFont typeface="Wingdings 2" pitchFamily="18" charset="2"/>
              <a:buChar char=""/>
            </a:pPr>
            <a:r>
              <a:rPr lang="ar-EG" dirty="0" smtClean="0">
                <a:solidFill>
                  <a:schemeClr val="accent2">
                    <a:lumMod val="75000"/>
                  </a:schemeClr>
                </a:solidFill>
                <a:latin typeface="Arial" pitchFamily="34" charset="0"/>
                <a:cs typeface="Arial" pitchFamily="34" charset="0"/>
              </a:rPr>
              <a:t>علم الفاكهة</a:t>
            </a:r>
            <a:r>
              <a:rPr lang="en-US" dirty="0" smtClean="0">
                <a:solidFill>
                  <a:schemeClr val="accent2">
                    <a:lumMod val="75000"/>
                  </a:schemeClr>
                </a:solidFill>
                <a:latin typeface="Arial" pitchFamily="34" charset="0"/>
                <a:cs typeface="Arial" pitchFamily="34" charset="0"/>
              </a:rPr>
              <a:t>          </a:t>
            </a:r>
            <a:r>
              <a:rPr lang="ar-EG" dirty="0" smtClean="0">
                <a:solidFill>
                  <a:schemeClr val="accent2">
                    <a:lumMod val="75000"/>
                  </a:schemeClr>
                </a:solidFill>
                <a:latin typeface="Arial" pitchFamily="34" charset="0"/>
                <a:cs typeface="Arial" pitchFamily="34" charset="0"/>
              </a:rPr>
              <a:t> </a:t>
            </a:r>
            <a:r>
              <a:rPr lang="ar-EG" dirty="0" smtClean="0">
                <a:latin typeface="Arial" pitchFamily="34" charset="0"/>
                <a:cs typeface="Arial" pitchFamily="34" charset="0"/>
              </a:rPr>
              <a:t>   </a:t>
            </a:r>
            <a:r>
              <a:rPr lang="ar-EG" sz="2000" dirty="0" smtClean="0">
                <a:latin typeface="Arial" pitchFamily="34" charset="0"/>
                <a:cs typeface="Arial" pitchFamily="34" charset="0"/>
              </a:rPr>
              <a:t>(</a:t>
            </a:r>
            <a:r>
              <a:rPr lang="en-US" dirty="0" smtClean="0">
                <a:solidFill>
                  <a:schemeClr val="accent2">
                    <a:lumMod val="75000"/>
                  </a:schemeClr>
                </a:solidFill>
                <a:latin typeface="Arial" pitchFamily="34" charset="0"/>
                <a:cs typeface="Arial" pitchFamily="34" charset="0"/>
              </a:rPr>
              <a:t>Pomology</a:t>
            </a:r>
            <a:r>
              <a:rPr lang="en-US" dirty="0" smtClean="0">
                <a:latin typeface="Arial" pitchFamily="34" charset="0"/>
                <a:cs typeface="Arial" pitchFamily="34" charset="0"/>
              </a:rPr>
              <a:t> </a:t>
            </a:r>
            <a:r>
              <a:rPr lang="en-US" sz="2000" dirty="0" smtClean="0">
                <a:latin typeface="Arial" pitchFamily="34" charset="0"/>
                <a:cs typeface="Arial" pitchFamily="34" charset="0"/>
              </a:rPr>
              <a:t>(Fruit Crops</a:t>
            </a:r>
          </a:p>
          <a:p>
            <a:pPr algn="r" rtl="1">
              <a:buFont typeface="Wingdings 2" pitchFamily="18" charset="2"/>
              <a:buChar char=""/>
            </a:pPr>
            <a:r>
              <a:rPr lang="ar-EG" dirty="0" smtClean="0">
                <a:solidFill>
                  <a:schemeClr val="accent2">
                    <a:lumMod val="75000"/>
                  </a:schemeClr>
                </a:solidFill>
                <a:latin typeface="Arial" pitchFamily="34" charset="0"/>
                <a:cs typeface="Arial" pitchFamily="34" charset="0"/>
              </a:rPr>
              <a:t>علم </a:t>
            </a:r>
            <a:r>
              <a:rPr lang="ar-SA" dirty="0" smtClean="0">
                <a:solidFill>
                  <a:schemeClr val="accent2">
                    <a:lumMod val="75000"/>
                  </a:schemeClr>
                </a:solidFill>
                <a:latin typeface="Arial" pitchFamily="34" charset="0"/>
                <a:cs typeface="Arial" pitchFamily="34" charset="0"/>
              </a:rPr>
              <a:t>الأزهار </a:t>
            </a:r>
            <a:r>
              <a:rPr lang="ar-EG" dirty="0" smtClean="0">
                <a:solidFill>
                  <a:schemeClr val="accent2">
                    <a:lumMod val="75000"/>
                  </a:schemeClr>
                </a:solidFill>
                <a:latin typeface="Arial" pitchFamily="34" charset="0"/>
                <a:cs typeface="Arial" pitchFamily="34" charset="0"/>
              </a:rPr>
              <a:t>ونباتات الزينة</a:t>
            </a:r>
            <a:endParaRPr lang="ar-SA" dirty="0" smtClean="0">
              <a:solidFill>
                <a:schemeClr val="accent2">
                  <a:lumMod val="75000"/>
                </a:schemeClr>
              </a:solidFill>
              <a:latin typeface="Arial" pitchFamily="34" charset="0"/>
              <a:cs typeface="Arial" pitchFamily="34" charset="0"/>
            </a:endParaRPr>
          </a:p>
          <a:p>
            <a:pPr algn="r" rtl="1">
              <a:buNone/>
            </a:pPr>
            <a:r>
              <a:rPr lang="ar-SA" dirty="0" smtClean="0">
                <a:solidFill>
                  <a:schemeClr val="accent2">
                    <a:lumMod val="75000"/>
                  </a:schemeClr>
                </a:solidFill>
                <a:latin typeface="Arial" pitchFamily="34" charset="0"/>
                <a:cs typeface="Arial" pitchFamily="34" charset="0"/>
              </a:rPr>
              <a:t> </a:t>
            </a:r>
            <a:r>
              <a:rPr lang="en-US" dirty="0" smtClean="0">
                <a:solidFill>
                  <a:schemeClr val="accent2">
                    <a:lumMod val="75000"/>
                  </a:schemeClr>
                </a:solidFill>
                <a:latin typeface="Arial" pitchFamily="34" charset="0"/>
                <a:cs typeface="Arial" pitchFamily="34" charset="0"/>
              </a:rPr>
              <a:t>Floriculture &amp;  Ornamental Horticulture   </a:t>
            </a:r>
          </a:p>
          <a:p>
            <a:pPr algn="r" rtl="1">
              <a:buFont typeface="Wingdings 2" pitchFamily="18" charset="2"/>
              <a:buChar char=""/>
            </a:pPr>
            <a:r>
              <a:rPr lang="ar-EG" dirty="0" smtClean="0">
                <a:solidFill>
                  <a:schemeClr val="accent2">
                    <a:lumMod val="75000"/>
                  </a:schemeClr>
                </a:solidFill>
                <a:latin typeface="Arial" pitchFamily="34" charset="0"/>
                <a:cs typeface="Arial" pitchFamily="34" charset="0"/>
              </a:rPr>
              <a:t>علم تنسيق الحدائق </a:t>
            </a:r>
            <a:r>
              <a:rPr lang="en-US" dirty="0" smtClean="0">
                <a:solidFill>
                  <a:schemeClr val="accent2">
                    <a:lumMod val="75000"/>
                  </a:schemeClr>
                </a:solidFill>
                <a:latin typeface="Arial" pitchFamily="34" charset="0"/>
                <a:cs typeface="Arial" pitchFamily="34" charset="0"/>
              </a:rPr>
              <a:t>Landscape    </a:t>
            </a:r>
          </a:p>
          <a:p>
            <a:pPr algn="r" rtl="1">
              <a:buFont typeface="Wingdings 2" pitchFamily="18" charset="2"/>
              <a:buChar char=""/>
            </a:pPr>
            <a:r>
              <a:rPr lang="ar-EG" dirty="0" smtClean="0">
                <a:solidFill>
                  <a:schemeClr val="accent2">
                    <a:lumMod val="75000"/>
                  </a:schemeClr>
                </a:solidFill>
                <a:latin typeface="Arial" pitchFamily="34" charset="0"/>
                <a:cs typeface="Arial" pitchFamily="34" charset="0"/>
              </a:rPr>
              <a:t>علم النباتات الطبية والعطرية والتوابل</a:t>
            </a:r>
            <a:endParaRPr lang="ar-SA" dirty="0" smtClean="0">
              <a:solidFill>
                <a:schemeClr val="accent2">
                  <a:lumMod val="75000"/>
                </a:schemeClr>
              </a:solidFill>
              <a:latin typeface="Arial" pitchFamily="34" charset="0"/>
              <a:cs typeface="Arial" pitchFamily="34" charset="0"/>
            </a:endParaRPr>
          </a:p>
          <a:p>
            <a:pPr algn="r" rtl="1">
              <a:buNone/>
            </a:pPr>
            <a:r>
              <a:rPr lang="ar-SA" dirty="0" smtClean="0">
                <a:solidFill>
                  <a:schemeClr val="accent2">
                    <a:lumMod val="75000"/>
                  </a:schemeClr>
                </a:solidFill>
                <a:latin typeface="Arial" pitchFamily="34" charset="0"/>
                <a:cs typeface="Arial" pitchFamily="34" charset="0"/>
              </a:rPr>
              <a:t> </a:t>
            </a:r>
            <a:r>
              <a:rPr lang="ar-EG" dirty="0" smtClean="0">
                <a:solidFill>
                  <a:schemeClr val="accent2">
                    <a:lumMod val="75000"/>
                  </a:schemeClr>
                </a:solidFill>
                <a:latin typeface="Arial" pitchFamily="34" charset="0"/>
                <a:cs typeface="Arial" pitchFamily="34" charset="0"/>
              </a:rPr>
              <a:t> </a:t>
            </a:r>
            <a:r>
              <a:rPr lang="en-US" dirty="0" smtClean="0">
                <a:solidFill>
                  <a:schemeClr val="accent2">
                    <a:lumMod val="75000"/>
                  </a:schemeClr>
                </a:solidFill>
                <a:latin typeface="Arial" pitchFamily="34" charset="0"/>
                <a:cs typeface="Arial" pitchFamily="34" charset="0"/>
              </a:rPr>
              <a:t>Medicinal, Aromatic and spice plants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2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2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2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2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3562"/>
          </a:xfrm>
        </p:spPr>
        <p:txBody>
          <a:bodyPr>
            <a:noAutofit/>
          </a:bodyPr>
          <a:lstStyle/>
          <a:p>
            <a:pPr algn="r" rtl="1"/>
            <a:r>
              <a:rPr lang="ar-SA" sz="2000" b="1" dirty="0" smtClean="0"/>
              <a:t>فروع علم البساتين ....................................................................................................</a:t>
            </a:r>
            <a:endParaRPr lang="ar-EG" sz="2000" b="1" dirty="0"/>
          </a:p>
        </p:txBody>
      </p:sp>
      <p:sp>
        <p:nvSpPr>
          <p:cNvPr id="5" name="Text Placeholder 4"/>
          <p:cNvSpPr>
            <a:spLocks noGrp="1"/>
          </p:cNvSpPr>
          <p:nvPr>
            <p:ph type="body" idx="1"/>
          </p:nvPr>
        </p:nvSpPr>
        <p:spPr>
          <a:xfrm>
            <a:off x="457200" y="914400"/>
            <a:ext cx="8229600" cy="639762"/>
          </a:xfrm>
        </p:spPr>
        <p:txBody>
          <a:bodyPr>
            <a:noAutofit/>
          </a:bodyPr>
          <a:lstStyle/>
          <a:p>
            <a:pPr algn="r" rtl="1">
              <a:buFont typeface="Wingdings 2" pitchFamily="18" charset="2"/>
              <a:buChar char="õ"/>
            </a:pPr>
            <a:r>
              <a:rPr lang="ar-SA" sz="3600" dirty="0" smtClean="0">
                <a:solidFill>
                  <a:schemeClr val="accent2">
                    <a:lumMod val="75000"/>
                  </a:schemeClr>
                </a:solidFill>
              </a:rPr>
              <a:t>  </a:t>
            </a:r>
            <a:r>
              <a:rPr lang="ar-EG" sz="3600" dirty="0" smtClean="0">
                <a:solidFill>
                  <a:schemeClr val="accent2">
                    <a:lumMod val="75000"/>
                  </a:schemeClr>
                </a:solidFill>
              </a:rPr>
              <a:t>علم ال</a:t>
            </a:r>
            <a:r>
              <a:rPr lang="ar-SA" sz="3600" dirty="0" smtClean="0">
                <a:solidFill>
                  <a:schemeClr val="accent2">
                    <a:lumMod val="75000"/>
                  </a:schemeClr>
                </a:solidFill>
              </a:rPr>
              <a:t>خضر  </a:t>
            </a:r>
            <a:r>
              <a:rPr lang="en-US" sz="3600" dirty="0" smtClean="0">
                <a:solidFill>
                  <a:schemeClr val="accent2">
                    <a:lumMod val="75000"/>
                  </a:schemeClr>
                </a:solidFill>
                <a:latin typeface="Arial" pitchFamily="34" charset="0"/>
                <a:cs typeface="Arial" pitchFamily="34" charset="0"/>
              </a:rPr>
              <a:t>Olericulture</a:t>
            </a:r>
            <a:r>
              <a:rPr lang="ar-SA" sz="3600" dirty="0" smtClean="0">
                <a:solidFill>
                  <a:schemeClr val="accent2">
                    <a:lumMod val="75000"/>
                  </a:schemeClr>
                </a:solidFill>
                <a:latin typeface="Arial" pitchFamily="34" charset="0"/>
                <a:cs typeface="Arial" pitchFamily="34" charset="0"/>
              </a:rPr>
              <a:t> </a:t>
            </a:r>
            <a:r>
              <a:rPr lang="ar-SA" sz="3600" dirty="0" smtClean="0">
                <a:solidFill>
                  <a:schemeClr val="accent2">
                    <a:lumMod val="75000"/>
                  </a:schemeClr>
                </a:solidFill>
              </a:rPr>
              <a:t> </a:t>
            </a:r>
            <a:endParaRPr lang="ar-EG" sz="3600" dirty="0" smtClean="0">
              <a:solidFill>
                <a:schemeClr val="accent2">
                  <a:lumMod val="75000"/>
                </a:schemeClr>
              </a:solidFill>
            </a:endParaRPr>
          </a:p>
        </p:txBody>
      </p:sp>
      <p:sp>
        <p:nvSpPr>
          <p:cNvPr id="6" name="Content Placeholder 5"/>
          <p:cNvSpPr>
            <a:spLocks noGrp="1"/>
          </p:cNvSpPr>
          <p:nvPr>
            <p:ph sz="half" idx="2"/>
          </p:nvPr>
        </p:nvSpPr>
        <p:spPr>
          <a:xfrm>
            <a:off x="457200" y="1717675"/>
            <a:ext cx="8229600" cy="1863725"/>
          </a:xfrm>
        </p:spPr>
        <p:txBody>
          <a:bodyPr>
            <a:normAutofit fontScale="92500" lnSpcReduction="10000"/>
          </a:bodyPr>
          <a:lstStyle/>
          <a:p>
            <a:pPr algn="r" rtl="1"/>
            <a:r>
              <a:rPr lang="ar-EG" b="1" dirty="0" smtClean="0"/>
              <a:t>يهتم بمحاصيل الخضر العشبية (الحولية، ذات </a:t>
            </a:r>
            <a:r>
              <a:rPr lang="ar-EG" b="1" dirty="0" smtClean="0"/>
              <a:t>الحولين</a:t>
            </a:r>
            <a:r>
              <a:rPr lang="ar-SA" b="1" dirty="0" smtClean="0"/>
              <a:t> والقليل معمر </a:t>
            </a:r>
            <a:r>
              <a:rPr lang="ar-EG" b="1" dirty="0" smtClean="0"/>
              <a:t>) </a:t>
            </a:r>
            <a:endParaRPr lang="ar-EG" b="1" dirty="0" smtClean="0"/>
          </a:p>
          <a:p>
            <a:pPr algn="r" rtl="1"/>
            <a:r>
              <a:rPr lang="ar-EG" b="1" dirty="0" smtClean="0"/>
              <a:t>جميع الخضر تحتاج إلى عناية خاصة أثناء زراعتها وإنتاجها وتداولها وتخزينها</a:t>
            </a:r>
          </a:p>
          <a:p>
            <a:pPr algn="r" rtl="1"/>
            <a:r>
              <a:rPr lang="ar-EG" b="1" dirty="0" smtClean="0"/>
              <a:t> مثل الطماطم، الباذنجان، الفلفل، الكوسا، الخيار، البطيخ، الشمام، البطاطس، البامية، الملوخية، </a:t>
            </a:r>
            <a:r>
              <a:rPr lang="ar-SA" b="1" dirty="0" smtClean="0"/>
              <a:t> </a:t>
            </a:r>
            <a:r>
              <a:rPr lang="ar-EG" b="1" dirty="0" smtClean="0"/>
              <a:t>البصل، السبانخ، الخس، الجرجير، الفاصوليا الخضراء، الجزر، البنجر، البطاطا الحلوة، …</a:t>
            </a:r>
            <a:r>
              <a:rPr lang="ar-SA" b="1" dirty="0" smtClean="0"/>
              <a:t>...</a:t>
            </a:r>
            <a:r>
              <a:rPr lang="ar-EG" b="1" dirty="0" smtClean="0"/>
              <a:t>.الخ.</a:t>
            </a:r>
            <a:endParaRPr lang="ar-EG" b="1" dirty="0"/>
          </a:p>
        </p:txBody>
      </p:sp>
      <p:sp>
        <p:nvSpPr>
          <p:cNvPr id="7" name="Text Placeholder 6"/>
          <p:cNvSpPr>
            <a:spLocks noGrp="1"/>
          </p:cNvSpPr>
          <p:nvPr>
            <p:ph type="body" sz="quarter" idx="3"/>
          </p:nvPr>
        </p:nvSpPr>
        <p:spPr>
          <a:xfrm>
            <a:off x="457200" y="3657600"/>
            <a:ext cx="8229600" cy="639762"/>
          </a:xfrm>
        </p:spPr>
        <p:txBody>
          <a:bodyPr>
            <a:noAutofit/>
          </a:bodyPr>
          <a:lstStyle/>
          <a:p>
            <a:pPr algn="r" rtl="1">
              <a:buFont typeface="Wingdings 2" pitchFamily="18" charset="2"/>
              <a:buChar char="õ"/>
            </a:pPr>
            <a:r>
              <a:rPr lang="ar-SA" sz="3600" dirty="0" smtClean="0">
                <a:solidFill>
                  <a:schemeClr val="accent2">
                    <a:lumMod val="75000"/>
                  </a:schemeClr>
                </a:solidFill>
              </a:rPr>
              <a:t>  </a:t>
            </a:r>
            <a:r>
              <a:rPr lang="ar-EG" sz="3600" dirty="0" smtClean="0">
                <a:solidFill>
                  <a:schemeClr val="accent2">
                    <a:lumMod val="75000"/>
                  </a:schemeClr>
                </a:solidFill>
              </a:rPr>
              <a:t>علم ال</a:t>
            </a:r>
            <a:r>
              <a:rPr lang="ar-SA" sz="3600" dirty="0" smtClean="0">
                <a:solidFill>
                  <a:schemeClr val="accent2">
                    <a:lumMod val="75000"/>
                  </a:schemeClr>
                </a:solidFill>
              </a:rPr>
              <a:t>فاكهة   </a:t>
            </a:r>
            <a:r>
              <a:rPr lang="en-US" sz="3600" dirty="0" smtClean="0">
                <a:solidFill>
                  <a:schemeClr val="accent2">
                    <a:lumMod val="75000"/>
                  </a:schemeClr>
                </a:solidFill>
                <a:latin typeface="Arial" pitchFamily="34" charset="0"/>
                <a:cs typeface="Arial" pitchFamily="34" charset="0"/>
              </a:rPr>
              <a:t>Pomology</a:t>
            </a:r>
            <a:r>
              <a:rPr lang="ar-SA" sz="3600" dirty="0" smtClean="0">
                <a:solidFill>
                  <a:schemeClr val="accent2">
                    <a:lumMod val="75000"/>
                  </a:schemeClr>
                </a:solidFill>
                <a:latin typeface="Arial" pitchFamily="34" charset="0"/>
                <a:cs typeface="Arial" pitchFamily="34" charset="0"/>
              </a:rPr>
              <a:t> </a:t>
            </a:r>
            <a:endParaRPr lang="ar-EG" sz="3600" dirty="0" smtClean="0">
              <a:solidFill>
                <a:schemeClr val="accent2">
                  <a:lumMod val="75000"/>
                </a:schemeClr>
              </a:solidFill>
            </a:endParaRPr>
          </a:p>
        </p:txBody>
      </p:sp>
      <p:sp>
        <p:nvSpPr>
          <p:cNvPr id="8" name="Content Placeholder 7"/>
          <p:cNvSpPr>
            <a:spLocks noGrp="1"/>
          </p:cNvSpPr>
          <p:nvPr>
            <p:ph sz="quarter" idx="4"/>
          </p:nvPr>
        </p:nvSpPr>
        <p:spPr>
          <a:xfrm>
            <a:off x="457201" y="4419599"/>
            <a:ext cx="8229600" cy="1706563"/>
          </a:xfrm>
        </p:spPr>
        <p:txBody>
          <a:bodyPr>
            <a:normAutofit/>
          </a:bodyPr>
          <a:lstStyle/>
          <a:p>
            <a:pPr algn="r" rtl="1"/>
            <a:r>
              <a:rPr lang="ar-EG" b="1" dirty="0" smtClean="0"/>
              <a:t>يهتم بمحاصيل الفاكهة المعمرة (أشجار وشجيرات ومتسلقات)</a:t>
            </a:r>
          </a:p>
          <a:p>
            <a:pPr algn="r" rtl="1"/>
            <a:r>
              <a:rPr lang="ar-EG" b="1" dirty="0" smtClean="0"/>
              <a:t>مثل الحمضيات (الموالح)، المانجو، الموز، نخيل التمر، الجوافة</a:t>
            </a:r>
            <a:r>
              <a:rPr lang="ar-SA" b="1" dirty="0" smtClean="0"/>
              <a:t> </a:t>
            </a:r>
            <a:r>
              <a:rPr lang="ar-EG" b="1" dirty="0" smtClean="0"/>
              <a:t>، الأناناس،</a:t>
            </a:r>
            <a:r>
              <a:rPr lang="ar-SA" b="1" dirty="0" smtClean="0"/>
              <a:t> </a:t>
            </a:r>
            <a:r>
              <a:rPr lang="ar-EG" b="1" dirty="0" smtClean="0"/>
              <a:t> الرمان، الزيتون، الزبدية (الأفوكادو)، العنب، القشطه، التين، التفاح، الخوخ، المشمش</a:t>
            </a:r>
            <a:r>
              <a:rPr lang="ar-SA" b="1" dirty="0" smtClean="0"/>
              <a:t> .....الخ</a:t>
            </a:r>
            <a:endParaRPr lang="ar-EG"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2"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 calcmode="lin" valueType="num">
                                      <p:cBhvr additive="base">
                                        <p:cTn id="28"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 calcmode="lin" valueType="num">
                                      <p:cBhvr>
                                        <p:cTn id="34"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35"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6" dur="1000"/>
                                        <p:tgtEl>
                                          <p:spTgt spid="8">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grpId="0" nodeType="clickEffect">
                                  <p:stCondLst>
                                    <p:cond delay="0"/>
                                  </p:stCondLst>
                                  <p:childTnLst>
                                    <p:set>
                                      <p:cBhvr>
                                        <p:cTn id="40" dur="1" fill="hold">
                                          <p:stCondLst>
                                            <p:cond delay="0"/>
                                          </p:stCondLst>
                                        </p:cTn>
                                        <p:tgtEl>
                                          <p:spTgt spid="8">
                                            <p:txEl>
                                              <p:pRg st="1" end="1"/>
                                            </p:txEl>
                                          </p:spTgt>
                                        </p:tgtEl>
                                        <p:attrNameLst>
                                          <p:attrName>style.visibility</p:attrName>
                                        </p:attrNameLst>
                                      </p:cBhvr>
                                      <p:to>
                                        <p:strVal val="visible"/>
                                      </p:to>
                                    </p:set>
                                    <p:anim calcmode="lin" valueType="num">
                                      <p:cBhvr>
                                        <p:cTn id="41"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42"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3"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3562"/>
          </a:xfrm>
        </p:spPr>
        <p:txBody>
          <a:bodyPr>
            <a:noAutofit/>
          </a:bodyPr>
          <a:lstStyle/>
          <a:p>
            <a:pPr algn="r" rtl="1"/>
            <a:r>
              <a:rPr lang="ar-SA" sz="2000" b="1" dirty="0" smtClean="0"/>
              <a:t>فروع علم البساتين ....................................................................................................</a:t>
            </a:r>
            <a:endParaRPr lang="ar-EG" sz="2000" b="1" dirty="0"/>
          </a:p>
        </p:txBody>
      </p:sp>
      <p:sp>
        <p:nvSpPr>
          <p:cNvPr id="5" name="Text Placeholder 4"/>
          <p:cNvSpPr>
            <a:spLocks noGrp="1"/>
          </p:cNvSpPr>
          <p:nvPr>
            <p:ph type="body" idx="1"/>
          </p:nvPr>
        </p:nvSpPr>
        <p:spPr>
          <a:xfrm>
            <a:off x="457200" y="762000"/>
            <a:ext cx="8229600" cy="990600"/>
          </a:xfrm>
        </p:spPr>
        <p:txBody>
          <a:bodyPr>
            <a:normAutofit lnSpcReduction="10000"/>
          </a:bodyPr>
          <a:lstStyle/>
          <a:p>
            <a:pPr algn="r" rtl="1">
              <a:buFont typeface="Wingdings 2" pitchFamily="18" charset="2"/>
              <a:buChar char=""/>
            </a:pPr>
            <a:r>
              <a:rPr lang="ar-SA" sz="2800" dirty="0" smtClean="0">
                <a:solidFill>
                  <a:schemeClr val="accent2">
                    <a:lumMod val="75000"/>
                  </a:schemeClr>
                </a:solidFill>
              </a:rPr>
              <a:t>  </a:t>
            </a:r>
            <a:r>
              <a:rPr lang="ar-EG" sz="2800" dirty="0" smtClean="0">
                <a:solidFill>
                  <a:schemeClr val="accent2">
                    <a:lumMod val="75000"/>
                  </a:schemeClr>
                </a:solidFill>
                <a:latin typeface="Arial" pitchFamily="34" charset="0"/>
                <a:cs typeface="Arial" pitchFamily="34" charset="0"/>
              </a:rPr>
              <a:t>علم </a:t>
            </a:r>
            <a:r>
              <a:rPr lang="ar-SA" sz="2800" dirty="0" smtClean="0">
                <a:solidFill>
                  <a:schemeClr val="accent2">
                    <a:lumMod val="75000"/>
                  </a:schemeClr>
                </a:solidFill>
                <a:latin typeface="Arial" pitchFamily="34" charset="0"/>
                <a:cs typeface="Arial" pitchFamily="34" charset="0"/>
              </a:rPr>
              <a:t>الأزهار </a:t>
            </a:r>
            <a:r>
              <a:rPr lang="ar-EG" sz="2800" dirty="0" smtClean="0">
                <a:solidFill>
                  <a:schemeClr val="accent2">
                    <a:lumMod val="75000"/>
                  </a:schemeClr>
                </a:solidFill>
                <a:latin typeface="Arial" pitchFamily="34" charset="0"/>
                <a:cs typeface="Arial" pitchFamily="34" charset="0"/>
              </a:rPr>
              <a:t>ونباتات الزينة</a:t>
            </a:r>
            <a:endParaRPr lang="ar-SA" sz="2800" dirty="0" smtClean="0">
              <a:solidFill>
                <a:schemeClr val="accent2">
                  <a:lumMod val="75000"/>
                </a:schemeClr>
              </a:solidFill>
              <a:latin typeface="Arial" pitchFamily="34" charset="0"/>
              <a:cs typeface="Arial" pitchFamily="34" charset="0"/>
            </a:endParaRPr>
          </a:p>
          <a:p>
            <a:pPr algn="r" rtl="1"/>
            <a:r>
              <a:rPr lang="ar-SA" sz="2800" dirty="0" smtClean="0">
                <a:solidFill>
                  <a:schemeClr val="accent2">
                    <a:lumMod val="75000"/>
                  </a:schemeClr>
                </a:solidFill>
                <a:latin typeface="Arial" pitchFamily="34" charset="0"/>
                <a:cs typeface="Arial" pitchFamily="34" charset="0"/>
              </a:rPr>
              <a:t> </a:t>
            </a:r>
            <a:r>
              <a:rPr lang="en-US" sz="2800" dirty="0" smtClean="0">
                <a:solidFill>
                  <a:schemeClr val="accent2">
                    <a:lumMod val="75000"/>
                  </a:schemeClr>
                </a:solidFill>
                <a:latin typeface="Arial" pitchFamily="34" charset="0"/>
                <a:cs typeface="Arial" pitchFamily="34" charset="0"/>
              </a:rPr>
              <a:t>Floriculture &amp;  Ornamental Horticulture   </a:t>
            </a:r>
          </a:p>
        </p:txBody>
      </p:sp>
      <p:sp>
        <p:nvSpPr>
          <p:cNvPr id="6" name="Content Placeholder 5"/>
          <p:cNvSpPr>
            <a:spLocks noGrp="1"/>
          </p:cNvSpPr>
          <p:nvPr>
            <p:ph sz="half" idx="2"/>
          </p:nvPr>
        </p:nvSpPr>
        <p:spPr>
          <a:xfrm>
            <a:off x="457200" y="1717675"/>
            <a:ext cx="8229600" cy="1863725"/>
          </a:xfrm>
        </p:spPr>
        <p:txBody>
          <a:bodyPr>
            <a:normAutofit/>
          </a:bodyPr>
          <a:lstStyle/>
          <a:p>
            <a:pPr algn="r" rtl="1"/>
            <a:r>
              <a:rPr lang="ar-SA" b="1" dirty="0" smtClean="0"/>
              <a:t>ي</a:t>
            </a:r>
            <a:r>
              <a:rPr lang="ar-EG" b="1" dirty="0" smtClean="0"/>
              <a:t>هتم بالزهور ونباتات الزينة وهي تشمل كل النباتات التي تُزرع أو تنمو بريًا</a:t>
            </a:r>
            <a:r>
              <a:rPr lang="ar-SA" b="1" dirty="0" smtClean="0"/>
              <a:t> </a:t>
            </a:r>
            <a:r>
              <a:rPr lang="ar-EG" b="1" dirty="0" smtClean="0"/>
              <a:t>والتي</a:t>
            </a:r>
            <a:r>
              <a:rPr lang="ar-SA" b="1" dirty="0" smtClean="0"/>
              <a:t> </a:t>
            </a:r>
            <a:r>
              <a:rPr lang="ar-EG" b="1" dirty="0" smtClean="0"/>
              <a:t>يمكن استخدامها ككل أو جزء أو أجزاء منها في أغراض التنسيق والتجميل خارجياً في الحدائق والميادين والمنتزهات والشوارع أو داخلياً في المنازل والمكاتب ودور العمل وكافة المباني. </a:t>
            </a:r>
          </a:p>
        </p:txBody>
      </p:sp>
      <p:sp>
        <p:nvSpPr>
          <p:cNvPr id="7" name="Text Placeholder 6"/>
          <p:cNvSpPr>
            <a:spLocks noGrp="1"/>
          </p:cNvSpPr>
          <p:nvPr>
            <p:ph type="body" sz="quarter" idx="3"/>
          </p:nvPr>
        </p:nvSpPr>
        <p:spPr>
          <a:xfrm>
            <a:off x="457200" y="3657600"/>
            <a:ext cx="8229600" cy="639762"/>
          </a:xfrm>
        </p:spPr>
        <p:txBody>
          <a:bodyPr>
            <a:noAutofit/>
          </a:bodyPr>
          <a:lstStyle/>
          <a:p>
            <a:pPr algn="r" rtl="1">
              <a:buFont typeface="Wingdings 2" pitchFamily="18" charset="2"/>
              <a:buChar char=""/>
            </a:pPr>
            <a:r>
              <a:rPr lang="ar-EG" sz="3600" dirty="0" smtClean="0">
                <a:solidFill>
                  <a:schemeClr val="accent2">
                    <a:lumMod val="75000"/>
                  </a:schemeClr>
                </a:solidFill>
                <a:latin typeface="Arial" pitchFamily="34" charset="0"/>
                <a:cs typeface="Arial" pitchFamily="34" charset="0"/>
              </a:rPr>
              <a:t>علم تنسيق الحدائق </a:t>
            </a:r>
            <a:r>
              <a:rPr lang="en-US" sz="3600" dirty="0" smtClean="0">
                <a:solidFill>
                  <a:schemeClr val="accent2">
                    <a:lumMod val="75000"/>
                  </a:schemeClr>
                </a:solidFill>
                <a:latin typeface="Arial" pitchFamily="34" charset="0"/>
                <a:cs typeface="Arial" pitchFamily="34" charset="0"/>
              </a:rPr>
              <a:t>Landscape    </a:t>
            </a:r>
          </a:p>
        </p:txBody>
      </p:sp>
      <p:sp>
        <p:nvSpPr>
          <p:cNvPr id="8" name="Content Placeholder 7"/>
          <p:cNvSpPr>
            <a:spLocks noGrp="1"/>
          </p:cNvSpPr>
          <p:nvPr>
            <p:ph sz="quarter" idx="4"/>
          </p:nvPr>
        </p:nvSpPr>
        <p:spPr>
          <a:xfrm>
            <a:off x="457201" y="4419599"/>
            <a:ext cx="8229600" cy="2057401"/>
          </a:xfrm>
        </p:spPr>
        <p:txBody>
          <a:bodyPr>
            <a:normAutofit fontScale="85000" lnSpcReduction="20000"/>
          </a:bodyPr>
          <a:lstStyle/>
          <a:p>
            <a:pPr algn="r" rtl="1"/>
            <a:r>
              <a:rPr lang="ar-EG" b="1" dirty="0" smtClean="0"/>
              <a:t>هو فن توزيع وترتيب النباتات (الزهور ونباتات الزينة) في أماكن معينة وبأشكال </a:t>
            </a:r>
            <a:r>
              <a:rPr lang="ar-SA" b="1" dirty="0" smtClean="0"/>
              <a:t> </a:t>
            </a:r>
            <a:r>
              <a:rPr lang="ar-EG" b="1" dirty="0" smtClean="0"/>
              <a:t>خاصة لإعطاء منظر متناسق للحديقة أو المكان الذي يلجأ إليه الإنسان للتمتع بمباهج الطبيعة والإحساس بجمالها تخفيفاً من متاعب الحياة. </a:t>
            </a:r>
          </a:p>
          <a:p>
            <a:pPr algn="r" rtl="1"/>
            <a:endParaRPr lang="ar-EG" b="1" dirty="0" smtClean="0"/>
          </a:p>
          <a:p>
            <a:pPr algn="r" rtl="1"/>
            <a:r>
              <a:rPr lang="ar-EG" b="1" dirty="0" smtClean="0"/>
              <a:t>ولابد أن تتوفر في القائم بأمر التنسيق الإحساس بالجمال والخيال الواسع المبني </a:t>
            </a:r>
            <a:r>
              <a:rPr lang="ar-SA" b="1" dirty="0" smtClean="0"/>
              <a:t> </a:t>
            </a:r>
            <a:r>
              <a:rPr lang="ar-EG" b="1" dirty="0" smtClean="0"/>
              <a:t>على المعرفة والدراية لعلوم الزراعة ومعرفة نباتات الزينة في البيئة معرفة تامة </a:t>
            </a:r>
            <a:r>
              <a:rPr lang="ar-SA" b="1" dirty="0" smtClean="0"/>
              <a:t> </a:t>
            </a:r>
            <a:r>
              <a:rPr lang="ar-EG" b="1" dirty="0" smtClean="0"/>
              <a:t>مع الإلمام الهندسي لمنشآت الحديثة ولنفسية الشعوب وعاداتها وتقاليدها.</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additive="base">
                                        <p:cTn id="14"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p:cTn id="20" dur="2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21" dur="2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2" dur="20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 calcmode="lin" valueType="num">
                                      <p:cBhvr>
                                        <p:cTn id="27" dur="200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28" dur="200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9" dur="2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3562"/>
          </a:xfrm>
        </p:spPr>
        <p:txBody>
          <a:bodyPr>
            <a:noAutofit/>
          </a:bodyPr>
          <a:lstStyle/>
          <a:p>
            <a:pPr algn="r" rtl="1"/>
            <a:r>
              <a:rPr lang="ar-SA" sz="2000" b="1" dirty="0" smtClean="0"/>
              <a:t>فروع علم البساتين ....................................................................................................</a:t>
            </a:r>
            <a:endParaRPr lang="ar-EG" sz="2000" b="1" dirty="0"/>
          </a:p>
        </p:txBody>
      </p:sp>
      <p:sp>
        <p:nvSpPr>
          <p:cNvPr id="5" name="Text Placeholder 4"/>
          <p:cNvSpPr>
            <a:spLocks noGrp="1"/>
          </p:cNvSpPr>
          <p:nvPr>
            <p:ph type="body" idx="1"/>
          </p:nvPr>
        </p:nvSpPr>
        <p:spPr>
          <a:xfrm>
            <a:off x="457200" y="914400"/>
            <a:ext cx="8229600" cy="1066800"/>
          </a:xfrm>
        </p:spPr>
        <p:txBody>
          <a:bodyPr>
            <a:normAutofit lnSpcReduction="10000"/>
          </a:bodyPr>
          <a:lstStyle/>
          <a:p>
            <a:pPr algn="r" rtl="1">
              <a:buFont typeface="Wingdings 2" pitchFamily="18" charset="2"/>
              <a:buChar char="õ"/>
            </a:pPr>
            <a:r>
              <a:rPr lang="ar-SA" sz="3600" dirty="0" smtClean="0">
                <a:solidFill>
                  <a:schemeClr val="accent2">
                    <a:lumMod val="75000"/>
                  </a:schemeClr>
                </a:solidFill>
              </a:rPr>
              <a:t>  </a:t>
            </a:r>
            <a:r>
              <a:rPr lang="ar-EG" sz="3600" dirty="0" smtClean="0">
                <a:solidFill>
                  <a:schemeClr val="accent2">
                    <a:lumMod val="75000"/>
                  </a:schemeClr>
                </a:solidFill>
              </a:rPr>
              <a:t>علم ال</a:t>
            </a:r>
            <a:r>
              <a:rPr lang="ar-SA" sz="3600" dirty="0" smtClean="0">
                <a:solidFill>
                  <a:schemeClr val="accent2">
                    <a:lumMod val="75000"/>
                  </a:schemeClr>
                </a:solidFill>
              </a:rPr>
              <a:t>نباتات الطبية والعطرية</a:t>
            </a:r>
          </a:p>
          <a:p>
            <a:pPr rtl="1"/>
            <a:r>
              <a:rPr lang="en-US" sz="2800" dirty="0" smtClean="0">
                <a:solidFill>
                  <a:schemeClr val="accent2">
                    <a:lumMod val="75000"/>
                  </a:schemeClr>
                </a:solidFill>
                <a:latin typeface="Arial" pitchFamily="34" charset="0"/>
                <a:cs typeface="Arial" pitchFamily="34" charset="0"/>
              </a:rPr>
              <a:t>Medicinal, Aromatic and spice plants</a:t>
            </a:r>
            <a:endParaRPr lang="ar-EG" sz="2800" dirty="0" smtClean="0">
              <a:solidFill>
                <a:schemeClr val="accent2">
                  <a:lumMod val="75000"/>
                </a:schemeClr>
              </a:solidFill>
            </a:endParaRPr>
          </a:p>
        </p:txBody>
      </p:sp>
      <p:sp>
        <p:nvSpPr>
          <p:cNvPr id="6" name="Content Placeholder 5"/>
          <p:cNvSpPr>
            <a:spLocks noGrp="1"/>
          </p:cNvSpPr>
          <p:nvPr>
            <p:ph sz="half" idx="2"/>
          </p:nvPr>
        </p:nvSpPr>
        <p:spPr>
          <a:xfrm>
            <a:off x="457200" y="2057400"/>
            <a:ext cx="8229600" cy="1863725"/>
          </a:xfrm>
        </p:spPr>
        <p:txBody>
          <a:bodyPr>
            <a:normAutofit lnSpcReduction="10000"/>
          </a:bodyPr>
          <a:lstStyle/>
          <a:p>
            <a:pPr algn="r" rtl="1">
              <a:buNone/>
            </a:pPr>
            <a:r>
              <a:rPr lang="ar-SA" b="1" dirty="0" smtClean="0"/>
              <a:t>يهتم بالنباتات الطبية ذات المادة الفعالة النافعة والداخلة في صناعة الأدوية </a:t>
            </a:r>
            <a:r>
              <a:rPr lang="ar-SA" b="1" dirty="0" smtClean="0"/>
              <a:t>والعلاجات الطبيعية</a:t>
            </a:r>
            <a:r>
              <a:rPr lang="ar-SA" b="1" dirty="0" smtClean="0"/>
              <a:t>، والنباتات العطرية المحتوية على أحماض دهنية وزيوت طيارة والتي تستخدم </a:t>
            </a:r>
            <a:r>
              <a:rPr lang="ar-SA" b="1" dirty="0" smtClean="0"/>
              <a:t> في </a:t>
            </a:r>
            <a:r>
              <a:rPr lang="ar-SA" b="1" dirty="0" smtClean="0"/>
              <a:t>صناعة العطور ومستحضرات التجميل، المشروبات وهي نباتات تستخدم </a:t>
            </a:r>
            <a:r>
              <a:rPr lang="ar-SA" b="1" smtClean="0"/>
              <a:t>كمنبهات </a:t>
            </a:r>
            <a:r>
              <a:rPr lang="ar-SA" b="1" smtClean="0"/>
              <a:t>لاحتوائها </a:t>
            </a:r>
            <a:r>
              <a:rPr lang="ar-SA" b="1" dirty="0" smtClean="0"/>
              <a:t>على مادة الكافين، التوابل المحتوية على مواد مكسبه للطعم واللون</a:t>
            </a:r>
          </a:p>
        </p:txBody>
      </p:sp>
      <p:sp>
        <p:nvSpPr>
          <p:cNvPr id="7" name="Text Placeholder 6"/>
          <p:cNvSpPr>
            <a:spLocks noGrp="1"/>
          </p:cNvSpPr>
          <p:nvPr>
            <p:ph type="body" sz="quarter" idx="3"/>
          </p:nvPr>
        </p:nvSpPr>
        <p:spPr>
          <a:xfrm>
            <a:off x="457200" y="3657600"/>
            <a:ext cx="8229600" cy="639762"/>
          </a:xfrm>
        </p:spPr>
        <p:txBody>
          <a:bodyPr/>
          <a:lstStyle/>
          <a:p>
            <a:pPr algn="r" rtl="1">
              <a:buFont typeface="Wingdings 2" pitchFamily="18" charset="2"/>
              <a:buChar char="õ"/>
            </a:pPr>
            <a:endParaRPr lang="ar-EG" dirty="0" smtClean="0">
              <a:solidFill>
                <a:schemeClr val="accent2">
                  <a:lumMod val="75000"/>
                </a:schemeClr>
              </a:solidFill>
            </a:endParaRPr>
          </a:p>
        </p:txBody>
      </p:sp>
      <p:sp>
        <p:nvSpPr>
          <p:cNvPr id="8" name="Content Placeholder 7"/>
          <p:cNvSpPr>
            <a:spLocks noGrp="1"/>
          </p:cNvSpPr>
          <p:nvPr>
            <p:ph sz="quarter" idx="4"/>
          </p:nvPr>
        </p:nvSpPr>
        <p:spPr>
          <a:xfrm>
            <a:off x="457201" y="4419599"/>
            <a:ext cx="8229600" cy="2057401"/>
          </a:xfrm>
        </p:spPr>
        <p:txBody>
          <a:bodyPr>
            <a:normAutofit/>
          </a:bodyPr>
          <a:lstStyle/>
          <a:p>
            <a:pPr algn="r" rtl="1"/>
            <a:endParaRPr lang="ar-EG"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2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2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39762"/>
          </a:xfrm>
        </p:spPr>
        <p:style>
          <a:lnRef idx="2">
            <a:schemeClr val="dk1"/>
          </a:lnRef>
          <a:fillRef idx="1">
            <a:schemeClr val="lt1"/>
          </a:fillRef>
          <a:effectRef idx="0">
            <a:schemeClr val="dk1"/>
          </a:effectRef>
          <a:fontRef idx="minor">
            <a:schemeClr val="dk1"/>
          </a:fontRef>
        </p:style>
        <p:txBody>
          <a:bodyPr>
            <a:noAutofit/>
          </a:bodyPr>
          <a:lstStyle/>
          <a:p>
            <a:pPr rtl="1"/>
            <a:r>
              <a:rPr lang="ar-SA" sz="3600" b="1" i="1" dirty="0" smtClean="0">
                <a:solidFill>
                  <a:schemeClr val="accent2">
                    <a:lumMod val="75000"/>
                  </a:schemeClr>
                </a:solidFill>
              </a:rPr>
              <a:t>أهمية علم البساتين</a:t>
            </a:r>
          </a:p>
        </p:txBody>
      </p:sp>
      <p:sp>
        <p:nvSpPr>
          <p:cNvPr id="5" name="Text Placeholder 4"/>
          <p:cNvSpPr>
            <a:spLocks noGrp="1"/>
          </p:cNvSpPr>
          <p:nvPr>
            <p:ph type="body" idx="1"/>
          </p:nvPr>
        </p:nvSpPr>
        <p:spPr>
          <a:xfrm>
            <a:off x="457200" y="914400"/>
            <a:ext cx="8229600" cy="639762"/>
          </a:xfrm>
        </p:spPr>
        <p:txBody>
          <a:bodyPr>
            <a:normAutofit/>
          </a:bodyPr>
          <a:lstStyle/>
          <a:p>
            <a:pPr algn="r" rtl="1">
              <a:buFont typeface="Wingdings 2" pitchFamily="18" charset="2"/>
              <a:buChar char="õ"/>
            </a:pPr>
            <a:r>
              <a:rPr lang="ar-SA" sz="3200" dirty="0" smtClean="0">
                <a:solidFill>
                  <a:schemeClr val="accent2">
                    <a:lumMod val="75000"/>
                  </a:schemeClr>
                </a:solidFill>
              </a:rPr>
              <a:t>  </a:t>
            </a:r>
            <a:r>
              <a:rPr lang="ar-EG" sz="3200" dirty="0" smtClean="0">
                <a:solidFill>
                  <a:schemeClr val="accent2">
                    <a:lumMod val="75000"/>
                  </a:schemeClr>
                </a:solidFill>
              </a:rPr>
              <a:t>الأهمية الاقتصادية</a:t>
            </a:r>
          </a:p>
        </p:txBody>
      </p:sp>
      <p:sp>
        <p:nvSpPr>
          <p:cNvPr id="6" name="Content Placeholder 5"/>
          <p:cNvSpPr>
            <a:spLocks noGrp="1"/>
          </p:cNvSpPr>
          <p:nvPr>
            <p:ph sz="half" idx="2"/>
          </p:nvPr>
        </p:nvSpPr>
        <p:spPr>
          <a:xfrm>
            <a:off x="457200" y="1717675"/>
            <a:ext cx="8229600" cy="1863725"/>
          </a:xfrm>
        </p:spPr>
        <p:txBody>
          <a:bodyPr>
            <a:normAutofit/>
          </a:bodyPr>
          <a:lstStyle/>
          <a:p>
            <a:pPr algn="r" rtl="1"/>
            <a:r>
              <a:rPr lang="ar-SA" b="1" dirty="0" smtClean="0">
                <a:cs typeface="Arabic Transparent" pitchFamily="2" charset="-78"/>
              </a:rPr>
              <a:t>يتصف الإنتاج البستاني بكثافته الاقتصادية، فهو بجانب كونه في حاجة ماسة لرأس مال كبير فهو يحتاج أيضاً إلى كثير من الأيدي العاملة الماهرة وذات الخبرة الفنية .</a:t>
            </a:r>
          </a:p>
          <a:p>
            <a:pPr algn="r" rtl="1"/>
            <a:r>
              <a:rPr lang="ar-SA" b="1" dirty="0" smtClean="0">
                <a:cs typeface="Arabic Transparent" pitchFamily="2" charset="-78"/>
              </a:rPr>
              <a:t>كما تساهم الحاصلات البستانية في زيادة الدخل القومي .</a:t>
            </a:r>
          </a:p>
        </p:txBody>
      </p:sp>
      <p:sp>
        <p:nvSpPr>
          <p:cNvPr id="7" name="Text Placeholder 6"/>
          <p:cNvSpPr>
            <a:spLocks noGrp="1"/>
          </p:cNvSpPr>
          <p:nvPr>
            <p:ph type="body" sz="quarter" idx="3"/>
          </p:nvPr>
        </p:nvSpPr>
        <p:spPr>
          <a:xfrm>
            <a:off x="457200" y="3657600"/>
            <a:ext cx="8229600" cy="639762"/>
          </a:xfrm>
        </p:spPr>
        <p:txBody>
          <a:bodyPr>
            <a:normAutofit/>
          </a:bodyPr>
          <a:lstStyle/>
          <a:p>
            <a:pPr algn="r" rtl="1">
              <a:buFont typeface="Wingdings 2" pitchFamily="18" charset="2"/>
              <a:buChar char="õ"/>
            </a:pPr>
            <a:r>
              <a:rPr lang="ar-SA" sz="3200" dirty="0" smtClean="0">
                <a:solidFill>
                  <a:schemeClr val="accent2">
                    <a:lumMod val="75000"/>
                  </a:schemeClr>
                </a:solidFill>
              </a:rPr>
              <a:t>  القيمة الغذائية</a:t>
            </a:r>
            <a:endParaRPr lang="ar-EG" sz="3200" dirty="0" smtClean="0">
              <a:solidFill>
                <a:schemeClr val="accent2">
                  <a:lumMod val="75000"/>
                </a:schemeClr>
              </a:solidFill>
            </a:endParaRPr>
          </a:p>
        </p:txBody>
      </p:sp>
      <p:sp>
        <p:nvSpPr>
          <p:cNvPr id="8" name="Content Placeholder 7"/>
          <p:cNvSpPr>
            <a:spLocks noGrp="1"/>
          </p:cNvSpPr>
          <p:nvPr>
            <p:ph sz="quarter" idx="4"/>
          </p:nvPr>
        </p:nvSpPr>
        <p:spPr>
          <a:xfrm>
            <a:off x="457201" y="4419599"/>
            <a:ext cx="8229600" cy="2057401"/>
          </a:xfrm>
        </p:spPr>
        <p:txBody>
          <a:bodyPr>
            <a:normAutofit/>
          </a:bodyPr>
          <a:lstStyle/>
          <a:p>
            <a:pPr algn="r" rtl="1"/>
            <a:r>
              <a:rPr lang="ar-EG" b="1" dirty="0" smtClean="0"/>
              <a:t>محاصيل الفاكهة والخضر مهمة في غذاء الإنسان، فتدخل فيه على عدة أشكال وصور مختلفة، فتؤكل الثمار الطازجة أو تعصر أو يعمل منها المشروبات والمثلجات والمربيات أو تحفظ في معلبات، وقد تجفف أو تخلل.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914400"/>
            <a:ext cx="8229600" cy="639762"/>
          </a:xfrm>
        </p:spPr>
        <p:txBody>
          <a:bodyPr>
            <a:normAutofit/>
          </a:bodyPr>
          <a:lstStyle/>
          <a:p>
            <a:pPr algn="r" rtl="1">
              <a:buFont typeface="Wingdings 2" pitchFamily="18" charset="2"/>
              <a:buChar char="õ"/>
            </a:pPr>
            <a:r>
              <a:rPr lang="ar-SA" sz="3200" dirty="0" smtClean="0">
                <a:solidFill>
                  <a:schemeClr val="accent2">
                    <a:lumMod val="75000"/>
                  </a:schemeClr>
                </a:solidFill>
              </a:rPr>
              <a:t>  </a:t>
            </a:r>
            <a:r>
              <a:rPr lang="ar-EG" sz="3200" dirty="0" smtClean="0">
                <a:solidFill>
                  <a:schemeClr val="accent2">
                    <a:lumMod val="75000"/>
                  </a:schemeClr>
                </a:solidFill>
              </a:rPr>
              <a:t>الأهمية ال</a:t>
            </a:r>
            <a:r>
              <a:rPr lang="ar-SA" sz="3200" dirty="0" smtClean="0">
                <a:solidFill>
                  <a:schemeClr val="accent2">
                    <a:lumMod val="75000"/>
                  </a:schemeClr>
                </a:solidFill>
              </a:rPr>
              <a:t>طبية والعطرية</a:t>
            </a:r>
            <a:endParaRPr lang="ar-EG" sz="3200" dirty="0" smtClean="0">
              <a:solidFill>
                <a:schemeClr val="accent2">
                  <a:lumMod val="75000"/>
                </a:schemeClr>
              </a:solidFill>
            </a:endParaRPr>
          </a:p>
        </p:txBody>
      </p:sp>
      <p:sp>
        <p:nvSpPr>
          <p:cNvPr id="6" name="Content Placeholder 5"/>
          <p:cNvSpPr>
            <a:spLocks noGrp="1"/>
          </p:cNvSpPr>
          <p:nvPr>
            <p:ph sz="half" idx="2"/>
          </p:nvPr>
        </p:nvSpPr>
        <p:spPr>
          <a:xfrm>
            <a:off x="457200" y="1717675"/>
            <a:ext cx="8229600" cy="1863725"/>
          </a:xfrm>
        </p:spPr>
        <p:txBody>
          <a:bodyPr>
            <a:normAutofit lnSpcReduction="10000"/>
          </a:bodyPr>
          <a:lstStyle/>
          <a:p>
            <a:pPr algn="r" rtl="1"/>
            <a:r>
              <a:rPr lang="ar-EG" b="1" dirty="0" smtClean="0"/>
              <a:t>تستخدم بعض من النباتات البستانية كنباتات لها أهمية طبية وذلك لاحتوائها على مواد فعالة تدخل في مجال صناعة الأدوية والعلاجات الطبيعية.</a:t>
            </a:r>
          </a:p>
          <a:p>
            <a:pPr algn="r" rtl="1"/>
            <a:r>
              <a:rPr lang="ar-EG" b="1" dirty="0" smtClean="0"/>
              <a:t>وأيضاً تستخدم كنباتات عطرية لاحتوائها على أحماض دهنية وزيوت طيارة تدخل في صناعة العطور والروائح ومستحضرات التجميل، وقد قامت صناعات متعددة ومتنوعة للاستفادة من هذه النباتات وما تحتويه من مواد نافعة.</a:t>
            </a:r>
          </a:p>
        </p:txBody>
      </p:sp>
      <p:sp>
        <p:nvSpPr>
          <p:cNvPr id="7" name="Text Placeholder 6"/>
          <p:cNvSpPr>
            <a:spLocks noGrp="1"/>
          </p:cNvSpPr>
          <p:nvPr>
            <p:ph type="body" sz="quarter" idx="3"/>
          </p:nvPr>
        </p:nvSpPr>
        <p:spPr>
          <a:xfrm>
            <a:off x="457200" y="3657600"/>
            <a:ext cx="8229600" cy="639762"/>
          </a:xfrm>
        </p:spPr>
        <p:txBody>
          <a:bodyPr>
            <a:normAutofit/>
          </a:bodyPr>
          <a:lstStyle/>
          <a:p>
            <a:pPr algn="r" rtl="1">
              <a:buFont typeface="Wingdings 2" pitchFamily="18" charset="2"/>
              <a:buChar char="õ"/>
            </a:pPr>
            <a:r>
              <a:rPr lang="ar-SA" sz="3200" dirty="0" smtClean="0">
                <a:solidFill>
                  <a:schemeClr val="accent2">
                    <a:lumMod val="75000"/>
                  </a:schemeClr>
                </a:solidFill>
              </a:rPr>
              <a:t>  القيمة الجمالية و التنسيقية</a:t>
            </a:r>
            <a:endParaRPr lang="ar-EG" sz="3200" dirty="0" smtClean="0">
              <a:solidFill>
                <a:schemeClr val="accent2">
                  <a:lumMod val="75000"/>
                </a:schemeClr>
              </a:solidFill>
            </a:endParaRPr>
          </a:p>
        </p:txBody>
      </p:sp>
      <p:sp>
        <p:nvSpPr>
          <p:cNvPr id="8" name="Content Placeholder 7"/>
          <p:cNvSpPr>
            <a:spLocks noGrp="1"/>
          </p:cNvSpPr>
          <p:nvPr>
            <p:ph sz="quarter" idx="4"/>
          </p:nvPr>
        </p:nvSpPr>
        <p:spPr>
          <a:xfrm>
            <a:off x="457201" y="4419599"/>
            <a:ext cx="8229600" cy="2057401"/>
          </a:xfrm>
        </p:spPr>
        <p:txBody>
          <a:bodyPr>
            <a:normAutofit/>
          </a:bodyPr>
          <a:lstStyle/>
          <a:p>
            <a:pPr algn="r" rtl="1"/>
            <a:r>
              <a:rPr lang="ar-SA" b="1" dirty="0" smtClean="0"/>
              <a:t>تزرع الأزهار ونباتات الزينة  لقيمتها الجمالية والتنسيقية   لجمال أزهارها ذات الألوان الجذابة  و جمال المجموع الخضري لبعض النباتات الأخرى .</a:t>
            </a:r>
            <a:endParaRPr lang="ar-EG" b="1" dirty="0" smtClean="0"/>
          </a:p>
        </p:txBody>
      </p:sp>
      <p:sp>
        <p:nvSpPr>
          <p:cNvPr id="9" name="Title 8"/>
          <p:cNvSpPr>
            <a:spLocks noGrp="1"/>
          </p:cNvSpPr>
          <p:nvPr>
            <p:ph type="title"/>
          </p:nvPr>
        </p:nvSpPr>
        <p:spPr>
          <a:xfrm>
            <a:off x="457200" y="274638"/>
            <a:ext cx="8229600" cy="411162"/>
          </a:xfrm>
        </p:spPr>
        <p:txBody>
          <a:bodyPr>
            <a:normAutofit fontScale="90000"/>
          </a:bodyPr>
          <a:lstStyle/>
          <a:p>
            <a:endParaRPr lang="ar-EG"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856</TotalTime>
  <Words>1200</Words>
  <Application>Microsoft Office PowerPoint</Application>
  <PresentationFormat>On-screen Show (4:3)</PresentationFormat>
  <Paragraphs>116</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Slide 1</vt:lpstr>
      <vt:lpstr>أساسيات البساتين </vt:lpstr>
      <vt:lpstr> علم البساتين  Horticulture</vt:lpstr>
      <vt:lpstr> فروع علم البساتين  Horticulture</vt:lpstr>
      <vt:lpstr>فروع علم البساتين ....................................................................................................</vt:lpstr>
      <vt:lpstr>فروع علم البساتين ....................................................................................................</vt:lpstr>
      <vt:lpstr>فروع علم البساتين ....................................................................................................</vt:lpstr>
      <vt:lpstr>أهمية علم البساتين</vt:lpstr>
      <vt:lpstr>Slide 9</vt:lpstr>
      <vt:lpstr> علم الخضر   Olericulture  </vt:lpstr>
      <vt:lpstr>محاصيل الخضر  Vegetable Crops</vt:lpstr>
      <vt:lpstr>تقسيم الخضر Vegetable Classification</vt:lpstr>
      <vt:lpstr>التقسيم على أساس الجزء المأكول</vt:lpstr>
      <vt:lpstr>التقسيم على أساس الجزء المستعمل في الغذاء</vt:lpstr>
      <vt:lpstr>التقسيم على أساس الجزء المستعمل في الغذاء</vt:lpstr>
      <vt:lpstr>التقسيم على أساس الجزء المستعمل في الغذاء</vt:lpstr>
      <vt:lpstr>التقسيم على أساس الجزء المستعمل في الغذاء</vt:lpstr>
      <vt:lpstr>التقسيم على أساس الجزء المستعمل في الغذاء</vt:lpstr>
      <vt:lpstr>التقسيم على أساس الجزء المستعمل في الغذاء</vt:lpstr>
      <vt:lpstr>التقسيم الحراري</vt:lpstr>
      <vt:lpstr>التقسيم على أساس دورة الحياة</vt:lpstr>
      <vt:lpstr>التقسيم النباتي</vt:lpstr>
      <vt:lpstr>Slide 23</vt:lpstr>
      <vt:lpstr> ذوات الفلقتين </vt:lpstr>
      <vt:lpstr>Slide 25</vt:lpstr>
      <vt:lpstr>مزايا وعيوب التقسيم النباتي</vt:lpstr>
      <vt:lpstr>Slide 27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مقدمة في محاصيل الخضر</dc:title>
  <dc:creator/>
  <cp:lastModifiedBy>ScOrPiOnE</cp:lastModifiedBy>
  <cp:revision>125</cp:revision>
  <dcterms:created xsi:type="dcterms:W3CDTF">2006-08-16T00:00:00Z</dcterms:created>
  <dcterms:modified xsi:type="dcterms:W3CDTF">2013-02-13T02:57:09Z</dcterms:modified>
</cp:coreProperties>
</file>