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94" r:id="rId2"/>
    <p:sldId id="400" r:id="rId3"/>
    <p:sldId id="256" r:id="rId4"/>
    <p:sldId id="294" r:id="rId5"/>
    <p:sldId id="370" r:id="rId6"/>
    <p:sldId id="372" r:id="rId7"/>
    <p:sldId id="293" r:id="rId8"/>
    <p:sldId id="398" r:id="rId9"/>
    <p:sldId id="295" r:id="rId10"/>
    <p:sldId id="409" r:id="rId11"/>
    <p:sldId id="407" r:id="rId12"/>
    <p:sldId id="275" r:id="rId13"/>
    <p:sldId id="282" r:id="rId14"/>
    <p:sldId id="276" r:id="rId15"/>
    <p:sldId id="401" r:id="rId16"/>
    <p:sldId id="300" r:id="rId17"/>
    <p:sldId id="408" r:id="rId18"/>
    <p:sldId id="402" r:id="rId19"/>
    <p:sldId id="41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115" autoAdjust="0"/>
    <p:restoredTop sz="91248" autoAdjust="0"/>
  </p:normalViewPr>
  <p:slideViewPr>
    <p:cSldViewPr snapToGrid="0">
      <p:cViewPr varScale="1">
        <p:scale>
          <a:sx n="64" d="100"/>
          <a:sy n="64" d="100"/>
        </p:scale>
        <p:origin x="518" y="5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FAFDE435-0A22-4A53-B587-169679809B0B}" type="datetimeFigureOut">
              <a:rPr lang="en-US"/>
              <a:pPr>
                <a:defRPr/>
              </a:pPr>
              <a:t>12/20/2021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rtl="0">
              <a:defRPr sz="1200">
                <a:latin typeface="Calibri" panose="020F0502020204030204" pitchFamily="34" charset="0"/>
              </a:defRPr>
            </a:lvl1pPr>
          </a:lstStyle>
          <a:p>
            <a:fld id="{A49F6283-63ED-40D4-8199-5D27B803159C}" type="slidenum">
              <a:rPr lang="en-US" altLang="en-US"/>
              <a:pPr/>
              <a:t>‹#›</a:t>
            </a:fld>
            <a:endParaRPr lang="en-US" altLang="en-US"/>
          </a:p>
        </p:txBody>
      </p:sp>
    </p:spTree>
    <p:extLst>
      <p:ext uri="{BB962C8B-B14F-4D97-AF65-F5344CB8AC3E}">
        <p14:creationId xmlns:p14="http://schemas.microsoft.com/office/powerpoint/2010/main" val="129708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990824-D894-482D-922B-D2246BA23E80}"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40FBC602-0172-408D-B88A-F282DA550429}" type="datetime1">
              <a:rPr lang="en-US" smtClean="0"/>
              <a:pPr>
                <a:defRPr/>
              </a:pPr>
              <a:t>12/20/2021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3DDAE9A-DF7B-45A9-A1D2-D53C44760C4B}" type="slidenum">
              <a:rPr lang="en-US" altLang="en-US" smtClean="0"/>
              <a:pPr/>
              <a:t>‹#›</a:t>
            </a:fld>
            <a:endParaRPr lang="en-US"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227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B51F3EC-F821-47EA-9D63-7932AF4936CD}" type="datetime1">
              <a:rPr lang="en-US" smtClean="0"/>
              <a:pPr>
                <a:defRPr/>
              </a:pPr>
              <a:t>12/20/2021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EEE191D-F11B-4C14-88E1-C35280C06992}" type="slidenum">
              <a:rPr lang="en-US" altLang="en-US" smtClean="0"/>
              <a:pPr/>
              <a:t>‹#›</a:t>
            </a:fld>
            <a:endParaRPr lang="en-US" altLang="en-US"/>
          </a:p>
        </p:txBody>
      </p:sp>
    </p:spTree>
    <p:extLst>
      <p:ext uri="{BB962C8B-B14F-4D97-AF65-F5344CB8AC3E}">
        <p14:creationId xmlns:p14="http://schemas.microsoft.com/office/powerpoint/2010/main" val="38642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90B8E48-CCE4-4BE4-A97B-67BCE347A221}" type="datetime1">
              <a:rPr lang="en-US" smtClean="0"/>
              <a:pPr>
                <a:defRPr/>
              </a:pPr>
              <a:t>12/20/2021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FFC8ADB-C86C-4B9C-9005-4BAAE5FF3481}" type="slidenum">
              <a:rPr lang="en-US" altLang="en-US" smtClean="0"/>
              <a:pPr/>
              <a:t>‹#›</a:t>
            </a:fld>
            <a:endParaRPr lang="en-US" altLang="en-US"/>
          </a:p>
        </p:txBody>
      </p:sp>
    </p:spTree>
    <p:extLst>
      <p:ext uri="{BB962C8B-B14F-4D97-AF65-F5344CB8AC3E}">
        <p14:creationId xmlns:p14="http://schemas.microsoft.com/office/powerpoint/2010/main" val="150432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FA80157-5CA2-4857-A277-A2010AAB82EF}" type="datetime1">
              <a:rPr lang="en-US" smtClean="0"/>
              <a:pPr>
                <a:defRPr/>
              </a:pPr>
              <a:t>12/20/2021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DCCF019-09A3-4D40-A067-784B546BB70E}" type="slidenum">
              <a:rPr lang="en-US" altLang="en-US" smtClean="0"/>
              <a:pPr/>
              <a:t>‹#›</a:t>
            </a:fld>
            <a:endParaRPr lang="en-US" altLang="en-US"/>
          </a:p>
        </p:txBody>
      </p:sp>
    </p:spTree>
    <p:extLst>
      <p:ext uri="{BB962C8B-B14F-4D97-AF65-F5344CB8AC3E}">
        <p14:creationId xmlns:p14="http://schemas.microsoft.com/office/powerpoint/2010/main" val="223455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974A84B-393A-487E-9E80-098C7F6361F8}" type="datetime1">
              <a:rPr lang="en-US" smtClean="0"/>
              <a:pPr>
                <a:defRPr/>
              </a:pPr>
              <a:t>12/20/2021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3C1E9F4-95F2-4147-A9C4-3C5F6D4D4346}" type="slidenum">
              <a:rPr lang="en-US" altLang="en-US" smtClean="0"/>
              <a:pPr/>
              <a:t>‹#›</a:t>
            </a:fld>
            <a:endParaRPr lang="en-US"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73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EF43B5F-BBC4-4A4C-96B9-31E3276F131E}" type="datetime1">
              <a:rPr lang="en-US" smtClean="0"/>
              <a:pPr>
                <a:defRPr/>
              </a:pPr>
              <a:t>12/20/2021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F39F133-D17B-4320-A1A3-90AA9D7A4005}" type="slidenum">
              <a:rPr lang="en-US" altLang="en-US" smtClean="0"/>
              <a:pPr/>
              <a:t>‹#›</a:t>
            </a:fld>
            <a:endParaRPr lang="en-US" altLang="en-US"/>
          </a:p>
        </p:txBody>
      </p:sp>
    </p:spTree>
    <p:extLst>
      <p:ext uri="{BB962C8B-B14F-4D97-AF65-F5344CB8AC3E}">
        <p14:creationId xmlns:p14="http://schemas.microsoft.com/office/powerpoint/2010/main" val="397542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087D5D7-0939-41D1-9B2C-8C9B100C2124}" type="datetime1">
              <a:rPr lang="en-US" smtClean="0"/>
              <a:pPr>
                <a:defRPr/>
              </a:pPr>
              <a:t>12/20/2021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7AB4750-518A-4767-B784-F9330C4227D7}" type="slidenum">
              <a:rPr lang="en-US" altLang="en-US" smtClean="0"/>
              <a:pPr/>
              <a:t>‹#›</a:t>
            </a:fld>
            <a:endParaRPr lang="en-US" altLang="en-US"/>
          </a:p>
        </p:txBody>
      </p:sp>
    </p:spTree>
    <p:extLst>
      <p:ext uri="{BB962C8B-B14F-4D97-AF65-F5344CB8AC3E}">
        <p14:creationId xmlns:p14="http://schemas.microsoft.com/office/powerpoint/2010/main" val="384293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A6C39039-32DE-45A4-B162-537ABB96D84F}" type="datetime1">
              <a:rPr lang="en-US" smtClean="0"/>
              <a:pPr>
                <a:defRPr/>
              </a:pPr>
              <a:t>12/20/2021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A19E598-7D82-4680-A2FC-394148EF9516}" type="slidenum">
              <a:rPr lang="en-US" altLang="en-US" smtClean="0"/>
              <a:pPr/>
              <a:t>‹#›</a:t>
            </a:fld>
            <a:endParaRPr lang="en-US" altLang="en-US"/>
          </a:p>
        </p:txBody>
      </p:sp>
    </p:spTree>
    <p:extLst>
      <p:ext uri="{BB962C8B-B14F-4D97-AF65-F5344CB8AC3E}">
        <p14:creationId xmlns:p14="http://schemas.microsoft.com/office/powerpoint/2010/main" val="380557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F54F7F28-469E-4983-AEA7-3C1D5B54CE86}" type="datetime1">
              <a:rPr lang="en-US" smtClean="0"/>
              <a:pPr>
                <a:defRPr/>
              </a:pPr>
              <a:t>12/20/2021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fld id="{AF47F348-D093-4348-8C2C-E4257FE621E1}" type="slidenum">
              <a:rPr lang="en-US" altLang="en-US" smtClean="0"/>
              <a:pPr/>
              <a:t>‹#›</a:t>
            </a:fld>
            <a:endParaRPr lang="en-US" altLang="en-US"/>
          </a:p>
        </p:txBody>
      </p:sp>
    </p:spTree>
    <p:extLst>
      <p:ext uri="{BB962C8B-B14F-4D97-AF65-F5344CB8AC3E}">
        <p14:creationId xmlns:p14="http://schemas.microsoft.com/office/powerpoint/2010/main" val="2581404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7F225FFE-AC4C-40C8-B2DB-E40827BB1E5D}" type="datetime1">
              <a:rPr lang="en-US" smtClean="0"/>
              <a:pPr>
                <a:defRPr/>
              </a:pPr>
              <a:t>12/20/2021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3AD006-BD0B-4C45-9579-5484BC65762F}" type="slidenum">
              <a:rPr lang="en-US" altLang="en-US" smtClean="0"/>
              <a:pPr/>
              <a:t>‹#›</a:t>
            </a:fld>
            <a:endParaRPr lang="en-US" altLang="en-US"/>
          </a:p>
        </p:txBody>
      </p:sp>
    </p:spTree>
    <p:extLst>
      <p:ext uri="{BB962C8B-B14F-4D97-AF65-F5344CB8AC3E}">
        <p14:creationId xmlns:p14="http://schemas.microsoft.com/office/powerpoint/2010/main" val="424406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8800CEE-A390-4AB9-BCB4-2E374C5E06F2}" type="datetime1">
              <a:rPr lang="en-US" smtClean="0"/>
              <a:pPr>
                <a:defRPr/>
              </a:pPr>
              <a:t>12/20/2021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397A2E6-053C-4B8D-8940-53D28F4EC2D3}" type="slidenum">
              <a:rPr lang="en-US" altLang="en-US" smtClean="0"/>
              <a:pPr/>
              <a:t>‹#›</a:t>
            </a:fld>
            <a:endParaRPr lang="en-US" altLang="en-US"/>
          </a:p>
        </p:txBody>
      </p:sp>
    </p:spTree>
    <p:extLst>
      <p:ext uri="{BB962C8B-B14F-4D97-AF65-F5344CB8AC3E}">
        <p14:creationId xmlns:p14="http://schemas.microsoft.com/office/powerpoint/2010/main" val="1488854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F47108BB-43E7-40FE-997C-61B6EE61101D}" type="datetime1">
              <a:rPr lang="en-US" smtClean="0"/>
              <a:pPr>
                <a:defRPr/>
              </a:pPr>
              <a:t>12/20/2021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3B8E79-1653-4A29-8D02-7C26AC2CF3E2}" type="slidenum">
              <a:rPr lang="en-US" altLang="en-US" smtClean="0"/>
              <a:pPr/>
              <a:t>‹#›</a:t>
            </a:fld>
            <a:endParaRPr lang="en-US"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439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E6859F16-2CD8-4418-804A-A847DDE3165F}"/>
              </a:ext>
            </a:extLst>
          </p:cNvPr>
          <p:cNvSpPr>
            <a:spLocks noGrp="1"/>
          </p:cNvSpPr>
          <p:nvPr>
            <p:ph type="sldNum" sz="quarter" idx="12"/>
          </p:nvPr>
        </p:nvSpPr>
        <p:spPr/>
        <p:txBody>
          <a:bodyPr/>
          <a:lstStyle/>
          <a:p>
            <a:fld id="{6DCCF019-09A3-4D40-A067-784B546BB70E}" type="slidenum">
              <a:rPr lang="en-US" altLang="en-US" smtClean="0"/>
              <a:pPr/>
              <a:t>1</a:t>
            </a:fld>
            <a:endParaRPr lang="en-US" altLang="en-US"/>
          </a:p>
        </p:txBody>
      </p:sp>
      <p:sp>
        <p:nvSpPr>
          <p:cNvPr id="10" name="مربع نص 9">
            <a:extLst>
              <a:ext uri="{FF2B5EF4-FFF2-40B4-BE49-F238E27FC236}">
                <a16:creationId xmlns:a16="http://schemas.microsoft.com/office/drawing/2014/main" id="{689287F9-8567-45DF-957A-FCE5C3F85ADC}"/>
              </a:ext>
            </a:extLst>
          </p:cNvPr>
          <p:cNvSpPr txBox="1"/>
          <p:nvPr/>
        </p:nvSpPr>
        <p:spPr>
          <a:xfrm>
            <a:off x="130368" y="1995130"/>
            <a:ext cx="11928282" cy="4862870"/>
          </a:xfrm>
          <a:prstGeom prst="rect">
            <a:avLst/>
          </a:prstGeom>
          <a:noFill/>
        </p:spPr>
        <p:txBody>
          <a:bodyPr wrap="square" rtlCol="1">
            <a:spAutoFit/>
          </a:bodyPr>
          <a:lstStyle/>
          <a:p>
            <a:pPr algn="ctr"/>
            <a:r>
              <a:rPr lang="ar-EG" sz="3200" b="1" dirty="0">
                <a:solidFill>
                  <a:schemeClr val="accent2">
                    <a:lumMod val="75000"/>
                  </a:schemeClr>
                </a:solidFill>
              </a:rPr>
              <a:t>(التقدم لجائزة التميز الحكومي في دورتها الثالثة )</a:t>
            </a:r>
            <a:endParaRPr lang="en-US" sz="3200" b="1" dirty="0">
              <a:solidFill>
                <a:schemeClr val="accent2">
                  <a:lumMod val="75000"/>
                </a:schemeClr>
              </a:solidFill>
            </a:endParaRPr>
          </a:p>
          <a:p>
            <a:pPr algn="ctr"/>
            <a:endParaRPr lang="ar-EG" sz="3200" b="1" dirty="0"/>
          </a:p>
          <a:p>
            <a:pPr algn="ctr"/>
            <a:r>
              <a:rPr lang="ar-EG" sz="3200" b="1" dirty="0">
                <a:solidFill>
                  <a:srgbClr val="C00000"/>
                </a:solidFill>
              </a:rPr>
              <a:t>تحت رعاية </a:t>
            </a:r>
          </a:p>
          <a:p>
            <a:pPr algn="ctr"/>
            <a:r>
              <a:rPr lang="ar-EG" sz="3200" b="1" dirty="0">
                <a:solidFill>
                  <a:srgbClr val="002060"/>
                </a:solidFill>
              </a:rPr>
              <a:t>السيد الأستاذ الدكتور / يوسف أحمد غرباوي</a:t>
            </a:r>
          </a:p>
          <a:p>
            <a:pPr algn="ctr"/>
            <a:r>
              <a:rPr lang="ar-EG" sz="3200" b="1" dirty="0">
                <a:solidFill>
                  <a:srgbClr val="002060"/>
                </a:solidFill>
              </a:rPr>
              <a:t>رئيس الجامعة</a:t>
            </a:r>
            <a:endParaRPr lang="ar-EG" sz="3200" b="1" dirty="0"/>
          </a:p>
          <a:p>
            <a:pPr algn="ctr"/>
            <a:r>
              <a:rPr lang="ar-EG" sz="3200" b="1" dirty="0">
                <a:solidFill>
                  <a:srgbClr val="C00000"/>
                </a:solidFill>
              </a:rPr>
              <a:t>إشراف</a:t>
            </a:r>
          </a:p>
          <a:p>
            <a:pPr algn="ctr"/>
            <a:r>
              <a:rPr lang="ar-EG" sz="3200" b="1" dirty="0">
                <a:solidFill>
                  <a:srgbClr val="002060"/>
                </a:solidFill>
              </a:rPr>
              <a:t>السيد الأستاذ الدكتور / أحمد عكاوي عبد العزيز</a:t>
            </a:r>
          </a:p>
          <a:p>
            <a:pPr algn="ctr"/>
            <a:r>
              <a:rPr lang="ar-EG" sz="3200" b="1" dirty="0">
                <a:solidFill>
                  <a:srgbClr val="002060"/>
                </a:solidFill>
              </a:rPr>
              <a:t>نائب رئيس الجامعة</a:t>
            </a:r>
          </a:p>
          <a:p>
            <a:pPr algn="ctr"/>
            <a:endParaRPr lang="ar-EG" sz="3600" b="1" dirty="0"/>
          </a:p>
          <a:p>
            <a:r>
              <a:rPr lang="ar-EG" dirty="0"/>
              <a:t> </a:t>
            </a:r>
          </a:p>
        </p:txBody>
      </p:sp>
      <p:pic>
        <p:nvPicPr>
          <p:cNvPr id="3" name="Picture 2">
            <a:extLst>
              <a:ext uri="{FF2B5EF4-FFF2-40B4-BE49-F238E27FC236}">
                <a16:creationId xmlns:a16="http://schemas.microsoft.com/office/drawing/2014/main" id="{1B828E0E-D6FD-4056-9D16-BA1EF96F1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04" y="312948"/>
            <a:ext cx="10812779" cy="1553297"/>
          </a:xfrm>
          <a:prstGeom prst="rect">
            <a:avLst/>
          </a:prstGeom>
        </p:spPr>
      </p:pic>
    </p:spTree>
    <p:extLst>
      <p:ext uri="{BB962C8B-B14F-4D97-AF65-F5344CB8AC3E}">
        <p14:creationId xmlns:p14="http://schemas.microsoft.com/office/powerpoint/2010/main" val="2140476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CCF019-09A3-4D40-A067-784B546BB70E}" type="slidenum">
              <a:rPr lang="en-US" altLang="en-US" smtClean="0"/>
              <a:pPr/>
              <a:t>10</a:t>
            </a:fld>
            <a:endParaRPr lang="en-US" altLang="en-US"/>
          </a:p>
        </p:txBody>
      </p:sp>
      <p:pic>
        <p:nvPicPr>
          <p:cNvPr id="10" name="Content Placeholder 9">
            <a:extLst>
              <a:ext uri="{FF2B5EF4-FFF2-40B4-BE49-F238E27FC236}">
                <a16:creationId xmlns:a16="http://schemas.microsoft.com/office/drawing/2014/main" id="{D2135420-3158-4991-AAE2-444B776BE1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80" y="172720"/>
            <a:ext cx="11907520" cy="6075679"/>
          </a:xfrm>
        </p:spPr>
      </p:pic>
    </p:spTree>
    <p:extLst>
      <p:ext uri="{BB962C8B-B14F-4D97-AF65-F5344CB8AC3E}">
        <p14:creationId xmlns:p14="http://schemas.microsoft.com/office/powerpoint/2010/main" val="115208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0621"/>
            <a:ext cx="10515600" cy="1263015"/>
          </a:xfrm>
          <a:solidFill>
            <a:schemeClr val="accent2">
              <a:lumMod val="20000"/>
              <a:lumOff val="80000"/>
            </a:schemeClr>
          </a:solidFill>
        </p:spPr>
        <p:txBody>
          <a:bodyPr/>
          <a:lstStyle/>
          <a:p>
            <a:pPr marL="0" indent="0" algn="ctr" rtl="1">
              <a:buNone/>
            </a:pPr>
            <a:r>
              <a:rPr lang="ar-EG" sz="5400" b="1" dirty="0">
                <a:solidFill>
                  <a:srgbClr val="C00000"/>
                </a:solidFill>
                <a:effectLst>
                  <a:glow rad="63500">
                    <a:schemeClr val="accent1">
                      <a:satMod val="175000"/>
                      <a:alpha val="40000"/>
                    </a:schemeClr>
                  </a:glow>
                  <a:innerShdw blurRad="63500" dist="50800" dir="18900000">
                    <a:prstClr val="black">
                      <a:alpha val="50000"/>
                    </a:prstClr>
                  </a:innerShdw>
                </a:effectLst>
                <a:latin typeface="Arial Black" panose="020B0A04020102020204" pitchFamily="34" charset="0"/>
              </a:rPr>
              <a:t>جائزة جامعة جنوب الوادي للتميز الحكومي</a:t>
            </a:r>
          </a:p>
        </p:txBody>
      </p:sp>
      <p:sp>
        <p:nvSpPr>
          <p:cNvPr id="4" name="Slide Number Placeholder 3"/>
          <p:cNvSpPr>
            <a:spLocks noGrp="1"/>
          </p:cNvSpPr>
          <p:nvPr>
            <p:ph type="sldNum" sz="quarter" idx="12"/>
          </p:nvPr>
        </p:nvSpPr>
        <p:spPr/>
        <p:txBody>
          <a:bodyPr/>
          <a:lstStyle/>
          <a:p>
            <a:fld id="{6DCCF019-09A3-4D40-A067-784B546BB70E}" type="slidenum">
              <a:rPr lang="en-US" altLang="en-US" smtClean="0"/>
              <a:pPr/>
              <a:t>11</a:t>
            </a:fld>
            <a:endParaRPr lang="en-US" altLang="en-US"/>
          </a:p>
        </p:txBody>
      </p:sp>
      <p:pic>
        <p:nvPicPr>
          <p:cNvPr id="5" name="Picture 4">
            <a:extLst>
              <a:ext uri="{FF2B5EF4-FFF2-40B4-BE49-F238E27FC236}">
                <a16:creationId xmlns:a16="http://schemas.microsoft.com/office/drawing/2014/main" id="{AF6F6650-649D-469A-A143-18678E2B9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1908761"/>
            <a:ext cx="9525000" cy="4551024"/>
          </a:xfrm>
          <a:prstGeom prst="rect">
            <a:avLst/>
          </a:prstGeom>
        </p:spPr>
      </p:pic>
    </p:spTree>
    <p:extLst>
      <p:ext uri="{BB962C8B-B14F-4D97-AF65-F5344CB8AC3E}">
        <p14:creationId xmlns:p14="http://schemas.microsoft.com/office/powerpoint/2010/main" val="4214616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185270-9968-4471-8031-78E25FCA07AF}"/>
              </a:ext>
            </a:extLst>
          </p:cNvPr>
          <p:cNvSpPr>
            <a:spLocks noGrp="1"/>
          </p:cNvSpPr>
          <p:nvPr>
            <p:ph type="ctrTitle"/>
          </p:nvPr>
        </p:nvSpPr>
        <p:spPr>
          <a:xfrm>
            <a:off x="834887" y="2407919"/>
            <a:ext cx="10575235" cy="3840480"/>
          </a:xfrm>
          <a:solidFill>
            <a:schemeClr val="accent1">
              <a:lumMod val="20000"/>
              <a:lumOff val="80000"/>
            </a:schemeClr>
          </a:solidFill>
        </p:spPr>
        <p:txBody>
          <a:bodyPr>
            <a:noAutofit/>
          </a:bodyPr>
          <a:lstStyle/>
          <a:p>
            <a:pPr algn="just">
              <a:lnSpc>
                <a:spcPct val="150000"/>
              </a:lnSpc>
              <a:defRPr/>
            </a:pPr>
            <a:br>
              <a:rPr lang="ar-EG" sz="3000" b="1" dirty="0">
                <a:solidFill>
                  <a:schemeClr val="accent2">
                    <a:lumMod val="75000"/>
                  </a:schemeClr>
                </a:solidFill>
              </a:rPr>
            </a:br>
            <a:br>
              <a:rPr lang="en-US" sz="3000" dirty="0">
                <a:effectLst/>
              </a:rPr>
            </a:br>
            <a:r>
              <a:rPr lang="ar-SA" sz="3000" b="1" dirty="0">
                <a:solidFill>
                  <a:srgbClr val="002060"/>
                </a:solidFill>
                <a:latin typeface="Times New Roman" panose="02020603050405020304" pitchFamily="18" charset="0"/>
                <a:ea typeface="Times New Roman" panose="02020603050405020304" pitchFamily="18" charset="0"/>
                <a:cs typeface="Sultan normal"/>
              </a:rPr>
              <a:t>يتم اختيار افضل 3 كليات بالجامعة في اطار التقييم على معايير تحقيق الرؤية و الممكنات و الابتكار و يشارك في منافسات هذه الفئة كليات الجامعة التي مر على انشائها ثلاث سنوات و اكثر حيث يتم التقييم على مؤشرات قياس الاداء و الانجازات في اخر ثلاث سنوات طبقا للمعايير سالفة الذكر</a:t>
            </a:r>
            <a:r>
              <a:rPr lang="ar-EG" sz="3000" b="1" dirty="0">
                <a:solidFill>
                  <a:srgbClr val="002060"/>
                </a:solidFill>
                <a:latin typeface="Times New Roman" panose="02020603050405020304" pitchFamily="18" charset="0"/>
                <a:ea typeface="Times New Roman" panose="02020603050405020304" pitchFamily="18" charset="0"/>
                <a:cs typeface="Sultan normal"/>
              </a:rPr>
              <a:t>	</a:t>
            </a:r>
            <a:r>
              <a:rPr lang="ar-SA" sz="3000" b="1" dirty="0">
                <a:solidFill>
                  <a:srgbClr val="002060"/>
                </a:solidFill>
                <a:latin typeface="Times New Roman" panose="02020603050405020304" pitchFamily="18" charset="0"/>
                <a:ea typeface="Times New Roman" panose="02020603050405020304" pitchFamily="18" charset="0"/>
                <a:cs typeface="Sultan normal"/>
              </a:rPr>
              <a:t> </a:t>
            </a:r>
            <a:br>
              <a:rPr lang="en-US" sz="3000" dirty="0">
                <a:effectLst/>
              </a:rPr>
            </a:br>
            <a:endParaRPr lang="ar-IQ" sz="3000" dirty="0">
              <a:solidFill>
                <a:schemeClr val="tx1"/>
              </a:solidFill>
              <a:cs typeface="PT Bold Heading" pitchFamily="2" charset="-78"/>
            </a:endParaRPr>
          </a:p>
        </p:txBody>
      </p:sp>
      <p:sp>
        <p:nvSpPr>
          <p:cNvPr id="3" name="عنوان 12">
            <a:extLst>
              <a:ext uri="{FF2B5EF4-FFF2-40B4-BE49-F238E27FC236}">
                <a16:creationId xmlns:a16="http://schemas.microsoft.com/office/drawing/2014/main" id="{E570257A-8519-4F7C-AFAC-F77BA2D22C8F}"/>
              </a:ext>
            </a:extLst>
          </p:cNvPr>
          <p:cNvSpPr txBox="1">
            <a:spLocks noChangeArrowheads="1"/>
          </p:cNvSpPr>
          <p:nvPr/>
        </p:nvSpPr>
        <p:spPr bwMode="auto">
          <a:xfrm>
            <a:off x="1981200" y="266866"/>
            <a:ext cx="8229600" cy="1897379"/>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ar-EG" altLang="ar-EG" b="1" dirty="0">
                <a:solidFill>
                  <a:srgbClr val="C00000"/>
                </a:solidFill>
              </a:rPr>
              <a:t>مجالات الجائزة</a:t>
            </a:r>
          </a:p>
          <a:p>
            <a:r>
              <a:rPr lang="ar-EG" b="1" dirty="0">
                <a:solidFill>
                  <a:schemeClr val="accent2">
                    <a:lumMod val="75000"/>
                  </a:schemeClr>
                </a:solidFill>
              </a:rPr>
              <a:t>أولا : </a:t>
            </a:r>
            <a:r>
              <a:rPr lang="ar-SA" b="1" dirty="0">
                <a:solidFill>
                  <a:schemeClr val="accent2">
                    <a:lumMod val="75000"/>
                  </a:schemeClr>
                </a:solidFill>
              </a:rPr>
              <a:t>جائزة افضل كلية</a:t>
            </a:r>
            <a:endParaRPr lang="en-US" altLang="ar-EG" b="1" dirty="0">
              <a:solidFill>
                <a:schemeClr val="accent2">
                  <a:lumMod val="75000"/>
                </a:schemeClr>
              </a:solidFill>
            </a:endParaRPr>
          </a:p>
        </p:txBody>
      </p:sp>
    </p:spTree>
    <p:extLst>
      <p:ext uri="{BB962C8B-B14F-4D97-AF65-F5344CB8AC3E}">
        <p14:creationId xmlns:p14="http://schemas.microsoft.com/office/powerpoint/2010/main" val="2838098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WordArt 11">
            <a:extLst>
              <a:ext uri="{FF2B5EF4-FFF2-40B4-BE49-F238E27FC236}">
                <a16:creationId xmlns:a16="http://schemas.microsoft.com/office/drawing/2014/main" id="{31041F54-EF90-40DF-841B-31864422A9D3}"/>
              </a:ext>
            </a:extLst>
          </p:cNvPr>
          <p:cNvSpPr>
            <a:spLocks noChangeArrowheads="1" noChangeShapeType="1" noTextEdit="1"/>
          </p:cNvSpPr>
          <p:nvPr/>
        </p:nvSpPr>
        <p:spPr bwMode="auto">
          <a:xfrm>
            <a:off x="3429001" y="114300"/>
            <a:ext cx="4410075"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a:ln w="9525">
                <a:solidFill>
                  <a:srgbClr val="000000"/>
                </a:solidFill>
                <a:round/>
                <a:headEnd/>
                <a:tailEnd/>
              </a:ln>
              <a:solidFill>
                <a:srgbClr val="FFFFFF"/>
              </a:solidFill>
              <a:effectLst/>
              <a:uLnTx/>
              <a:uFillTx/>
              <a:latin typeface="Arial" panose="020B0604020202020204" pitchFamily="34" charset="0"/>
              <a:ea typeface="+mn-ea"/>
              <a:cs typeface="Arial" panose="020B0604020202020204" pitchFamily="34" charset="0"/>
            </a:endParaRPr>
          </a:p>
        </p:txBody>
      </p:sp>
      <p:sp>
        <p:nvSpPr>
          <p:cNvPr id="5123" name="عنوان 12">
            <a:extLst>
              <a:ext uri="{FF2B5EF4-FFF2-40B4-BE49-F238E27FC236}">
                <a16:creationId xmlns:a16="http://schemas.microsoft.com/office/drawing/2014/main" id="{51D8B276-AEF0-44D5-82D4-AC899880C574}"/>
              </a:ext>
            </a:extLst>
          </p:cNvPr>
          <p:cNvSpPr>
            <a:spLocks noGrp="1" noChangeArrowheads="1"/>
          </p:cNvSpPr>
          <p:nvPr>
            <p:ph type="title"/>
          </p:nvPr>
        </p:nvSpPr>
        <p:spPr>
          <a:xfrm>
            <a:off x="1847229" y="438150"/>
            <a:ext cx="8229600" cy="1139825"/>
          </a:xfr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ar-EG" altLang="ar-EG" b="1" dirty="0">
                <a:solidFill>
                  <a:schemeClr val="accent2">
                    <a:lumMod val="75000"/>
                  </a:schemeClr>
                </a:solidFill>
              </a:rPr>
              <a:t>ثانيا : </a:t>
            </a:r>
            <a:r>
              <a:rPr lang="ar-SA" altLang="ar-EG" b="1" dirty="0">
                <a:solidFill>
                  <a:schemeClr val="accent2">
                    <a:lumMod val="75000"/>
                  </a:schemeClr>
                </a:solidFill>
              </a:rPr>
              <a:t>جائزة الابتكار و الابداع المؤسسي</a:t>
            </a:r>
            <a:endParaRPr lang="en-US" altLang="ar-EG" b="1" dirty="0">
              <a:solidFill>
                <a:schemeClr val="accent2">
                  <a:lumMod val="75000"/>
                </a:schemeClr>
              </a:solidFill>
            </a:endParaRPr>
          </a:p>
        </p:txBody>
      </p:sp>
      <p:sp>
        <p:nvSpPr>
          <p:cNvPr id="5" name="مربع نص 4">
            <a:extLst>
              <a:ext uri="{FF2B5EF4-FFF2-40B4-BE49-F238E27FC236}">
                <a16:creationId xmlns:a16="http://schemas.microsoft.com/office/drawing/2014/main" id="{810ED8C0-F858-4BEF-B46A-F727D24CB991}"/>
              </a:ext>
            </a:extLst>
          </p:cNvPr>
          <p:cNvSpPr txBox="1"/>
          <p:nvPr/>
        </p:nvSpPr>
        <p:spPr>
          <a:xfrm>
            <a:off x="1483995" y="1901825"/>
            <a:ext cx="9224010" cy="3950970"/>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marR="408305" indent="-228600" algn="just" eaLnBrk="0" hangingPunct="0">
              <a:lnSpc>
                <a:spcPct val="150000"/>
              </a:lnSpc>
              <a:spcBef>
                <a:spcPts val="0"/>
              </a:spcBef>
              <a:spcAft>
                <a:spcPts val="0"/>
              </a:spcAft>
              <a:buFont typeface="Arial" panose="020B0604020202020204" pitchFamily="34" charset="0"/>
              <a:buChar char="•"/>
              <a:defRPr sz="2400" b="1">
                <a:solidFill>
                  <a:srgbClr val="002060"/>
                </a:solidFill>
                <a:latin typeface="Times New Roman" panose="02020603050405020304" pitchFamily="18" charset="0"/>
                <a:ea typeface="Times New Roman" panose="02020603050405020304" pitchFamily="18" charset="0"/>
                <a:cs typeface="Sultan normal"/>
              </a:defRPr>
            </a:lvl1pPr>
            <a:lvl2pPr marL="685800" indent="-228600" algn="l" rtl="0" eaLnBrk="0" hangingPunct="0">
              <a:lnSpc>
                <a:spcPct val="90000"/>
              </a:lnSpc>
              <a:spcBef>
                <a:spcPts val="500"/>
              </a:spcBef>
              <a:buFont typeface="Arial" panose="020B0604020202020204" pitchFamily="34" charset="0"/>
              <a:buChar char="•"/>
              <a:defRPr sz="2400">
                <a:latin typeface="+mn-lt"/>
                <a:cs typeface="+mn-cs"/>
              </a:defRPr>
            </a:lvl2pPr>
            <a:lvl3pPr marL="1143000" indent="-228600" algn="l" rtl="0" eaLnBrk="0" hangingPunct="0">
              <a:lnSpc>
                <a:spcPct val="90000"/>
              </a:lnSpc>
              <a:spcBef>
                <a:spcPts val="500"/>
              </a:spcBef>
              <a:buFont typeface="Arial" panose="020B0604020202020204" pitchFamily="34" charset="0"/>
              <a:buChar char="•"/>
              <a:defRPr sz="2000">
                <a:latin typeface="+mn-lt"/>
                <a:cs typeface="+mn-cs"/>
              </a:defRPr>
            </a:lvl3pPr>
            <a:lvl4pPr marL="1600200" indent="-228600" algn="l" rtl="0" eaLnBrk="0" hangingPunct="0">
              <a:lnSpc>
                <a:spcPct val="90000"/>
              </a:lnSpc>
              <a:spcBef>
                <a:spcPts val="500"/>
              </a:spcBef>
              <a:buFont typeface="Arial" panose="020B0604020202020204" pitchFamily="34" charset="0"/>
              <a:buChar char="•"/>
              <a:defRPr sz="2000">
                <a:latin typeface="+mn-lt"/>
                <a:cs typeface="+mn-cs"/>
              </a:defRPr>
            </a:lvl4pPr>
            <a:lvl5pPr marL="2057400" indent="-228600" algn="l" rtl="0" eaLnBrk="0" hangingPunct="0">
              <a:lnSpc>
                <a:spcPct val="90000"/>
              </a:lnSpc>
              <a:spcBef>
                <a:spcPts val="500"/>
              </a:spcBef>
              <a:buFont typeface="Arial" panose="020B0604020202020204" pitchFamily="34" charset="0"/>
              <a:buChar char="•"/>
              <a:defRPr sz="20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rtl="1"/>
            <a:endParaRPr lang="ar-EG" dirty="0"/>
          </a:p>
          <a:p>
            <a:pPr rtl="1"/>
            <a:r>
              <a:rPr lang="ar-SA" dirty="0"/>
              <a:t>يتم اختيار عدد 3 من الافكار و المبادرات التي قام بها احد العاملين او فرق العمل داخل الجامعة خلال الثلاث اعوام السابقة على  ان تكون الفكرة/المبادرة الإبداعية قد تم تطبيقها بالفعل وحققت نتائج وأثراً ايجابياً ساهم في حل تحديات/مشكلات قائمة او تحسين عمليات/خدمات الجهة الحكومية مع تقديم أدلة داعمة للتحقق منها اثناء عمليات التقييم </a:t>
            </a:r>
            <a:endParaRPr lang="en-US" dirty="0"/>
          </a:p>
        </p:txBody>
      </p:sp>
    </p:spTree>
    <p:extLst>
      <p:ext uri="{BB962C8B-B14F-4D97-AF65-F5344CB8AC3E}">
        <p14:creationId xmlns:p14="http://schemas.microsoft.com/office/powerpoint/2010/main" val="2486936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box(in)">
                                      <p:cBhvr>
                                        <p:cTn id="7"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WordArt 11">
            <a:extLst>
              <a:ext uri="{FF2B5EF4-FFF2-40B4-BE49-F238E27FC236}">
                <a16:creationId xmlns:a16="http://schemas.microsoft.com/office/drawing/2014/main" id="{93FD5CE4-7B96-4EBB-A819-750DDEBD7ACA}"/>
              </a:ext>
            </a:extLst>
          </p:cNvPr>
          <p:cNvSpPr>
            <a:spLocks noChangeArrowheads="1" noChangeShapeType="1" noTextEdit="1"/>
          </p:cNvSpPr>
          <p:nvPr/>
        </p:nvSpPr>
        <p:spPr bwMode="auto">
          <a:xfrm>
            <a:off x="3429001" y="114300"/>
            <a:ext cx="4410075"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a:ln w="9525">
                <a:solidFill>
                  <a:srgbClr val="000000"/>
                </a:solidFill>
                <a:round/>
                <a:headEnd/>
                <a:tailEnd/>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عنوان 12">
            <a:extLst>
              <a:ext uri="{FF2B5EF4-FFF2-40B4-BE49-F238E27FC236}">
                <a16:creationId xmlns:a16="http://schemas.microsoft.com/office/drawing/2014/main" id="{7D990DC1-8705-4E92-9BA2-EAB380188729}"/>
              </a:ext>
            </a:extLst>
          </p:cNvPr>
          <p:cNvSpPr>
            <a:spLocks noGrp="1"/>
          </p:cNvSpPr>
          <p:nvPr>
            <p:ph type="title"/>
          </p:nvPr>
        </p:nvSpPr>
        <p:spPr>
          <a:xfrm>
            <a:off x="1981200" y="192087"/>
            <a:ext cx="8229600" cy="1139825"/>
          </a:xfr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ar-EG" b="1" dirty="0">
                <a:solidFill>
                  <a:schemeClr val="accent2">
                    <a:lumMod val="75000"/>
                  </a:schemeClr>
                </a:solidFill>
              </a:rPr>
              <a:t>ثالثا : </a:t>
            </a:r>
            <a:r>
              <a:rPr lang="ar-SA" b="1" dirty="0">
                <a:solidFill>
                  <a:schemeClr val="accent2">
                    <a:lumMod val="75000"/>
                  </a:schemeClr>
                </a:solidFill>
              </a:rPr>
              <a:t>أفضل فريق عمل </a:t>
            </a:r>
            <a:endParaRPr lang="ar-IQ" b="1" dirty="0">
              <a:solidFill>
                <a:schemeClr val="accent2">
                  <a:lumMod val="75000"/>
                </a:schemeClr>
              </a:solidFill>
            </a:endParaRPr>
          </a:p>
        </p:txBody>
      </p:sp>
      <p:sp>
        <p:nvSpPr>
          <p:cNvPr id="14" name="عنصر نائب للمحتوى 13">
            <a:extLst>
              <a:ext uri="{FF2B5EF4-FFF2-40B4-BE49-F238E27FC236}">
                <a16:creationId xmlns:a16="http://schemas.microsoft.com/office/drawing/2014/main" id="{D77964FF-536F-43C7-A76A-D996322CDAE1}"/>
              </a:ext>
            </a:extLst>
          </p:cNvPr>
          <p:cNvSpPr>
            <a:spLocks noGrp="1" noChangeArrowheads="1"/>
          </p:cNvSpPr>
          <p:nvPr>
            <p:ph idx="1"/>
          </p:nvPr>
        </p:nvSpPr>
        <p:spPr>
          <a:xfrm>
            <a:off x="1205948" y="1676400"/>
            <a:ext cx="9925878" cy="4038600"/>
          </a:xfr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408305" algn="just" rtl="1">
              <a:lnSpc>
                <a:spcPct val="150000"/>
              </a:lnSpc>
              <a:spcBef>
                <a:spcPts val="0"/>
              </a:spcBef>
              <a:spcAft>
                <a:spcPts val="0"/>
              </a:spcAft>
            </a:pPr>
            <a:r>
              <a:rPr lang="ar-SA" altLang="ar-EG" sz="2400" b="1" dirty="0">
                <a:solidFill>
                  <a:srgbClr val="002060"/>
                </a:solidFill>
                <a:latin typeface="Times New Roman" panose="02020603050405020304" pitchFamily="18" charset="0"/>
                <a:ea typeface="Times New Roman" panose="02020603050405020304" pitchFamily="18" charset="0"/>
                <a:cs typeface="Sultan normal"/>
              </a:rPr>
              <a:t>تخصص هذه الجائزة لتشجيع فرق العمل التي تم تشكيلها داخل الجامعة بهدف تعزيز اهمية الانجاز من خلال تشكيل فريق عمل</a:t>
            </a:r>
            <a:endParaRPr lang="en-US" altLang="ar-EG" sz="2400" b="1" dirty="0">
              <a:solidFill>
                <a:srgbClr val="002060"/>
              </a:solidFill>
              <a:latin typeface="Times New Roman" panose="02020603050405020304" pitchFamily="18" charset="0"/>
              <a:ea typeface="Times New Roman" panose="02020603050405020304" pitchFamily="18" charset="0"/>
              <a:cs typeface="Sultan normal"/>
            </a:endParaRPr>
          </a:p>
          <a:p>
            <a:pPr marL="0" marR="408305" algn="just" rtl="1">
              <a:lnSpc>
                <a:spcPct val="150000"/>
              </a:lnSpc>
              <a:spcBef>
                <a:spcPts val="0"/>
              </a:spcBef>
              <a:spcAft>
                <a:spcPts val="0"/>
              </a:spcAft>
            </a:pPr>
            <a:r>
              <a:rPr lang="ar-SA" altLang="ar-EG" sz="2400" b="1" dirty="0">
                <a:solidFill>
                  <a:srgbClr val="002060"/>
                </a:solidFill>
                <a:latin typeface="Times New Roman" panose="02020603050405020304" pitchFamily="18" charset="0"/>
                <a:ea typeface="Times New Roman" panose="02020603050405020304" pitchFamily="18" charset="0"/>
                <a:cs typeface="Sultan normal"/>
              </a:rPr>
              <a:t>معايير الاشتراك في جائزة افضل فريق عمل ما يلي </a:t>
            </a:r>
            <a:endParaRPr lang="en-US" altLang="ar-EG" sz="2400" b="1" dirty="0">
              <a:solidFill>
                <a:srgbClr val="002060"/>
              </a:solidFill>
              <a:latin typeface="Times New Roman" panose="02020603050405020304" pitchFamily="18" charset="0"/>
              <a:ea typeface="Times New Roman" panose="02020603050405020304" pitchFamily="18" charset="0"/>
              <a:cs typeface="Sultan normal"/>
            </a:endParaRPr>
          </a:p>
          <a:p>
            <a:pPr marL="0" marR="408305" algn="just" rtl="1">
              <a:lnSpc>
                <a:spcPct val="150000"/>
              </a:lnSpc>
              <a:spcBef>
                <a:spcPts val="0"/>
              </a:spcBef>
              <a:spcAft>
                <a:spcPts val="0"/>
              </a:spcAft>
            </a:pPr>
            <a:r>
              <a:rPr lang="ar-SA" altLang="ar-EG" sz="2400" b="1" dirty="0">
                <a:solidFill>
                  <a:srgbClr val="002060"/>
                </a:solidFill>
                <a:latin typeface="Times New Roman" panose="02020603050405020304" pitchFamily="18" charset="0"/>
                <a:ea typeface="Times New Roman" panose="02020603050405020304" pitchFamily="18" charset="0"/>
                <a:cs typeface="Sultan normal"/>
              </a:rPr>
              <a:t>( منهجية تشكيل الفريق – منهجية فريق العمل – درجة التعاون وروح الفريق – الانجازات و النتائج –تقييم النتائج )</a:t>
            </a:r>
            <a:endParaRPr lang="en-US" altLang="ar-EG" sz="2400" b="1" dirty="0">
              <a:solidFill>
                <a:srgbClr val="002060"/>
              </a:solidFill>
              <a:latin typeface="Times New Roman" panose="02020603050405020304" pitchFamily="18" charset="0"/>
              <a:ea typeface="Times New Roman" panose="02020603050405020304" pitchFamily="18" charset="0"/>
              <a:cs typeface="Sultan normal"/>
            </a:endParaRPr>
          </a:p>
          <a:p>
            <a:pPr marL="0" marR="408305" algn="just" rtl="1">
              <a:lnSpc>
                <a:spcPct val="150000"/>
              </a:lnSpc>
              <a:spcBef>
                <a:spcPts val="0"/>
              </a:spcBef>
              <a:spcAft>
                <a:spcPts val="0"/>
              </a:spcAft>
            </a:pPr>
            <a:r>
              <a:rPr lang="ar-SA" altLang="ar-EG" sz="2400" b="1" dirty="0">
                <a:solidFill>
                  <a:srgbClr val="002060"/>
                </a:solidFill>
                <a:latin typeface="Times New Roman" panose="02020603050405020304" pitchFamily="18" charset="0"/>
                <a:ea typeface="Times New Roman" panose="02020603050405020304" pitchFamily="18" charset="0"/>
                <a:cs typeface="Sultan normal"/>
              </a:rPr>
              <a:t>يتم اختيار  افضل 3 فرق عمل على مستوى الجامعة </a:t>
            </a:r>
            <a:endParaRPr lang="en-US" altLang="ar-EG" sz="2400" b="1" dirty="0">
              <a:solidFill>
                <a:srgbClr val="002060"/>
              </a:solidFill>
              <a:latin typeface="Times New Roman" panose="02020603050405020304" pitchFamily="18" charset="0"/>
              <a:ea typeface="Times New Roman" panose="02020603050405020304" pitchFamily="18" charset="0"/>
              <a:cs typeface="Sultan normal"/>
            </a:endParaRPr>
          </a:p>
        </p:txBody>
      </p:sp>
    </p:spTree>
    <p:extLst>
      <p:ext uri="{BB962C8B-B14F-4D97-AF65-F5344CB8AC3E}">
        <p14:creationId xmlns:p14="http://schemas.microsoft.com/office/powerpoint/2010/main" val="3084323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box(in)">
                                      <p:cBhvr>
                                        <p:cTn id="7" dur="500"/>
                                        <p:tgtEl>
                                          <p:spTgt spid="2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ox(in)">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ox(in)">
                                      <p:cBhvr>
                                        <p:cTn id="17" dur="500"/>
                                        <p:tgtEl>
                                          <p:spTgt spid="1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ox(in)">
                                      <p:cBhvr>
                                        <p:cTn id="22" dur="500"/>
                                        <p:tgtEl>
                                          <p:spTgt spid="1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box(in)">
                                      <p:cBhvr>
                                        <p:cTn id="2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WordArt 11">
            <a:extLst>
              <a:ext uri="{FF2B5EF4-FFF2-40B4-BE49-F238E27FC236}">
                <a16:creationId xmlns:a16="http://schemas.microsoft.com/office/drawing/2014/main" id="{99411BE6-8017-46DB-AA27-A9A094A14FE9}"/>
              </a:ext>
            </a:extLst>
          </p:cNvPr>
          <p:cNvSpPr>
            <a:spLocks noChangeArrowheads="1" noChangeShapeType="1" noTextEdit="1"/>
          </p:cNvSpPr>
          <p:nvPr/>
        </p:nvSpPr>
        <p:spPr bwMode="auto">
          <a:xfrm>
            <a:off x="3429001" y="114300"/>
            <a:ext cx="4410075"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a:ln w="9525">
                <a:solidFill>
                  <a:srgbClr val="000000"/>
                </a:solidFill>
                <a:round/>
                <a:headEnd/>
                <a:tailEnd/>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عنوان 12">
            <a:extLst>
              <a:ext uri="{FF2B5EF4-FFF2-40B4-BE49-F238E27FC236}">
                <a16:creationId xmlns:a16="http://schemas.microsoft.com/office/drawing/2014/main" id="{0D0757AE-1374-4666-BAFE-E0C659B38E93}"/>
              </a:ext>
            </a:extLst>
          </p:cNvPr>
          <p:cNvSpPr>
            <a:spLocks noGrp="1" noChangeArrowheads="1"/>
          </p:cNvSpPr>
          <p:nvPr>
            <p:ph type="title"/>
          </p:nvPr>
        </p:nvSpPr>
        <p:spPr>
          <a:xfrm>
            <a:off x="1981200" y="172803"/>
            <a:ext cx="8229600" cy="1139825"/>
          </a:xfr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ar-EG" altLang="ar-EG" b="1" dirty="0">
                <a:solidFill>
                  <a:schemeClr val="accent2">
                    <a:lumMod val="75000"/>
                  </a:schemeClr>
                </a:solidFill>
              </a:rPr>
              <a:t>رابعا : </a:t>
            </a:r>
            <a:r>
              <a:rPr lang="ar-SA" altLang="ar-EG" b="1" dirty="0">
                <a:solidFill>
                  <a:schemeClr val="accent2">
                    <a:lumMod val="75000"/>
                  </a:schemeClr>
                </a:solidFill>
              </a:rPr>
              <a:t>افضل مدير </a:t>
            </a:r>
            <a:r>
              <a:rPr lang="ar-EG" altLang="ar-EG" b="1" dirty="0">
                <a:solidFill>
                  <a:schemeClr val="accent2">
                    <a:lumMod val="75000"/>
                  </a:schemeClr>
                </a:solidFill>
              </a:rPr>
              <a:t>عام</a:t>
            </a:r>
            <a:endParaRPr lang="en-US" altLang="ar-EG" b="1" dirty="0">
              <a:solidFill>
                <a:schemeClr val="accent2">
                  <a:lumMod val="75000"/>
                </a:schemeClr>
              </a:solidFill>
            </a:endParaRPr>
          </a:p>
        </p:txBody>
      </p:sp>
      <p:sp>
        <p:nvSpPr>
          <p:cNvPr id="14" name="عنصر نائب للمحتوى 13">
            <a:extLst>
              <a:ext uri="{FF2B5EF4-FFF2-40B4-BE49-F238E27FC236}">
                <a16:creationId xmlns:a16="http://schemas.microsoft.com/office/drawing/2014/main" id="{C58AC2EA-6545-460B-9006-5136D15149B2}"/>
              </a:ext>
            </a:extLst>
          </p:cNvPr>
          <p:cNvSpPr>
            <a:spLocks noGrp="1"/>
          </p:cNvSpPr>
          <p:nvPr>
            <p:ph idx="1"/>
          </p:nvPr>
        </p:nvSpPr>
        <p:spPr>
          <a:xfrm>
            <a:off x="1179443" y="1659311"/>
            <a:ext cx="10045148" cy="4251160"/>
          </a:xfr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8"/>
            <a:endParaRPr lang="en-US" dirty="0"/>
          </a:p>
          <a:p>
            <a:pPr marL="0" marR="408305" algn="just" rtl="1">
              <a:lnSpc>
                <a:spcPct val="150000"/>
              </a:lnSpc>
              <a:spcBef>
                <a:spcPts val="0"/>
              </a:spcBef>
              <a:spcAft>
                <a:spcPts val="0"/>
              </a:spcAft>
            </a:pPr>
            <a:r>
              <a:rPr lang="ar-EG" sz="2700" b="1" dirty="0">
                <a:solidFill>
                  <a:srgbClr val="002060"/>
                </a:solidFill>
                <a:latin typeface="Times New Roman" panose="02020603050405020304" pitchFamily="18" charset="0"/>
                <a:ea typeface="Times New Roman" panose="02020603050405020304" pitchFamily="18" charset="0"/>
                <a:cs typeface="Sultan normal"/>
              </a:rPr>
              <a:t>يشترط التقدم لهذه الجائزة ان يكون من شاغلي هذه الوظيفة لمدة عامين على الاقل ( بتكليف/ قرار داخلي ) و الحصول على اربع دورات تدريبية على الاقل في مجالات (</a:t>
            </a:r>
            <a:r>
              <a:rPr lang="ar-SA" sz="2700" b="1" dirty="0">
                <a:solidFill>
                  <a:srgbClr val="002060"/>
                </a:solidFill>
                <a:latin typeface="Times New Roman" panose="02020603050405020304" pitchFamily="18" charset="0"/>
                <a:ea typeface="Times New Roman" panose="02020603050405020304" pitchFamily="18" charset="0"/>
                <a:cs typeface="Sultan normal"/>
              </a:rPr>
              <a:t>إدارة الجودة، الادارة الاستراتيجية ،قيادة التغيير، صنع القرار، إدارة  المشروعات ،  القيادة الفعالة، بناء فرق العمل، تقييم الاداء ،مهارات التواصل، </a:t>
            </a:r>
            <a:r>
              <a:rPr lang="ar-SA" sz="2700" b="1" dirty="0" err="1">
                <a:solidFill>
                  <a:srgbClr val="002060"/>
                </a:solidFill>
                <a:latin typeface="Times New Roman" panose="02020603050405020304" pitchFamily="18" charset="0"/>
                <a:ea typeface="Times New Roman" panose="02020603050405020304" pitchFamily="18" charset="0"/>
                <a:cs typeface="Sultan normal"/>
              </a:rPr>
              <a:t>الحوكمة</a:t>
            </a:r>
            <a:r>
              <a:rPr lang="ar-SA" sz="2700" b="1" dirty="0">
                <a:solidFill>
                  <a:srgbClr val="002060"/>
                </a:solidFill>
                <a:latin typeface="Times New Roman" panose="02020603050405020304" pitchFamily="18" charset="0"/>
                <a:ea typeface="Times New Roman" panose="02020603050405020304" pitchFamily="18" charset="0"/>
                <a:cs typeface="Sultan normal"/>
              </a:rPr>
              <a:t> ومدونة السلوك</a:t>
            </a:r>
            <a:r>
              <a:rPr lang="ar-EG" sz="2700" b="1" dirty="0">
                <a:solidFill>
                  <a:srgbClr val="002060"/>
                </a:solidFill>
                <a:latin typeface="Times New Roman" panose="02020603050405020304" pitchFamily="18" charset="0"/>
                <a:ea typeface="Times New Roman" panose="02020603050405020304" pitchFamily="18" charset="0"/>
                <a:cs typeface="Sultan normal"/>
              </a:rPr>
              <a:t>.</a:t>
            </a:r>
            <a:endParaRPr lang="ar-IQ" sz="2700" b="1" dirty="0">
              <a:solidFill>
                <a:srgbClr val="002060"/>
              </a:solidFill>
              <a:latin typeface="Times New Roman" panose="02020603050405020304" pitchFamily="18" charset="0"/>
              <a:ea typeface="Times New Roman" panose="02020603050405020304" pitchFamily="18" charset="0"/>
              <a:cs typeface="Sultan normal"/>
            </a:endParaRPr>
          </a:p>
        </p:txBody>
      </p:sp>
    </p:spTree>
    <p:extLst>
      <p:ext uri="{BB962C8B-B14F-4D97-AF65-F5344CB8AC3E}">
        <p14:creationId xmlns:p14="http://schemas.microsoft.com/office/powerpoint/2010/main" val="20263333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heel(1)">
                                      <p:cBhvr>
                                        <p:cTn id="7"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WordArt 11">
            <a:extLst>
              <a:ext uri="{FF2B5EF4-FFF2-40B4-BE49-F238E27FC236}">
                <a16:creationId xmlns:a16="http://schemas.microsoft.com/office/drawing/2014/main" id="{170739A6-A46A-41E4-88CA-198D5981D19E}"/>
              </a:ext>
            </a:extLst>
          </p:cNvPr>
          <p:cNvSpPr>
            <a:spLocks noChangeArrowheads="1" noChangeShapeType="1" noTextEdit="1"/>
          </p:cNvSpPr>
          <p:nvPr/>
        </p:nvSpPr>
        <p:spPr bwMode="auto">
          <a:xfrm>
            <a:off x="3429001" y="114300"/>
            <a:ext cx="4410075"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a:ln w="9525">
                <a:solidFill>
                  <a:srgbClr val="000000"/>
                </a:solidFill>
                <a:round/>
                <a:headEnd/>
                <a:tailEnd/>
              </a:ln>
              <a:solidFill>
                <a:srgbClr val="FFFFFF"/>
              </a:solidFill>
              <a:effectLst/>
              <a:uLnTx/>
              <a:uFillTx/>
              <a:latin typeface="Arial" panose="020B0604020202020204" pitchFamily="34" charset="0"/>
              <a:ea typeface="+mn-ea"/>
              <a:cs typeface="Arial" panose="020B0604020202020204" pitchFamily="34" charset="0"/>
            </a:endParaRPr>
          </a:p>
        </p:txBody>
      </p:sp>
      <p:sp>
        <p:nvSpPr>
          <p:cNvPr id="8195" name="عنوان 12">
            <a:extLst>
              <a:ext uri="{FF2B5EF4-FFF2-40B4-BE49-F238E27FC236}">
                <a16:creationId xmlns:a16="http://schemas.microsoft.com/office/drawing/2014/main" id="{AA4ABF46-9B64-4E8A-940C-9AEA4BAF47C2}"/>
              </a:ext>
            </a:extLst>
          </p:cNvPr>
          <p:cNvSpPr>
            <a:spLocks noGrp="1" noChangeArrowheads="1"/>
          </p:cNvSpPr>
          <p:nvPr>
            <p:ph type="title"/>
          </p:nvPr>
        </p:nvSpPr>
        <p:spPr>
          <a:xfrm>
            <a:off x="1981200" y="231774"/>
            <a:ext cx="8229600" cy="1139825"/>
          </a:xfr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ar-EG" altLang="ar-EG" b="1" dirty="0">
                <a:solidFill>
                  <a:schemeClr val="accent2">
                    <a:lumMod val="75000"/>
                  </a:schemeClr>
                </a:solidFill>
              </a:rPr>
              <a:t>خامسا : أ</a:t>
            </a:r>
            <a:r>
              <a:rPr lang="ar-SA" altLang="ar-EG" b="1" dirty="0">
                <a:solidFill>
                  <a:schemeClr val="accent2">
                    <a:lumMod val="75000"/>
                  </a:schemeClr>
                </a:solidFill>
              </a:rPr>
              <a:t>فضل مدير ادارة</a:t>
            </a:r>
            <a:endParaRPr lang="en-US" altLang="ar-EG" b="1" dirty="0">
              <a:solidFill>
                <a:schemeClr val="accent2">
                  <a:lumMod val="75000"/>
                </a:schemeClr>
              </a:solidFill>
            </a:endParaRPr>
          </a:p>
        </p:txBody>
      </p:sp>
      <p:sp>
        <p:nvSpPr>
          <p:cNvPr id="14" name="عنصر نائب للمحتوى 13">
            <a:extLst>
              <a:ext uri="{FF2B5EF4-FFF2-40B4-BE49-F238E27FC236}">
                <a16:creationId xmlns:a16="http://schemas.microsoft.com/office/drawing/2014/main" id="{1910D403-2218-471A-8B41-498DE3CF4B79}"/>
              </a:ext>
            </a:extLst>
          </p:cNvPr>
          <p:cNvSpPr>
            <a:spLocks noGrp="1" noChangeArrowheads="1"/>
          </p:cNvSpPr>
          <p:nvPr>
            <p:ph idx="1"/>
          </p:nvPr>
        </p:nvSpPr>
        <p:spPr>
          <a:xfrm>
            <a:off x="1474470" y="1981200"/>
            <a:ext cx="9658350" cy="3733800"/>
          </a:xfr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marR="408305" algn="just" rtl="1">
              <a:lnSpc>
                <a:spcPct val="150000"/>
              </a:lnSpc>
              <a:spcBef>
                <a:spcPts val="0"/>
              </a:spcBef>
              <a:spcAft>
                <a:spcPts val="0"/>
              </a:spcAft>
            </a:pPr>
            <a:r>
              <a:rPr lang="ar-EG" altLang="ar-EG" sz="2700" b="1" dirty="0">
                <a:solidFill>
                  <a:srgbClr val="002060"/>
                </a:solidFill>
                <a:latin typeface="Times New Roman" panose="02020603050405020304" pitchFamily="18" charset="0"/>
                <a:ea typeface="Times New Roman" panose="02020603050405020304" pitchFamily="18" charset="0"/>
                <a:cs typeface="Sultan normal"/>
              </a:rPr>
              <a:t>يشترط التقدم لهذه الجائزة ان يكون من شاغلي هذه الوظيفة لمدة عامين على الاقل ( بتكليف/ قرار داخلي ) و الحصول على اربع دورات تدريبية على الاقل في مجالات (</a:t>
            </a:r>
            <a:r>
              <a:rPr lang="ar-SA" altLang="ar-EG" sz="2700" b="1" dirty="0">
                <a:solidFill>
                  <a:srgbClr val="002060"/>
                </a:solidFill>
                <a:latin typeface="Times New Roman" panose="02020603050405020304" pitchFamily="18" charset="0"/>
                <a:ea typeface="Times New Roman" panose="02020603050405020304" pitchFamily="18" charset="0"/>
                <a:cs typeface="Sultan normal"/>
              </a:rPr>
              <a:t>إدارة الجودة، الادارة الاستراتيجية ،قيادة التغيير، صنع القرار، إدارة  المشروعات ،  القيادة الفعالة، بناء فرق العمل، تقييم الاداء ،مهارات التواصل، الحوكمة ومدونة السلوك</a:t>
            </a:r>
            <a:endParaRPr lang="en-US" altLang="ar-EG" sz="2700" b="1" dirty="0">
              <a:solidFill>
                <a:srgbClr val="002060"/>
              </a:solidFill>
              <a:latin typeface="Times New Roman" panose="02020603050405020304" pitchFamily="18" charset="0"/>
              <a:ea typeface="Times New Roman" panose="02020603050405020304" pitchFamily="18" charset="0"/>
              <a:cs typeface="Sultan normal"/>
            </a:endParaRPr>
          </a:p>
        </p:txBody>
      </p:sp>
    </p:spTree>
    <p:extLst>
      <p:ext uri="{BB962C8B-B14F-4D97-AF65-F5344CB8AC3E}">
        <p14:creationId xmlns:p14="http://schemas.microsoft.com/office/powerpoint/2010/main" val="19095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box(in)">
                                      <p:cBhvr>
                                        <p:cTn id="7" dur="500"/>
                                        <p:tgtEl>
                                          <p:spTgt spid="2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ox(in)">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WordArt 11">
            <a:extLst>
              <a:ext uri="{FF2B5EF4-FFF2-40B4-BE49-F238E27FC236}">
                <a16:creationId xmlns:a16="http://schemas.microsoft.com/office/drawing/2014/main" id="{8DE3FFCB-8C28-446A-A8E1-D76D923567B2}"/>
              </a:ext>
            </a:extLst>
          </p:cNvPr>
          <p:cNvSpPr>
            <a:spLocks noChangeArrowheads="1" noChangeShapeType="1" noTextEdit="1"/>
          </p:cNvSpPr>
          <p:nvPr/>
        </p:nvSpPr>
        <p:spPr bwMode="auto">
          <a:xfrm>
            <a:off x="3429001" y="114300"/>
            <a:ext cx="4410075"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a:ln w="9525">
                <a:solidFill>
                  <a:srgbClr val="000000"/>
                </a:solidFill>
                <a:round/>
                <a:headEnd/>
                <a:tailEnd/>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عنوان 12">
            <a:extLst>
              <a:ext uri="{FF2B5EF4-FFF2-40B4-BE49-F238E27FC236}">
                <a16:creationId xmlns:a16="http://schemas.microsoft.com/office/drawing/2014/main" id="{584CED16-181C-416C-95B2-9D9F5568388A}"/>
              </a:ext>
            </a:extLst>
          </p:cNvPr>
          <p:cNvSpPr>
            <a:spLocks noGrp="1"/>
          </p:cNvSpPr>
          <p:nvPr>
            <p:ph type="title"/>
          </p:nvPr>
        </p:nvSpPr>
        <p:spPr>
          <a:xfrm>
            <a:off x="1981200" y="418744"/>
            <a:ext cx="8229600" cy="1187865"/>
          </a:xfr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ar-EG" b="1" dirty="0">
                <a:solidFill>
                  <a:schemeClr val="accent2">
                    <a:lumMod val="75000"/>
                  </a:schemeClr>
                </a:solidFill>
              </a:rPr>
              <a:t>سادسا : </a:t>
            </a:r>
            <a:r>
              <a:rPr lang="ar-SA" b="1" dirty="0">
                <a:solidFill>
                  <a:schemeClr val="accent2">
                    <a:lumMod val="75000"/>
                  </a:schemeClr>
                </a:solidFill>
              </a:rPr>
              <a:t>أفضل موظف   </a:t>
            </a:r>
            <a:endParaRPr lang="en-US" b="1" dirty="0">
              <a:solidFill>
                <a:schemeClr val="accent2">
                  <a:lumMod val="75000"/>
                </a:schemeClr>
              </a:solidFill>
            </a:endParaRPr>
          </a:p>
        </p:txBody>
      </p:sp>
      <p:sp>
        <p:nvSpPr>
          <p:cNvPr id="14" name="عنصر نائب للمحتوى 13">
            <a:extLst>
              <a:ext uri="{FF2B5EF4-FFF2-40B4-BE49-F238E27FC236}">
                <a16:creationId xmlns:a16="http://schemas.microsoft.com/office/drawing/2014/main" id="{AC6F8347-9FB0-4CA5-85A2-6E3A345EB69B}"/>
              </a:ext>
            </a:extLst>
          </p:cNvPr>
          <p:cNvSpPr>
            <a:spLocks noGrp="1" noChangeArrowheads="1"/>
          </p:cNvSpPr>
          <p:nvPr>
            <p:ph idx="1"/>
          </p:nvPr>
        </p:nvSpPr>
        <p:spPr>
          <a:xfrm>
            <a:off x="1524000" y="1905000"/>
            <a:ext cx="9700260" cy="4370070"/>
          </a:xfr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marR="408305" algn="just" rtl="1">
              <a:lnSpc>
                <a:spcPct val="150000"/>
              </a:lnSpc>
              <a:spcBef>
                <a:spcPts val="0"/>
              </a:spcBef>
              <a:spcAft>
                <a:spcPts val="0"/>
              </a:spcAft>
            </a:pPr>
            <a:r>
              <a:rPr lang="ar-SA" altLang="ar-EG" sz="2800" b="1" dirty="0">
                <a:solidFill>
                  <a:srgbClr val="002060"/>
                </a:solidFill>
                <a:latin typeface="Times New Roman" panose="02020603050405020304" pitchFamily="18" charset="0"/>
                <a:ea typeface="Times New Roman" panose="02020603050405020304" pitchFamily="18" charset="0"/>
                <a:cs typeface="Sultan normal"/>
              </a:rPr>
              <a:t>الاشتراك في منافسات هذه الفئة متاح موظفي الجهاز الاداري  من المعينين على الدرجات الاولى و الثانية و الثالثة  وتتضمن معايير جائزة أفضل موظف  ما يلي </a:t>
            </a:r>
            <a:endParaRPr lang="en-US" altLang="ar-EG" sz="2800" b="1" dirty="0">
              <a:solidFill>
                <a:srgbClr val="002060"/>
              </a:solidFill>
              <a:latin typeface="Times New Roman" panose="02020603050405020304" pitchFamily="18" charset="0"/>
              <a:ea typeface="Times New Roman" panose="02020603050405020304" pitchFamily="18" charset="0"/>
              <a:cs typeface="Sultan normal"/>
            </a:endParaRPr>
          </a:p>
          <a:p>
            <a:pPr marL="0" marR="408305" algn="just" rtl="1">
              <a:lnSpc>
                <a:spcPct val="150000"/>
              </a:lnSpc>
              <a:spcBef>
                <a:spcPts val="0"/>
              </a:spcBef>
              <a:spcAft>
                <a:spcPts val="0"/>
              </a:spcAft>
            </a:pPr>
            <a:r>
              <a:rPr lang="ar-SA" altLang="ar-EG" sz="2800" b="1" dirty="0">
                <a:solidFill>
                  <a:srgbClr val="002060"/>
                </a:solidFill>
                <a:latin typeface="Times New Roman" panose="02020603050405020304" pitchFamily="18" charset="0"/>
                <a:ea typeface="Times New Roman" panose="02020603050405020304" pitchFamily="18" charset="0"/>
                <a:cs typeface="Sultan normal"/>
              </a:rPr>
              <a:t>(الانجازات و الادراك المستقبلي -  التفكير الابتكاري – التعلم و الفكر المتجدد – الوعي الريادي – الشخصية الايجابية ) </a:t>
            </a:r>
            <a:endParaRPr lang="en-US" altLang="ar-EG" sz="2800" b="1" dirty="0">
              <a:solidFill>
                <a:srgbClr val="002060"/>
              </a:solidFill>
              <a:latin typeface="Times New Roman" panose="02020603050405020304" pitchFamily="18" charset="0"/>
              <a:ea typeface="Times New Roman" panose="02020603050405020304" pitchFamily="18" charset="0"/>
              <a:cs typeface="Sultan normal"/>
            </a:endParaRPr>
          </a:p>
        </p:txBody>
      </p:sp>
    </p:spTree>
    <p:extLst>
      <p:ext uri="{BB962C8B-B14F-4D97-AF65-F5344CB8AC3E}">
        <p14:creationId xmlns:p14="http://schemas.microsoft.com/office/powerpoint/2010/main" val="1131291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box(in)">
                                      <p:cBhvr>
                                        <p:cTn id="7" dur="500"/>
                                        <p:tgtEl>
                                          <p:spTgt spid="2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ox(in)">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ox(in)">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WordArt 11">
            <a:extLst>
              <a:ext uri="{FF2B5EF4-FFF2-40B4-BE49-F238E27FC236}">
                <a16:creationId xmlns:a16="http://schemas.microsoft.com/office/drawing/2014/main" id="{8DE3FFCB-8C28-446A-A8E1-D76D923567B2}"/>
              </a:ext>
            </a:extLst>
          </p:cNvPr>
          <p:cNvSpPr>
            <a:spLocks noChangeArrowheads="1" noChangeShapeType="1" noTextEdit="1"/>
          </p:cNvSpPr>
          <p:nvPr/>
        </p:nvSpPr>
        <p:spPr bwMode="auto">
          <a:xfrm>
            <a:off x="3429001" y="114300"/>
            <a:ext cx="4410075"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a:ln w="9525">
                <a:solidFill>
                  <a:srgbClr val="000000"/>
                </a:solidFill>
                <a:round/>
                <a:headEnd/>
                <a:tailEnd/>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عنوان 12">
            <a:extLst>
              <a:ext uri="{FF2B5EF4-FFF2-40B4-BE49-F238E27FC236}">
                <a16:creationId xmlns:a16="http://schemas.microsoft.com/office/drawing/2014/main" id="{584CED16-181C-416C-95B2-9D9F5568388A}"/>
              </a:ext>
            </a:extLst>
          </p:cNvPr>
          <p:cNvSpPr>
            <a:spLocks noGrp="1"/>
          </p:cNvSpPr>
          <p:nvPr>
            <p:ph type="title"/>
          </p:nvPr>
        </p:nvSpPr>
        <p:spPr>
          <a:xfrm>
            <a:off x="1981200" y="418744"/>
            <a:ext cx="8229600" cy="1187865"/>
          </a:xfr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ar-EG" b="1" dirty="0">
                <a:solidFill>
                  <a:schemeClr val="accent2">
                    <a:lumMod val="75000"/>
                  </a:schemeClr>
                </a:solidFill>
              </a:rPr>
              <a:t>الجدول الزمني للجائزة</a:t>
            </a:r>
            <a:endParaRPr lang="en-US" b="1" dirty="0">
              <a:solidFill>
                <a:schemeClr val="accent2">
                  <a:lumMod val="75000"/>
                </a:schemeClr>
              </a:solidFill>
            </a:endParaRPr>
          </a:p>
        </p:txBody>
      </p:sp>
      <p:sp>
        <p:nvSpPr>
          <p:cNvPr id="14" name="عنصر نائب للمحتوى 13">
            <a:extLst>
              <a:ext uri="{FF2B5EF4-FFF2-40B4-BE49-F238E27FC236}">
                <a16:creationId xmlns:a16="http://schemas.microsoft.com/office/drawing/2014/main" id="{AC6F8347-9FB0-4CA5-85A2-6E3A345EB69B}"/>
              </a:ext>
            </a:extLst>
          </p:cNvPr>
          <p:cNvSpPr>
            <a:spLocks noGrp="1" noChangeArrowheads="1"/>
          </p:cNvSpPr>
          <p:nvPr>
            <p:ph idx="1"/>
          </p:nvPr>
        </p:nvSpPr>
        <p:spPr>
          <a:xfrm>
            <a:off x="1016000" y="1905000"/>
            <a:ext cx="9700260" cy="4370070"/>
          </a:xfr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51460" marR="408305" indent="-342900" algn="just" rtl="1">
              <a:lnSpc>
                <a:spcPct val="150000"/>
              </a:lnSpc>
              <a:spcBef>
                <a:spcPts val="0"/>
              </a:spcBef>
              <a:spcAft>
                <a:spcPts val="0"/>
              </a:spcAft>
              <a:buFont typeface="Wingdings" panose="05000000000000000000" pitchFamily="2" charset="2"/>
              <a:buChar char="q"/>
            </a:pPr>
            <a:r>
              <a:rPr lang="ar-EG" altLang="ar-EG" sz="2400" b="1" dirty="0">
                <a:solidFill>
                  <a:srgbClr val="002060"/>
                </a:solidFill>
                <a:latin typeface="Times New Roman" panose="02020603050405020304" pitchFamily="18" charset="0"/>
                <a:ea typeface="Times New Roman" panose="02020603050405020304" pitchFamily="18" charset="0"/>
                <a:cs typeface="Sultan normal"/>
              </a:rPr>
              <a:t> </a:t>
            </a:r>
            <a:r>
              <a:rPr lang="ar-EG" altLang="ar-EG" sz="3200" b="1" dirty="0">
                <a:solidFill>
                  <a:srgbClr val="002060"/>
                </a:solidFill>
                <a:latin typeface="Times New Roman" panose="02020603050405020304" pitchFamily="18" charset="0"/>
                <a:ea typeface="Times New Roman" panose="02020603050405020304" pitchFamily="18" charset="0"/>
                <a:cs typeface="Sultan normal"/>
              </a:rPr>
              <a:t>التوعية بالجائزة  </a:t>
            </a:r>
          </a:p>
          <a:p>
            <a:pPr marL="251460" marR="408305" indent="-342900" algn="just" rtl="1">
              <a:lnSpc>
                <a:spcPct val="150000"/>
              </a:lnSpc>
              <a:spcBef>
                <a:spcPts val="0"/>
              </a:spcBef>
              <a:spcAft>
                <a:spcPts val="0"/>
              </a:spcAft>
              <a:buFont typeface="Wingdings" panose="05000000000000000000" pitchFamily="2" charset="2"/>
              <a:buChar char="q"/>
            </a:pPr>
            <a:r>
              <a:rPr lang="ar-EG" altLang="ar-EG" sz="3200" b="1" dirty="0">
                <a:solidFill>
                  <a:srgbClr val="002060"/>
                </a:solidFill>
                <a:latin typeface="Times New Roman" panose="02020603050405020304" pitchFamily="18" charset="0"/>
                <a:ea typeface="Times New Roman" panose="02020603050405020304" pitchFamily="18" charset="0"/>
                <a:cs typeface="Sultan normal"/>
              </a:rPr>
              <a:t>الدعم الفني</a:t>
            </a:r>
          </a:p>
          <a:p>
            <a:pPr marL="251460" marR="408305" indent="-342900" algn="just" rtl="1">
              <a:lnSpc>
                <a:spcPct val="150000"/>
              </a:lnSpc>
              <a:spcBef>
                <a:spcPts val="0"/>
              </a:spcBef>
              <a:spcAft>
                <a:spcPts val="0"/>
              </a:spcAft>
              <a:buFont typeface="Wingdings" panose="05000000000000000000" pitchFamily="2" charset="2"/>
              <a:buChar char="q"/>
            </a:pPr>
            <a:r>
              <a:rPr lang="ar-EG" altLang="ar-EG" sz="3200" b="1" dirty="0">
                <a:solidFill>
                  <a:srgbClr val="002060"/>
                </a:solidFill>
                <a:latin typeface="Times New Roman" panose="02020603050405020304" pitchFamily="18" charset="0"/>
                <a:ea typeface="Times New Roman" panose="02020603050405020304" pitchFamily="18" charset="0"/>
                <a:cs typeface="Sultan normal"/>
              </a:rPr>
              <a:t>الترشح واستلام الملفات </a:t>
            </a:r>
          </a:p>
          <a:p>
            <a:pPr marL="251460" marR="408305" indent="-342900" algn="just" rtl="1">
              <a:lnSpc>
                <a:spcPct val="150000"/>
              </a:lnSpc>
              <a:spcBef>
                <a:spcPts val="0"/>
              </a:spcBef>
              <a:spcAft>
                <a:spcPts val="0"/>
              </a:spcAft>
              <a:buFont typeface="Wingdings" panose="05000000000000000000" pitchFamily="2" charset="2"/>
              <a:buChar char="q"/>
            </a:pPr>
            <a:r>
              <a:rPr lang="ar-EG" altLang="ar-EG" sz="3200" b="1" dirty="0">
                <a:solidFill>
                  <a:srgbClr val="002060"/>
                </a:solidFill>
                <a:latin typeface="Times New Roman" panose="02020603050405020304" pitchFamily="18" charset="0"/>
                <a:ea typeface="Times New Roman" panose="02020603050405020304" pitchFamily="18" charset="0"/>
                <a:cs typeface="Sultan normal"/>
              </a:rPr>
              <a:t>تجهيز التقارير عن مدى استيفاء الملفات للمعايير</a:t>
            </a:r>
          </a:p>
          <a:p>
            <a:pPr marL="251460" marR="408305" indent="-342900" algn="just" rtl="1">
              <a:lnSpc>
                <a:spcPct val="150000"/>
              </a:lnSpc>
              <a:spcBef>
                <a:spcPts val="0"/>
              </a:spcBef>
              <a:spcAft>
                <a:spcPts val="0"/>
              </a:spcAft>
              <a:buFont typeface="Wingdings" panose="05000000000000000000" pitchFamily="2" charset="2"/>
              <a:buChar char="q"/>
            </a:pPr>
            <a:r>
              <a:rPr lang="ar-EG" altLang="ar-EG" sz="3200" b="1" dirty="0">
                <a:solidFill>
                  <a:srgbClr val="002060"/>
                </a:solidFill>
                <a:latin typeface="Times New Roman" panose="02020603050405020304" pitchFamily="18" charset="0"/>
                <a:ea typeface="Times New Roman" panose="02020603050405020304" pitchFamily="18" charset="0"/>
                <a:cs typeface="Sultan normal"/>
              </a:rPr>
              <a:t>التقييم </a:t>
            </a:r>
            <a:endParaRPr lang="en-US" altLang="ar-EG" sz="2400" b="1" dirty="0">
              <a:solidFill>
                <a:srgbClr val="002060"/>
              </a:solidFill>
              <a:latin typeface="Times New Roman" panose="02020603050405020304" pitchFamily="18" charset="0"/>
              <a:ea typeface="Times New Roman" panose="02020603050405020304" pitchFamily="18" charset="0"/>
              <a:cs typeface="Sultan normal"/>
            </a:endParaRPr>
          </a:p>
        </p:txBody>
      </p:sp>
      <p:sp>
        <p:nvSpPr>
          <p:cNvPr id="6" name="Rectangle: Rounded Corners 5">
            <a:extLst>
              <a:ext uri="{FF2B5EF4-FFF2-40B4-BE49-F238E27FC236}">
                <a16:creationId xmlns:a16="http://schemas.microsoft.com/office/drawing/2014/main" id="{C566CBAA-E7A9-41DB-93E1-041369488355}"/>
              </a:ext>
            </a:extLst>
          </p:cNvPr>
          <p:cNvSpPr/>
          <p:nvPr/>
        </p:nvSpPr>
        <p:spPr>
          <a:xfrm>
            <a:off x="4267200" y="2050414"/>
            <a:ext cx="3571876" cy="6623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b="1" dirty="0">
                <a:solidFill>
                  <a:srgbClr val="C00000"/>
                </a:solidFill>
              </a:rPr>
              <a:t>19-20 ديسمبر 2021</a:t>
            </a:r>
            <a:endParaRPr lang="en-US" sz="2400" b="1" dirty="0">
              <a:solidFill>
                <a:srgbClr val="C00000"/>
              </a:solidFill>
            </a:endParaRPr>
          </a:p>
        </p:txBody>
      </p:sp>
      <p:sp>
        <p:nvSpPr>
          <p:cNvPr id="10" name="Rectangle: Rounded Corners 9">
            <a:extLst>
              <a:ext uri="{FF2B5EF4-FFF2-40B4-BE49-F238E27FC236}">
                <a16:creationId xmlns:a16="http://schemas.microsoft.com/office/drawing/2014/main" id="{88A738B3-1753-4D87-9B05-DE4BDB6AA9E0}"/>
              </a:ext>
            </a:extLst>
          </p:cNvPr>
          <p:cNvSpPr/>
          <p:nvPr/>
        </p:nvSpPr>
        <p:spPr>
          <a:xfrm>
            <a:off x="4267200" y="2847973"/>
            <a:ext cx="3571876" cy="6623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b="1" dirty="0">
                <a:solidFill>
                  <a:srgbClr val="C00000"/>
                </a:solidFill>
              </a:rPr>
              <a:t>1-30 يناير 2022</a:t>
            </a:r>
            <a:endParaRPr lang="en-US" sz="2400" b="1" dirty="0">
              <a:solidFill>
                <a:srgbClr val="C00000"/>
              </a:solidFill>
            </a:endParaRPr>
          </a:p>
        </p:txBody>
      </p:sp>
      <p:sp>
        <p:nvSpPr>
          <p:cNvPr id="11" name="Rectangle: Rounded Corners 10">
            <a:extLst>
              <a:ext uri="{FF2B5EF4-FFF2-40B4-BE49-F238E27FC236}">
                <a16:creationId xmlns:a16="http://schemas.microsoft.com/office/drawing/2014/main" id="{BC0C39B8-9B48-4CBC-8E28-5BAE4C7BB9EC}"/>
              </a:ext>
            </a:extLst>
          </p:cNvPr>
          <p:cNvSpPr/>
          <p:nvPr/>
        </p:nvSpPr>
        <p:spPr>
          <a:xfrm>
            <a:off x="3429001" y="3604892"/>
            <a:ext cx="3305176" cy="6623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b="1" dirty="0">
                <a:solidFill>
                  <a:srgbClr val="C00000"/>
                </a:solidFill>
              </a:rPr>
              <a:t>1-30 يناير 2022</a:t>
            </a:r>
            <a:endParaRPr lang="en-US" sz="2400" b="1" dirty="0">
              <a:solidFill>
                <a:srgbClr val="C00000"/>
              </a:solidFill>
            </a:endParaRPr>
          </a:p>
        </p:txBody>
      </p:sp>
      <p:sp>
        <p:nvSpPr>
          <p:cNvPr id="12" name="Rectangle: Rounded Corners 11">
            <a:extLst>
              <a:ext uri="{FF2B5EF4-FFF2-40B4-BE49-F238E27FC236}">
                <a16:creationId xmlns:a16="http://schemas.microsoft.com/office/drawing/2014/main" id="{7002BE0E-5939-45A4-A82E-275BDBE7A879}"/>
              </a:ext>
            </a:extLst>
          </p:cNvPr>
          <p:cNvSpPr/>
          <p:nvPr/>
        </p:nvSpPr>
        <p:spPr>
          <a:xfrm>
            <a:off x="4808220" y="5029200"/>
            <a:ext cx="3305176" cy="6623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b="1" dirty="0">
                <a:solidFill>
                  <a:srgbClr val="C00000"/>
                </a:solidFill>
              </a:rPr>
              <a:t>منتصف فبراير 2022</a:t>
            </a:r>
            <a:endParaRPr lang="en-US" sz="2400" b="1" dirty="0">
              <a:solidFill>
                <a:srgbClr val="C00000"/>
              </a:solidFill>
            </a:endParaRPr>
          </a:p>
        </p:txBody>
      </p:sp>
      <p:sp>
        <p:nvSpPr>
          <p:cNvPr id="15" name="Rectangle: Rounded Corners 14">
            <a:extLst>
              <a:ext uri="{FF2B5EF4-FFF2-40B4-BE49-F238E27FC236}">
                <a16:creationId xmlns:a16="http://schemas.microsoft.com/office/drawing/2014/main" id="{A54763AF-83D0-48F6-9AF6-7796473A9986}"/>
              </a:ext>
            </a:extLst>
          </p:cNvPr>
          <p:cNvSpPr/>
          <p:nvPr/>
        </p:nvSpPr>
        <p:spPr>
          <a:xfrm>
            <a:off x="1239519" y="4341488"/>
            <a:ext cx="2367281" cy="6623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b="1" dirty="0">
                <a:solidFill>
                  <a:srgbClr val="C00000"/>
                </a:solidFill>
              </a:rPr>
              <a:t>1-30 يناير 2022</a:t>
            </a:r>
            <a:endParaRPr lang="en-US" sz="2400" b="1" dirty="0">
              <a:solidFill>
                <a:srgbClr val="C00000"/>
              </a:solidFill>
            </a:endParaRPr>
          </a:p>
        </p:txBody>
      </p:sp>
    </p:spTree>
    <p:extLst>
      <p:ext uri="{BB962C8B-B14F-4D97-AF65-F5344CB8AC3E}">
        <p14:creationId xmlns:p14="http://schemas.microsoft.com/office/powerpoint/2010/main" val="2343942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box(in)">
                                      <p:cBhvr>
                                        <p:cTn id="7" dur="500"/>
                                        <p:tgtEl>
                                          <p:spTgt spid="2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ox(in)">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ox(in)">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ox(in)">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box(in)">
                                      <p:cBhvr>
                                        <p:cTn id="27" dur="5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box(in)">
                                      <p:cBhvr>
                                        <p:cTn id="32"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DC56DE-6CE2-47E7-B69D-3E32D01098C2}"/>
              </a:ext>
            </a:extLst>
          </p:cNvPr>
          <p:cNvSpPr>
            <a:spLocks noGrp="1"/>
          </p:cNvSpPr>
          <p:nvPr>
            <p:ph type="sldNum" sz="quarter" idx="12"/>
          </p:nvPr>
        </p:nvSpPr>
        <p:spPr/>
        <p:txBody>
          <a:bodyPr/>
          <a:lstStyle/>
          <a:p>
            <a:fld id="{6DCCF019-09A3-4D40-A067-784B546BB70E}" type="slidenum">
              <a:rPr lang="en-US" altLang="en-US" smtClean="0"/>
              <a:pPr/>
              <a:t>19</a:t>
            </a:fld>
            <a:endParaRPr lang="en-US" altLang="en-US"/>
          </a:p>
        </p:txBody>
      </p:sp>
      <p:pic>
        <p:nvPicPr>
          <p:cNvPr id="6" name="Picture 5">
            <a:extLst>
              <a:ext uri="{FF2B5EF4-FFF2-40B4-BE49-F238E27FC236}">
                <a16:creationId xmlns:a16="http://schemas.microsoft.com/office/drawing/2014/main" id="{B1A4DC8B-ECA5-494A-8B5D-EE32EB96504F}"/>
              </a:ext>
            </a:extLst>
          </p:cNvPr>
          <p:cNvPicPr>
            <a:picLocks noChangeAspect="1"/>
          </p:cNvPicPr>
          <p:nvPr/>
        </p:nvPicPr>
        <p:blipFill>
          <a:blip r:embed="rId2"/>
          <a:stretch>
            <a:fillRect/>
          </a:stretch>
        </p:blipFill>
        <p:spPr>
          <a:xfrm>
            <a:off x="2013857" y="902970"/>
            <a:ext cx="8164286" cy="4572000"/>
          </a:xfrm>
          <a:prstGeom prst="rect">
            <a:avLst/>
          </a:prstGeom>
        </p:spPr>
      </p:pic>
    </p:spTree>
    <p:extLst>
      <p:ext uri="{BB962C8B-B14F-4D97-AF65-F5344CB8AC3E}">
        <p14:creationId xmlns:p14="http://schemas.microsoft.com/office/powerpoint/2010/main" val="413472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95250"/>
            <a:ext cx="57912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CD0BFA-59A0-493C-8F4A-A8356D92147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4" name="مستطيل 3">
            <a:extLst>
              <a:ext uri="{FF2B5EF4-FFF2-40B4-BE49-F238E27FC236}">
                <a16:creationId xmlns:a16="http://schemas.microsoft.com/office/drawing/2014/main" id="{37A2E652-D699-4C2C-98C8-98777F4B673D}"/>
              </a:ext>
            </a:extLst>
          </p:cNvPr>
          <p:cNvSpPr/>
          <p:nvPr/>
        </p:nvSpPr>
        <p:spPr>
          <a:xfrm>
            <a:off x="617220" y="241677"/>
            <a:ext cx="5173981" cy="6719788"/>
          </a:xfrm>
          <a:prstGeom prst="rect">
            <a:avLst/>
          </a:prstGeom>
          <a:noFill/>
        </p:spPr>
        <p:txBody>
          <a:bodyPr wrap="square" lIns="91440" tIns="45720" rIns="91440" bIns="45720">
            <a:spAutoFit/>
          </a:bodyPr>
          <a:lstStyle/>
          <a:p>
            <a:pPr algn="ctr"/>
            <a:r>
              <a:rPr lang="ar-EG" sz="4000" b="1" cap="none" spc="0" dirty="0">
                <a:ln w="12700" cmpd="sng">
                  <a:solidFill>
                    <a:schemeClr val="accent4"/>
                  </a:solidFill>
                  <a:prstDash val="solid"/>
                </a:ln>
                <a:solidFill>
                  <a:schemeClr val="accent2"/>
                </a:solidFill>
                <a:effectLst/>
              </a:rPr>
              <a:t>شكرا لكم </a:t>
            </a:r>
          </a:p>
          <a:p>
            <a:pPr algn="ctr"/>
            <a:r>
              <a:rPr lang="ar-EG" sz="4000" b="1" dirty="0">
                <a:ln w="12700" cmpd="sng">
                  <a:solidFill>
                    <a:schemeClr val="accent4"/>
                  </a:solidFill>
                  <a:prstDash val="solid"/>
                </a:ln>
                <a:solidFill>
                  <a:schemeClr val="accent2"/>
                </a:solidFill>
              </a:rPr>
              <a:t>تمنياتنا بالتوفيق </a:t>
            </a:r>
          </a:p>
          <a:p>
            <a:pPr algn="ctr"/>
            <a:r>
              <a:rPr lang="ar-EG" sz="2800" b="1" cap="none" spc="0" dirty="0">
                <a:ln w="12700" cmpd="sng">
                  <a:solidFill>
                    <a:schemeClr val="accent4"/>
                  </a:solidFill>
                  <a:prstDash val="solid"/>
                </a:ln>
                <a:solidFill>
                  <a:srgbClr val="002060"/>
                </a:solidFill>
                <a:effectLst/>
              </a:rPr>
              <a:t>أ.د/ أحمد عكاوي</a:t>
            </a:r>
          </a:p>
          <a:p>
            <a:pPr algn="ctr"/>
            <a:r>
              <a:rPr lang="ar-EG" sz="2800" b="1" dirty="0">
                <a:ln w="12700" cmpd="sng">
                  <a:solidFill>
                    <a:schemeClr val="accent4"/>
                  </a:solidFill>
                  <a:prstDash val="solid"/>
                </a:ln>
                <a:solidFill>
                  <a:srgbClr val="002060"/>
                </a:solidFill>
              </a:rPr>
              <a:t>نائب رئيس الجامعة والمدير التنفيذي للجائزة بجامعة جنوب الوادي.</a:t>
            </a:r>
          </a:p>
          <a:p>
            <a:pPr algn="ctr"/>
            <a:r>
              <a:rPr lang="ar-EG" sz="2800" b="1" cap="none" spc="0" dirty="0">
                <a:ln w="12700" cmpd="sng">
                  <a:solidFill>
                    <a:schemeClr val="accent4"/>
                  </a:solidFill>
                  <a:prstDash val="solid"/>
                </a:ln>
                <a:solidFill>
                  <a:srgbClr val="00B050"/>
                </a:solidFill>
                <a:effectLst/>
              </a:rPr>
              <a:t>إعداد</a:t>
            </a:r>
          </a:p>
          <a:p>
            <a:pPr algn="ctr"/>
            <a:r>
              <a:rPr lang="ar-EG" sz="2800" b="1" dirty="0">
                <a:ln w="12700" cmpd="sng">
                  <a:solidFill>
                    <a:schemeClr val="accent4"/>
                  </a:solidFill>
                  <a:prstDash val="solid"/>
                </a:ln>
                <a:solidFill>
                  <a:srgbClr val="FF0000"/>
                </a:solidFill>
              </a:rPr>
              <a:t>أعضاء اللجنة </a:t>
            </a:r>
          </a:p>
          <a:p>
            <a:pPr algn="ctr"/>
            <a:r>
              <a:rPr lang="ar-EG" sz="2800" b="1" cap="none" spc="0" dirty="0">
                <a:ln w="12700" cmpd="sng">
                  <a:solidFill>
                    <a:schemeClr val="accent4"/>
                  </a:solidFill>
                  <a:prstDash val="solid"/>
                </a:ln>
                <a:solidFill>
                  <a:srgbClr val="002060"/>
                </a:solidFill>
                <a:effectLst/>
              </a:rPr>
              <a:t>أ.م.د. كريمة رمضان أبوزيد.</a:t>
            </a:r>
          </a:p>
          <a:p>
            <a:pPr algn="ctr"/>
            <a:r>
              <a:rPr lang="ar-EG" sz="2800" b="1" dirty="0">
                <a:effectLst/>
                <a:latin typeface="Calibri" panose="020F0502020204030204" pitchFamily="34" charset="0"/>
                <a:ea typeface="Calibri" panose="020F0502020204030204" pitchFamily="34" charset="0"/>
                <a:cs typeface="Sakkal Majalla" panose="02000000000000000000" pitchFamily="2" charset="-78"/>
              </a:rPr>
              <a:t> </a:t>
            </a:r>
            <a:r>
              <a:rPr lang="ar-EG" sz="2800" b="1" dirty="0">
                <a:ln w="12700" cmpd="sng">
                  <a:solidFill>
                    <a:schemeClr val="accent4"/>
                  </a:solidFill>
                  <a:prstDash val="solid"/>
                </a:ln>
                <a:solidFill>
                  <a:srgbClr val="002060"/>
                </a:solidFill>
              </a:rPr>
              <a:t>د. منى محمد شحات .</a:t>
            </a:r>
          </a:p>
          <a:p>
            <a:pPr algn="ctr"/>
            <a:r>
              <a:rPr lang="ar-EG" sz="2800" b="1" dirty="0">
                <a:ln w="12700" cmpd="sng">
                  <a:solidFill>
                    <a:schemeClr val="accent4"/>
                  </a:solidFill>
                  <a:prstDash val="solid"/>
                </a:ln>
                <a:solidFill>
                  <a:srgbClr val="002060"/>
                </a:solidFill>
              </a:rPr>
              <a:t>د. طارق أبو الفضل الكاشف .</a:t>
            </a:r>
            <a:endParaRPr lang="en-US" sz="2800" b="1" dirty="0">
              <a:ln w="12700" cmpd="sng">
                <a:solidFill>
                  <a:schemeClr val="accent4"/>
                </a:solidFill>
                <a:prstDash val="solid"/>
              </a:ln>
              <a:solidFill>
                <a:srgbClr val="002060"/>
              </a:solidFill>
            </a:endParaRPr>
          </a:p>
          <a:p>
            <a:pPr algn="ctr">
              <a:spcBef>
                <a:spcPts val="0"/>
              </a:spcBef>
              <a:spcAft>
                <a:spcPts val="1000"/>
              </a:spcAft>
            </a:pPr>
            <a:r>
              <a:rPr lang="ar-EG" sz="2800" b="1" dirty="0">
                <a:ln w="12700" cmpd="sng">
                  <a:solidFill>
                    <a:schemeClr val="accent4"/>
                  </a:solidFill>
                  <a:prstDash val="solid"/>
                </a:ln>
                <a:solidFill>
                  <a:srgbClr val="002060"/>
                </a:solidFill>
              </a:rPr>
              <a:t>د. عادل محمد أحمد  . </a:t>
            </a:r>
            <a:endParaRPr lang="en-US" sz="2800" b="1" dirty="0">
              <a:ln w="12700" cmpd="sng">
                <a:solidFill>
                  <a:schemeClr val="accent4"/>
                </a:solidFill>
                <a:prstDash val="solid"/>
              </a:ln>
              <a:solidFill>
                <a:srgbClr val="002060"/>
              </a:solidFill>
            </a:endParaRPr>
          </a:p>
          <a:p>
            <a:pPr algn="ctr">
              <a:spcBef>
                <a:spcPts val="0"/>
              </a:spcBef>
              <a:spcAft>
                <a:spcPts val="1000"/>
              </a:spcAft>
            </a:pPr>
            <a:r>
              <a:rPr lang="ar-EG" sz="2800" b="1" dirty="0">
                <a:ln w="12700" cmpd="sng">
                  <a:solidFill>
                    <a:schemeClr val="accent4"/>
                  </a:solidFill>
                  <a:prstDash val="solid"/>
                </a:ln>
                <a:solidFill>
                  <a:srgbClr val="002060"/>
                </a:solidFill>
              </a:rPr>
              <a:t>أ. المصطفى محمد رفعت .</a:t>
            </a:r>
            <a:endParaRPr lang="en-US" sz="2800" b="1" dirty="0">
              <a:ln w="12700" cmpd="sng">
                <a:solidFill>
                  <a:schemeClr val="accent4"/>
                </a:solidFill>
                <a:prstDash val="solid"/>
              </a:ln>
              <a:solidFill>
                <a:srgbClr val="002060"/>
              </a:solidFill>
            </a:endParaRPr>
          </a:p>
          <a:p>
            <a:pPr algn="ctr"/>
            <a:endParaRPr lang="ar-SA" sz="5400" b="1" cap="none" spc="0" dirty="0">
              <a:ln w="12700" cmpd="sng">
                <a:solidFill>
                  <a:schemeClr val="accent4"/>
                </a:solidFill>
                <a:prstDash val="solid"/>
              </a:ln>
              <a:solidFill>
                <a:srgbClr val="002060"/>
              </a:solidFill>
              <a:effectLst/>
            </a:endParaRPr>
          </a:p>
        </p:txBody>
      </p:sp>
    </p:spTree>
    <p:extLst>
      <p:ext uri="{BB962C8B-B14F-4D97-AF65-F5344CB8AC3E}">
        <p14:creationId xmlns:p14="http://schemas.microsoft.com/office/powerpoint/2010/main" val="281225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145"/>
            <a:ext cx="12192000" cy="671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CD0BFA-59A0-493C-8F4A-A8356D921479}" type="slidenum">
              <a:rPr lang="en-US" altLang="en-US">
                <a:solidFill>
                  <a:srgbClr val="898989"/>
                </a:solidFill>
                <a:latin typeface="Calibri" panose="020F0502020204030204" pitchFamily="34" charset="0"/>
              </a:rPr>
              <a:pPr eaLnBrk="1" hangingPunct="1"/>
              <a:t>3</a:t>
            </a:fld>
            <a:endParaRPr lang="en-US" altLang="en-US">
              <a:solidFill>
                <a:srgbClr val="898989"/>
              </a:solidFill>
              <a:latin typeface="Calibri" panose="020F0502020204030204" pitchFamily="34" charset="0"/>
            </a:endParaRPr>
          </a:p>
        </p:txBody>
      </p:sp>
      <p:pic>
        <p:nvPicPr>
          <p:cNvPr id="4" name="Picture 3">
            <a:extLst>
              <a:ext uri="{FF2B5EF4-FFF2-40B4-BE49-F238E27FC236}">
                <a16:creationId xmlns:a16="http://schemas.microsoft.com/office/drawing/2014/main" id="{713447E3-9BFE-436A-8145-826C9ACA1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1479" y="3531235"/>
            <a:ext cx="2656205" cy="26562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862" y="507999"/>
            <a:ext cx="12059137" cy="6213475"/>
          </a:xfrm>
        </p:spPr>
        <p:txBody>
          <a:bodyPr rtlCol="0">
            <a:normAutofit/>
          </a:bodyPr>
          <a:lstStyle/>
          <a:p>
            <a:pPr marL="0" indent="0" algn="r" rtl="1" eaLnBrk="1" fontAlgn="auto" hangingPunct="1">
              <a:spcAft>
                <a:spcPts val="0"/>
              </a:spcAft>
              <a:buNone/>
              <a:defRPr/>
            </a:pPr>
            <a:r>
              <a:rPr lang="ar-EG" sz="3600" b="1" dirty="0">
                <a:solidFill>
                  <a:srgbClr val="002060"/>
                </a:solidFill>
              </a:rPr>
              <a:t> </a:t>
            </a:r>
            <a:endParaRPr lang="ar-EG" sz="1800" b="1"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D3FC6B-B823-4AD1-BB3F-A807FCDA028E}" type="slidenum">
              <a:rPr lang="en-US" altLang="en-US">
                <a:solidFill>
                  <a:srgbClr val="898989"/>
                </a:solidFill>
                <a:latin typeface="Calibri" panose="020F0502020204030204" pitchFamily="34" charset="0"/>
              </a:rPr>
              <a:pPr eaLnBrk="1" hangingPunct="1"/>
              <a:t>4</a:t>
            </a:fld>
            <a:endParaRPr lang="en-US" altLang="en-US">
              <a:solidFill>
                <a:srgbClr val="898989"/>
              </a:solidFill>
              <a:latin typeface="Calibri" panose="020F0502020204030204" pitchFamily="34" charset="0"/>
            </a:endParaRPr>
          </a:p>
        </p:txBody>
      </p:sp>
      <p:pic>
        <p:nvPicPr>
          <p:cNvPr id="4" name="Picture 3"/>
          <p:cNvPicPr>
            <a:picLocks noChangeAspect="1"/>
          </p:cNvPicPr>
          <p:nvPr/>
        </p:nvPicPr>
        <p:blipFill>
          <a:blip r:embed="rId2" cstate="print"/>
          <a:stretch>
            <a:fillRect/>
          </a:stretch>
        </p:blipFill>
        <p:spPr>
          <a:xfrm>
            <a:off x="132863" y="1676401"/>
            <a:ext cx="2743200" cy="5181602"/>
          </a:xfrm>
          <a:prstGeom prst="rect">
            <a:avLst/>
          </a:prstGeom>
          <a:ln>
            <a:noFill/>
          </a:ln>
          <a:effectLst>
            <a:softEdge rad="112500"/>
          </a:effectLst>
        </p:spPr>
      </p:pic>
      <p:pic>
        <p:nvPicPr>
          <p:cNvPr id="8" name="Picture 7" descr="A close up of text on a map&#10;&#10;Description automatically generated">
            <a:extLst>
              <a:ext uri="{FF2B5EF4-FFF2-40B4-BE49-F238E27FC236}">
                <a16:creationId xmlns:a16="http://schemas.microsoft.com/office/drawing/2014/main" id="{443DE76F-F359-40F3-89EF-250B0B9B1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063" y="0"/>
            <a:ext cx="9315937" cy="67214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38201" y="195017"/>
            <a:ext cx="10515600" cy="1196975"/>
          </a:xfrm>
        </p:spPr>
        <p:txBody>
          <a:bodyPr/>
          <a:lstStyle/>
          <a:p>
            <a:pPr algn="ctr" rtl="1" eaLnBrk="1" hangingPunct="1"/>
            <a:r>
              <a:rPr lang="ar-EG" altLang="en-US" sz="4000" b="1" dirty="0">
                <a:solidFill>
                  <a:srgbClr val="AA8140"/>
                </a:solidFill>
                <a:latin typeface="Simplified Arabic,Bold"/>
              </a:rPr>
              <a:t>فئات جائزة مصر للتميز الحكومي</a:t>
            </a:r>
            <a:endParaRPr lang="en-US" altLang="en-US" sz="4000" b="1" dirty="0">
              <a:solidFill>
                <a:srgbClr val="AA8140"/>
              </a:solidFill>
              <a:latin typeface="Simplified Arabic,Bold"/>
            </a:endParaRPr>
          </a:p>
        </p:txBody>
      </p:sp>
      <p:sp>
        <p:nvSpPr>
          <p:cNvPr id="3" name="Content Placeholder 2"/>
          <p:cNvSpPr>
            <a:spLocks noGrp="1"/>
          </p:cNvSpPr>
          <p:nvPr>
            <p:ph idx="1"/>
          </p:nvPr>
        </p:nvSpPr>
        <p:spPr>
          <a:xfrm>
            <a:off x="7365971" y="1885950"/>
            <a:ext cx="3846512" cy="4530723"/>
          </a:xfrm>
        </p:spPr>
        <p:txBody>
          <a:bodyPr rtlCol="0">
            <a:normAutofit fontScale="92500" lnSpcReduction="10000"/>
          </a:bodyPr>
          <a:lstStyle/>
          <a:p>
            <a:pPr marL="0" indent="0" algn="r" rtl="1" eaLnBrk="1" fontAlgn="auto" hangingPunct="1">
              <a:spcAft>
                <a:spcPts val="0"/>
              </a:spcAft>
              <a:buFont typeface="Arial" panose="020B0604020202020204" pitchFamily="34" charset="0"/>
              <a:buNone/>
              <a:defRPr/>
            </a:pPr>
            <a:r>
              <a:rPr lang="ar-EG" sz="3000" b="1" dirty="0">
                <a:solidFill>
                  <a:srgbClr val="002060"/>
                </a:solidFill>
              </a:rPr>
              <a:t>1) جائزة المؤسسة الحكومية المتميزة :</a:t>
            </a:r>
          </a:p>
          <a:p>
            <a:pPr algn="r" rtl="1" eaLnBrk="1" fontAlgn="auto" hangingPunct="1">
              <a:spcAft>
                <a:spcPts val="0"/>
              </a:spcAft>
              <a:defRPr/>
            </a:pPr>
            <a:r>
              <a:rPr lang="ar-EG" sz="2400" b="1" dirty="0">
                <a:solidFill>
                  <a:srgbClr val="002060"/>
                </a:solidFill>
              </a:rPr>
              <a:t>الوحدات المحلية وتضم :</a:t>
            </a:r>
          </a:p>
          <a:p>
            <a:pPr algn="r" rtl="1" eaLnBrk="1" fontAlgn="auto" hangingPunct="1">
              <a:spcAft>
                <a:spcPts val="0"/>
              </a:spcAft>
              <a:defRPr/>
            </a:pPr>
            <a:r>
              <a:rPr lang="ar-EG" sz="2400" b="1" dirty="0">
                <a:solidFill>
                  <a:srgbClr val="002060"/>
                </a:solidFill>
              </a:rPr>
              <a:t>المحافظات.</a:t>
            </a:r>
          </a:p>
          <a:p>
            <a:pPr algn="r" rtl="1" eaLnBrk="1" fontAlgn="auto" hangingPunct="1">
              <a:spcAft>
                <a:spcPts val="0"/>
              </a:spcAft>
              <a:defRPr/>
            </a:pPr>
            <a:r>
              <a:rPr lang="ar-EG" sz="2400" b="1" dirty="0">
                <a:solidFill>
                  <a:srgbClr val="002060"/>
                </a:solidFill>
              </a:rPr>
              <a:t>المراكز.</a:t>
            </a:r>
          </a:p>
          <a:p>
            <a:pPr algn="r" rtl="1" eaLnBrk="1" fontAlgn="auto" hangingPunct="1">
              <a:spcAft>
                <a:spcPts val="0"/>
              </a:spcAft>
              <a:defRPr/>
            </a:pPr>
            <a:r>
              <a:rPr lang="ar-EG" sz="2400" b="1" dirty="0">
                <a:solidFill>
                  <a:srgbClr val="002060"/>
                </a:solidFill>
              </a:rPr>
              <a:t>المدن.</a:t>
            </a:r>
          </a:p>
          <a:p>
            <a:pPr algn="r" rtl="1" eaLnBrk="1" fontAlgn="auto" hangingPunct="1">
              <a:spcAft>
                <a:spcPts val="0"/>
              </a:spcAft>
              <a:defRPr/>
            </a:pPr>
            <a:r>
              <a:rPr lang="ar-EG" sz="2400" b="1" dirty="0">
                <a:solidFill>
                  <a:srgbClr val="002060"/>
                </a:solidFill>
              </a:rPr>
              <a:t>الأحياء.</a:t>
            </a:r>
          </a:p>
          <a:p>
            <a:pPr algn="r" rtl="1" eaLnBrk="1" fontAlgn="auto" hangingPunct="1">
              <a:spcAft>
                <a:spcPts val="0"/>
              </a:spcAft>
              <a:defRPr/>
            </a:pPr>
            <a:r>
              <a:rPr lang="ar-EG" sz="2400" b="1" dirty="0">
                <a:solidFill>
                  <a:srgbClr val="002060"/>
                </a:solidFill>
              </a:rPr>
              <a:t> القرى .</a:t>
            </a:r>
          </a:p>
          <a:p>
            <a:pPr algn="r" rtl="1" eaLnBrk="1" fontAlgn="auto" hangingPunct="1">
              <a:spcAft>
                <a:spcPts val="0"/>
              </a:spcAft>
              <a:defRPr/>
            </a:pPr>
            <a:r>
              <a:rPr lang="ar-EG" sz="3200" b="1" i="1" u="sng" dirty="0">
                <a:solidFill>
                  <a:schemeClr val="accent2"/>
                </a:solidFill>
              </a:rPr>
              <a:t>المؤسسات التعليمية وتضم :</a:t>
            </a:r>
          </a:p>
          <a:p>
            <a:pPr algn="r" rtl="1" eaLnBrk="1" fontAlgn="auto" hangingPunct="1">
              <a:spcAft>
                <a:spcPts val="0"/>
              </a:spcAft>
              <a:defRPr/>
            </a:pPr>
            <a:r>
              <a:rPr lang="ar-EG" sz="3200" b="1" i="1" u="sng" dirty="0">
                <a:solidFill>
                  <a:schemeClr val="accent2"/>
                </a:solidFill>
              </a:rPr>
              <a:t>الكليات الحكومية.</a:t>
            </a:r>
            <a:endParaRPr lang="en-US" sz="3200" b="1" i="1" u="sng" dirty="0">
              <a:solidFill>
                <a:schemeClr val="accent2"/>
              </a:solidFill>
            </a:endParaRPr>
          </a:p>
        </p:txBody>
      </p:sp>
      <p:sp>
        <p:nvSpPr>
          <p:cNvPr id="8" name="Slide Number Placeholder 7"/>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280AE1-1AAA-4514-84C3-DE033286EDA8}" type="slidenum">
              <a:rPr lang="en-US" altLang="en-US">
                <a:solidFill>
                  <a:srgbClr val="898989"/>
                </a:solidFill>
                <a:latin typeface="Calibri" panose="020F0502020204030204" pitchFamily="34" charset="0"/>
              </a:rPr>
              <a:pPr eaLnBrk="1" hangingPunct="1"/>
              <a:t>5</a:t>
            </a:fld>
            <a:endParaRPr lang="en-US" altLang="en-US">
              <a:solidFill>
                <a:srgbClr val="898989"/>
              </a:solidFill>
              <a:latin typeface="Calibri" panose="020F0502020204030204" pitchFamily="34" charset="0"/>
            </a:endParaRPr>
          </a:p>
        </p:txBody>
      </p:sp>
      <p:sp>
        <p:nvSpPr>
          <p:cNvPr id="4" name="Content Placeholder 2"/>
          <p:cNvSpPr txBox="1">
            <a:spLocks/>
          </p:cNvSpPr>
          <p:nvPr/>
        </p:nvSpPr>
        <p:spPr>
          <a:xfrm>
            <a:off x="838201" y="1962081"/>
            <a:ext cx="4701208" cy="41471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fontAlgn="auto">
              <a:spcAft>
                <a:spcPts val="0"/>
              </a:spcAft>
              <a:buFont typeface="Arial" panose="020B0604020202020204" pitchFamily="34" charset="0"/>
              <a:buNone/>
              <a:defRPr/>
            </a:pPr>
            <a:r>
              <a:rPr lang="ar-EG" b="1" dirty="0">
                <a:solidFill>
                  <a:srgbClr val="002060"/>
                </a:solidFill>
              </a:rPr>
              <a:t>2) جائزة الوحدة المتميزة في تقديم الخدمات الحكومية :</a:t>
            </a:r>
          </a:p>
          <a:p>
            <a:pPr algn="r" rtl="1" fontAlgn="auto">
              <a:spcAft>
                <a:spcPts val="0"/>
              </a:spcAft>
              <a:defRPr/>
            </a:pPr>
            <a:r>
              <a:rPr lang="ar-EG" sz="2400" b="1" dirty="0">
                <a:solidFill>
                  <a:srgbClr val="002060"/>
                </a:solidFill>
              </a:rPr>
              <a:t>منافذ تقديم الخدمات وتضم</a:t>
            </a:r>
            <a:r>
              <a:rPr lang="ar-EG" sz="2400" dirty="0">
                <a:solidFill>
                  <a:srgbClr val="002060"/>
                </a:solidFill>
              </a:rPr>
              <a:t>:</a:t>
            </a:r>
          </a:p>
          <a:p>
            <a:pPr algn="r" rtl="1" fontAlgn="auto">
              <a:spcAft>
                <a:spcPts val="0"/>
              </a:spcAft>
              <a:defRPr/>
            </a:pPr>
            <a:r>
              <a:rPr lang="ar-EG" sz="2400" b="1" dirty="0">
                <a:solidFill>
                  <a:srgbClr val="002060"/>
                </a:solidFill>
              </a:rPr>
              <a:t>مكاتب البريد.</a:t>
            </a:r>
          </a:p>
          <a:p>
            <a:pPr algn="r" rtl="1" fontAlgn="auto">
              <a:spcAft>
                <a:spcPts val="0"/>
              </a:spcAft>
              <a:defRPr/>
            </a:pPr>
            <a:r>
              <a:rPr lang="ar-EG" sz="2400" b="1" dirty="0">
                <a:solidFill>
                  <a:srgbClr val="002060"/>
                </a:solidFill>
              </a:rPr>
              <a:t>مكاتب الشهر العقاري والتوثيق.</a:t>
            </a:r>
          </a:p>
          <a:p>
            <a:pPr algn="r" rtl="1" fontAlgn="auto">
              <a:spcAft>
                <a:spcPts val="0"/>
              </a:spcAft>
              <a:defRPr/>
            </a:pPr>
            <a:r>
              <a:rPr lang="ar-EG" sz="2400" b="1" dirty="0">
                <a:solidFill>
                  <a:srgbClr val="002060"/>
                </a:solidFill>
              </a:rPr>
              <a:t>المراكز التكنولوجية لخدمة المواطنين بالأحياء والمدن.</a:t>
            </a:r>
          </a:p>
          <a:p>
            <a:pPr algn="just" rtl="1" fontAlgn="auto">
              <a:spcAft>
                <a:spcPts val="0"/>
              </a:spcAft>
              <a:defRPr/>
            </a:pPr>
            <a:r>
              <a:rPr lang="ar-EG" sz="2400" b="1" dirty="0">
                <a:solidFill>
                  <a:srgbClr val="002060"/>
                </a:solidFill>
              </a:rPr>
              <a:t> مكاتب التأهيل الإجتماعي ومراكز التأهيل الشامل لخدمة ذوي الإحتياجات الخاصة.</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38201" y="688977"/>
            <a:ext cx="10515600" cy="1069975"/>
          </a:xfrm>
        </p:spPr>
        <p:txBody>
          <a:bodyPr/>
          <a:lstStyle/>
          <a:p>
            <a:pPr algn="ctr" rtl="1" eaLnBrk="1" hangingPunct="1"/>
            <a:r>
              <a:rPr lang="ar-SA" altLang="en-US" sz="3200" b="1" dirty="0">
                <a:solidFill>
                  <a:srgbClr val="AA8140"/>
                </a:solidFill>
                <a:latin typeface="Simplified Arabic,Bold"/>
              </a:rPr>
              <a:t>       </a:t>
            </a:r>
            <a:r>
              <a:rPr lang="ar-SA" altLang="en-US" sz="4000" b="1" u="sng" dirty="0">
                <a:solidFill>
                  <a:srgbClr val="AA8140"/>
                </a:solidFill>
                <a:latin typeface="Simplified Arabic,Bold"/>
              </a:rPr>
              <a:t>تابع</a:t>
            </a:r>
            <a:r>
              <a:rPr lang="ar-SA" altLang="en-US" sz="4000" b="1" dirty="0">
                <a:solidFill>
                  <a:srgbClr val="AA8140"/>
                </a:solidFill>
                <a:latin typeface="Simplified Arabic,Bold"/>
              </a:rPr>
              <a:t> </a:t>
            </a:r>
            <a:r>
              <a:rPr lang="ar-EG" altLang="en-US" sz="4000" b="1" dirty="0">
                <a:solidFill>
                  <a:srgbClr val="AA8140"/>
                </a:solidFill>
                <a:latin typeface="Simplified Arabic,Bold"/>
              </a:rPr>
              <a:t>فئات جائزة مصر للتميز الحكومي</a:t>
            </a:r>
            <a:endParaRPr lang="en-US" altLang="en-US" sz="4000" b="1" dirty="0">
              <a:solidFill>
                <a:srgbClr val="AA8140"/>
              </a:solidFill>
              <a:latin typeface="Simplified Arabic,Bold"/>
            </a:endParaRPr>
          </a:p>
        </p:txBody>
      </p:sp>
      <p:sp>
        <p:nvSpPr>
          <p:cNvPr id="4099" name="Content Placeholder 2"/>
          <p:cNvSpPr>
            <a:spLocks noGrp="1"/>
          </p:cNvSpPr>
          <p:nvPr>
            <p:ph idx="1"/>
          </p:nvPr>
        </p:nvSpPr>
        <p:spPr>
          <a:xfrm>
            <a:off x="6938011" y="2019300"/>
            <a:ext cx="4511040" cy="4149723"/>
          </a:xfrm>
        </p:spPr>
        <p:txBody>
          <a:bodyPr/>
          <a:lstStyle/>
          <a:p>
            <a:pPr marL="0" indent="0" algn="r" rtl="1" eaLnBrk="1" hangingPunct="1">
              <a:buFont typeface="Arial" panose="020B0604020202020204" pitchFamily="34" charset="0"/>
              <a:buNone/>
            </a:pPr>
            <a:r>
              <a:rPr lang="ar-SA" altLang="en-US" sz="2800" b="1" dirty="0">
                <a:solidFill>
                  <a:srgbClr val="002060"/>
                </a:solidFill>
              </a:rPr>
              <a:t>3</a:t>
            </a:r>
            <a:r>
              <a:rPr lang="ar-EG" altLang="en-US" sz="2800" b="1" dirty="0">
                <a:solidFill>
                  <a:srgbClr val="002060"/>
                </a:solidFill>
              </a:rPr>
              <a:t>) جائزة </a:t>
            </a:r>
            <a:r>
              <a:rPr lang="ar-SA" altLang="en-US" sz="2800" b="1" dirty="0">
                <a:solidFill>
                  <a:srgbClr val="002060"/>
                </a:solidFill>
              </a:rPr>
              <a:t>المؤسسة المتميزة في تقديم خدمات ذكية</a:t>
            </a:r>
            <a:r>
              <a:rPr lang="ar-EG" altLang="en-US" sz="2800" b="1" dirty="0">
                <a:solidFill>
                  <a:srgbClr val="002060"/>
                </a:solidFill>
              </a:rPr>
              <a:t>:</a:t>
            </a:r>
            <a:r>
              <a:rPr lang="ar-SA" altLang="en-US" sz="2800" b="1" dirty="0">
                <a:solidFill>
                  <a:srgbClr val="002060"/>
                </a:solidFill>
              </a:rPr>
              <a:t> </a:t>
            </a:r>
          </a:p>
          <a:p>
            <a:pPr marL="0" indent="0" algn="just" rtl="1" eaLnBrk="1" hangingPunct="1">
              <a:buFont typeface="Arial" panose="020B0604020202020204" pitchFamily="34" charset="0"/>
              <a:buNone/>
            </a:pPr>
            <a:r>
              <a:rPr lang="ar-EG" altLang="en-US" sz="2400" b="1" dirty="0">
                <a:solidFill>
                  <a:srgbClr val="0070C0"/>
                </a:solidFill>
              </a:rPr>
              <a:t>تهدف هذه الجائزة إلي تشجيع تواجد مواقع للجهات الحكومية المصرية على شبكة الانترنت واستخدام الآليات والتكنولوجيا الحديثة في تقديم الخدمة الحكومية والارتقاء بالخدمة التفاعلية</a:t>
            </a:r>
            <a:r>
              <a:rPr lang="en-US" altLang="en-US" sz="2400" b="1" dirty="0">
                <a:solidFill>
                  <a:srgbClr val="0070C0"/>
                </a:solidFill>
              </a:rPr>
              <a:t>.</a:t>
            </a:r>
            <a:endParaRPr lang="ar-EG" altLang="en-US" sz="2400" b="1" dirty="0">
              <a:solidFill>
                <a:srgbClr val="0070C0"/>
              </a:solidFill>
            </a:endParaRPr>
          </a:p>
          <a:p>
            <a:pPr marL="0" indent="0" algn="r" rtl="1" eaLnBrk="1" hangingPunct="1">
              <a:buFont typeface="Arial" panose="020B0604020202020204" pitchFamily="34" charset="0"/>
              <a:buNone/>
            </a:pPr>
            <a:endParaRPr lang="ar-EG" altLang="en-US" sz="2000" b="1" dirty="0">
              <a:solidFill>
                <a:srgbClr val="002060"/>
              </a:solidFill>
            </a:endParaRPr>
          </a:p>
        </p:txBody>
      </p:sp>
      <p:sp>
        <p:nvSpPr>
          <p:cNvPr id="8" name="Slide Number Placeholder 7"/>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C557B6-4ED2-43F1-A515-679092BB3BBA}" type="slidenum">
              <a:rPr lang="en-US" altLang="en-US">
                <a:solidFill>
                  <a:srgbClr val="898989"/>
                </a:solidFill>
                <a:latin typeface="Calibri" panose="020F0502020204030204" pitchFamily="34" charset="0"/>
              </a:rPr>
              <a:pPr eaLnBrk="1" hangingPunct="1"/>
              <a:t>6</a:t>
            </a:fld>
            <a:endParaRPr lang="en-US" altLang="en-US">
              <a:solidFill>
                <a:srgbClr val="898989"/>
              </a:solidFill>
              <a:latin typeface="Calibri" panose="020F0502020204030204" pitchFamily="34" charset="0"/>
            </a:endParaRPr>
          </a:p>
        </p:txBody>
      </p:sp>
      <p:sp>
        <p:nvSpPr>
          <p:cNvPr id="4" name="Content Placeholder 2"/>
          <p:cNvSpPr txBox="1">
            <a:spLocks/>
          </p:cNvSpPr>
          <p:nvPr/>
        </p:nvSpPr>
        <p:spPr>
          <a:xfrm>
            <a:off x="948691" y="2019300"/>
            <a:ext cx="5544874" cy="43370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fontAlgn="auto">
              <a:spcAft>
                <a:spcPts val="0"/>
              </a:spcAft>
              <a:buFont typeface="Arial" panose="020B0604020202020204" pitchFamily="34" charset="0"/>
              <a:buNone/>
              <a:defRPr/>
            </a:pPr>
            <a:r>
              <a:rPr lang="ar-SA" b="1" dirty="0">
                <a:solidFill>
                  <a:srgbClr val="002060"/>
                </a:solidFill>
              </a:rPr>
              <a:t>4</a:t>
            </a:r>
            <a:r>
              <a:rPr lang="ar-EG" b="1" dirty="0">
                <a:solidFill>
                  <a:srgbClr val="002060"/>
                </a:solidFill>
              </a:rPr>
              <a:t>) جائزة </a:t>
            </a:r>
            <a:r>
              <a:rPr lang="ar-SA" b="1" dirty="0">
                <a:solidFill>
                  <a:srgbClr val="002060"/>
                </a:solidFill>
              </a:rPr>
              <a:t>القيادات المتميزة وتشمل: </a:t>
            </a:r>
          </a:p>
          <a:p>
            <a:pPr marL="0" indent="0" algn="r" rtl="1" fontAlgn="auto">
              <a:spcAft>
                <a:spcPts val="0"/>
              </a:spcAft>
              <a:buFont typeface="Arial" panose="020B0604020202020204" pitchFamily="34" charset="0"/>
              <a:buNone/>
              <a:defRPr/>
            </a:pPr>
            <a:r>
              <a:rPr lang="ar-SA" sz="2400" b="1" dirty="0">
                <a:solidFill>
                  <a:srgbClr val="0070C0"/>
                </a:solidFill>
              </a:rPr>
              <a:t>الفئة الأولى : ( رئيس قطاع - رئيس إدارة مركزية ).</a:t>
            </a:r>
          </a:p>
          <a:p>
            <a:pPr marL="0" indent="0" algn="r" rtl="1" fontAlgn="auto">
              <a:spcAft>
                <a:spcPts val="0"/>
              </a:spcAft>
              <a:buFont typeface="Arial" panose="020B0604020202020204" pitchFamily="34" charset="0"/>
              <a:buNone/>
              <a:defRPr/>
            </a:pPr>
            <a:r>
              <a:rPr lang="ar-SA" sz="2400" b="1" dirty="0">
                <a:solidFill>
                  <a:srgbClr val="0070C0"/>
                </a:solidFill>
              </a:rPr>
              <a:t>الفئة الثانية : ( مدير عام – مدير إدارة ).</a:t>
            </a:r>
          </a:p>
          <a:p>
            <a:pPr marL="0" indent="0" algn="r" rtl="1" fontAlgn="auto">
              <a:spcAft>
                <a:spcPts val="0"/>
              </a:spcAft>
              <a:buFont typeface="Arial" panose="020B0604020202020204" pitchFamily="34" charset="0"/>
              <a:buNone/>
              <a:defRPr/>
            </a:pPr>
            <a:endParaRPr lang="ar-SA" sz="2000" b="1" dirty="0">
              <a:solidFill>
                <a:srgbClr val="002060"/>
              </a:solidFill>
            </a:endParaRPr>
          </a:p>
          <a:p>
            <a:pPr marL="0" indent="0" algn="r" rtl="1" fontAlgn="auto">
              <a:spcAft>
                <a:spcPts val="0"/>
              </a:spcAft>
              <a:buFont typeface="Arial" panose="020B0604020202020204" pitchFamily="34" charset="0"/>
              <a:buNone/>
              <a:defRPr/>
            </a:pPr>
            <a:r>
              <a:rPr lang="ar-SA" b="1" dirty="0">
                <a:solidFill>
                  <a:srgbClr val="002060"/>
                </a:solidFill>
              </a:rPr>
              <a:t>5) جائزة: الابتكار والإبداع.</a:t>
            </a:r>
          </a:p>
          <a:p>
            <a:pPr algn="just" rtl="1" fontAlgn="auto">
              <a:spcAft>
                <a:spcPts val="0"/>
              </a:spcAft>
              <a:defRPr/>
            </a:pPr>
            <a:r>
              <a:rPr lang="ar-EG" sz="2400" b="1" dirty="0">
                <a:solidFill>
                  <a:srgbClr val="0070C0"/>
                </a:solidFill>
              </a:rPr>
              <a:t>تتم هذه الجائزة تشجيعاً للبحث العلمي كسبيل لحل العديد من مشكلات الإدارة وتطوير وتحسين منظومة الخدمات للمواطن.</a:t>
            </a:r>
          </a:p>
          <a:p>
            <a:pPr algn="r" rtl="1" fontAlgn="auto">
              <a:spcAft>
                <a:spcPts val="0"/>
              </a:spcAft>
              <a:defRPr/>
            </a:pPr>
            <a:endParaRPr lang="ar-EG" sz="2000" b="1" dirty="0">
              <a:solidFill>
                <a:srgbClr val="0070C0"/>
              </a:solidFill>
              <a:latin typeface="GE SS Two Light" panose="020A0503020102020204" pitchFamily="18" charset="-78"/>
              <a:ea typeface="GE SS Two Light" panose="020A0503020102020204" pitchFamily="18" charset="-78"/>
              <a:cs typeface="GE SS Two Light" panose="020A0503020102020204" pitchFamily="18" charset="-78"/>
            </a:endParaRPr>
          </a:p>
          <a:p>
            <a:pPr marL="0" indent="0" algn="r" rtl="1" fontAlgn="auto">
              <a:spcAft>
                <a:spcPts val="0"/>
              </a:spcAft>
              <a:buFont typeface="Arial" panose="020B0604020202020204" pitchFamily="34" charset="0"/>
              <a:buNone/>
              <a:defRPr/>
            </a:pPr>
            <a:endParaRPr lang="ar-SA" sz="2000" b="1" dirty="0">
              <a:solidFill>
                <a:srgbClr val="002060"/>
              </a:solidFill>
            </a:endParaRPr>
          </a:p>
          <a:p>
            <a:pPr marL="0" indent="0" algn="r" rtl="1" fontAlgn="auto">
              <a:spcAft>
                <a:spcPts val="0"/>
              </a:spcAft>
              <a:buFont typeface="Arial" panose="020B0604020202020204" pitchFamily="34" charset="0"/>
              <a:buNone/>
              <a:defRPr/>
            </a:pPr>
            <a:endParaRPr lang="ar-SA" sz="2000" b="1"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485" y="1"/>
            <a:ext cx="11713030" cy="6069496"/>
          </a:xfrm>
        </p:spPr>
        <p:txBody>
          <a:bodyPr rtlCol="0">
            <a:normAutofit/>
          </a:bodyPr>
          <a:lstStyle/>
          <a:p>
            <a:pPr marL="0" indent="0" algn="r" rtl="1" eaLnBrk="1" fontAlgn="auto" hangingPunct="1">
              <a:spcAft>
                <a:spcPts val="0"/>
              </a:spcAft>
              <a:buNone/>
              <a:defRPr/>
            </a:pPr>
            <a:endParaRPr lang="ar-EG" b="1" dirty="0">
              <a:solidFill>
                <a:srgbClr val="002060"/>
              </a:solidFill>
            </a:endParaRPr>
          </a:p>
          <a:p>
            <a:pPr marL="0" indent="0" algn="r" rtl="1" eaLnBrk="1" fontAlgn="auto" hangingPunct="1">
              <a:spcAft>
                <a:spcPts val="0"/>
              </a:spcAft>
              <a:buNone/>
              <a:defRPr/>
            </a:pPr>
            <a:r>
              <a:rPr lang="ar-EG" b="1" dirty="0">
                <a:solidFill>
                  <a:srgbClr val="002060"/>
                </a:solidFill>
              </a:rPr>
              <a:t>   </a:t>
            </a:r>
            <a:r>
              <a:rPr lang="ar-EG" sz="3600" b="1" u="sng" dirty="0">
                <a:solidFill>
                  <a:srgbClr val="C00000"/>
                </a:solidFill>
              </a:rPr>
              <a:t>الرؤية</a:t>
            </a:r>
          </a:p>
          <a:p>
            <a:pPr marL="0" indent="0" algn="r" rtl="1" eaLnBrk="1" fontAlgn="auto" hangingPunct="1">
              <a:spcAft>
                <a:spcPts val="0"/>
              </a:spcAft>
              <a:buNone/>
              <a:defRPr/>
            </a:pPr>
            <a:r>
              <a:rPr lang="ar-EG" b="1" dirty="0">
                <a:solidFill>
                  <a:srgbClr val="002060"/>
                </a:solidFill>
              </a:rPr>
              <a:t>  تكوين جهاز إداري كفء وفعال يطبق مفاهيم الحوكمة، ويساهم بدوره في تحقيق التنمية المستدامة بما يتوافق مع "رؤية مصر 2030 " للعبور بمصر إلى مصاف الدول المتقدمة.</a:t>
            </a:r>
          </a:p>
          <a:p>
            <a:pPr marL="0" indent="0" algn="r" rtl="1" eaLnBrk="1" fontAlgn="auto" hangingPunct="1">
              <a:spcAft>
                <a:spcPts val="0"/>
              </a:spcAft>
              <a:buFont typeface="Arial" panose="020B0604020202020204" pitchFamily="34" charset="0"/>
              <a:buNone/>
              <a:defRPr/>
            </a:pPr>
            <a:endParaRPr lang="ar-EG" b="1" dirty="0">
              <a:solidFill>
                <a:srgbClr val="002060"/>
              </a:solidFill>
            </a:endParaRPr>
          </a:p>
          <a:p>
            <a:pPr marL="0" indent="0" algn="r" rtl="1" eaLnBrk="1" fontAlgn="auto" hangingPunct="1">
              <a:spcAft>
                <a:spcPts val="0"/>
              </a:spcAft>
              <a:buNone/>
              <a:defRPr/>
            </a:pPr>
            <a:endParaRPr lang="ar-EG" b="1" dirty="0">
              <a:solidFill>
                <a:srgbClr val="002060"/>
              </a:solidFill>
            </a:endParaRPr>
          </a:p>
          <a:p>
            <a:pPr marL="0" indent="0" algn="r" rtl="1" eaLnBrk="1" fontAlgn="auto" hangingPunct="1">
              <a:spcAft>
                <a:spcPts val="0"/>
              </a:spcAft>
              <a:buNone/>
              <a:defRPr/>
            </a:pPr>
            <a:r>
              <a:rPr lang="ar-EG" b="1" dirty="0">
                <a:solidFill>
                  <a:srgbClr val="002060"/>
                </a:solidFill>
              </a:rPr>
              <a:t>  </a:t>
            </a:r>
            <a:r>
              <a:rPr lang="ar-EG" sz="3600" b="1" u="sng" dirty="0">
                <a:solidFill>
                  <a:srgbClr val="C00000"/>
                </a:solidFill>
              </a:rPr>
              <a:t>الرسالة</a:t>
            </a:r>
          </a:p>
          <a:p>
            <a:pPr marL="0" indent="0" algn="r" rtl="1" eaLnBrk="1" fontAlgn="auto" hangingPunct="1">
              <a:spcAft>
                <a:spcPts val="0"/>
              </a:spcAft>
              <a:buNone/>
              <a:defRPr/>
            </a:pPr>
            <a:r>
              <a:rPr lang="ar-EG" b="1" dirty="0">
                <a:solidFill>
                  <a:srgbClr val="002060"/>
                </a:solidFill>
              </a:rPr>
              <a:t>نشر ثقافة التميز والجودة داخل الجهاز الإداري لتحقيق رضا المتعاملين، وتطوير جودة الخدمات الحكومية، وتحسين جودة الحياة، ودعم التنافسية المؤسسية، والعمل بروح الفريق لإحداث نقلة في الأداء المؤسسي وتطوير وتنمية القدرات البشرية.</a:t>
            </a:r>
            <a:endParaRPr lang="en-US" b="1" dirty="0">
              <a:solidFill>
                <a:srgbClr val="002060"/>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25EC51-F868-44E2-9D01-F3989B93F7AE}" type="slidenum">
              <a:rPr lang="en-US" altLang="en-US">
                <a:solidFill>
                  <a:srgbClr val="898989"/>
                </a:solidFill>
                <a:latin typeface="Calibri" panose="020F0502020204030204" pitchFamily="34" charset="0"/>
              </a:rPr>
              <a:pPr eaLnBrk="1" hangingPunct="1"/>
              <a:t>7</a:t>
            </a:fld>
            <a:endParaRPr lang="en-US" altLang="en-US">
              <a:solidFill>
                <a:srgbClr val="898989"/>
              </a:solidFill>
              <a:latin typeface="Calibri" panose="020F0502020204030204" pitchFamily="34" charset="0"/>
            </a:endParaRPr>
          </a:p>
        </p:txBody>
      </p:sp>
      <p:pic>
        <p:nvPicPr>
          <p:cNvPr id="5" name="Picture 4"/>
          <p:cNvPicPr>
            <a:picLocks noChangeAspect="1"/>
          </p:cNvPicPr>
          <p:nvPr/>
        </p:nvPicPr>
        <p:blipFill>
          <a:blip r:embed="rId3"/>
          <a:stretch>
            <a:fillRect/>
          </a:stretch>
        </p:blipFill>
        <p:spPr>
          <a:xfrm>
            <a:off x="1257299" y="1817688"/>
            <a:ext cx="3962400" cy="1371600"/>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838198" y="4463064"/>
            <a:ext cx="4800601" cy="1309914"/>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5FE81083-D2C2-4BA4-9160-6C0A37021051}"/>
              </a:ext>
            </a:extLst>
          </p:cNvPr>
          <p:cNvSpPr>
            <a:spLocks noGrp="1"/>
          </p:cNvSpPr>
          <p:nvPr>
            <p:ph type="sldNum" sz="quarter" idx="12"/>
          </p:nvPr>
        </p:nvSpPr>
        <p:spPr/>
        <p:txBody>
          <a:bodyPr/>
          <a:lstStyle/>
          <a:p>
            <a:fld id="{6DCCF019-09A3-4D40-A067-784B546BB70E}" type="slidenum">
              <a:rPr lang="en-US" altLang="en-US" smtClean="0"/>
              <a:pPr/>
              <a:t>8</a:t>
            </a:fld>
            <a:endParaRPr lang="en-US" altLang="en-US"/>
          </a:p>
        </p:txBody>
      </p:sp>
      <p:sp>
        <p:nvSpPr>
          <p:cNvPr id="3" name="عنصر نائب للمحتوى 2">
            <a:extLst>
              <a:ext uri="{FF2B5EF4-FFF2-40B4-BE49-F238E27FC236}">
                <a16:creationId xmlns:a16="http://schemas.microsoft.com/office/drawing/2014/main" id="{401BA20B-09C0-4177-B6B4-5EC369B728AC}"/>
              </a:ext>
            </a:extLst>
          </p:cNvPr>
          <p:cNvSpPr>
            <a:spLocks noGrp="1"/>
          </p:cNvSpPr>
          <p:nvPr>
            <p:ph idx="4294967295"/>
          </p:nvPr>
        </p:nvSpPr>
        <p:spPr>
          <a:xfrm>
            <a:off x="305753" y="263455"/>
            <a:ext cx="11177587" cy="6196330"/>
          </a:xfrm>
        </p:spPr>
        <p:txBody>
          <a:bodyPr/>
          <a:lstStyle/>
          <a:p>
            <a:pPr algn="ctr"/>
            <a:r>
              <a:rPr lang="ar-EG" sz="5400" b="1" u="sng" dirty="0">
                <a:solidFill>
                  <a:schemeClr val="accent2">
                    <a:lumMod val="75000"/>
                  </a:schemeClr>
                </a:solidFill>
                <a:latin typeface="Simplified Arabic,Bold"/>
              </a:rPr>
              <a:t>أهداف الجائزة</a:t>
            </a:r>
            <a:endParaRPr lang="en-US" sz="5400" b="1" u="sng" dirty="0">
              <a:solidFill>
                <a:schemeClr val="accent2">
                  <a:lumMod val="75000"/>
                </a:schemeClr>
              </a:solidFill>
              <a:latin typeface="Simplified Arabic,Bold"/>
            </a:endParaRPr>
          </a:p>
          <a:p>
            <a:pPr algn="just" rtl="1"/>
            <a:endParaRPr lang="en-US" sz="3600" dirty="0">
              <a:solidFill>
                <a:srgbClr val="000000"/>
              </a:solidFill>
              <a:latin typeface="Wingdings" panose="05000000000000000000" pitchFamily="2" charset="2"/>
            </a:endParaRPr>
          </a:p>
          <a:p>
            <a:pPr algn="just" rtl="1"/>
            <a:r>
              <a:rPr lang="ar-EG" sz="3600" dirty="0">
                <a:solidFill>
                  <a:srgbClr val="000000"/>
                </a:solidFill>
                <a:latin typeface="Wingdings" panose="05000000000000000000" pitchFamily="2" charset="2"/>
              </a:rPr>
              <a:t></a:t>
            </a:r>
            <a:r>
              <a:rPr lang="ar-EG" dirty="0">
                <a:solidFill>
                  <a:srgbClr val="000000"/>
                </a:solidFill>
                <a:latin typeface="Wingdings" panose="05000000000000000000" pitchFamily="2" charset="2"/>
              </a:rPr>
              <a:t> </a:t>
            </a:r>
            <a:r>
              <a:rPr lang="ar-EG" sz="3600" dirty="0">
                <a:solidFill>
                  <a:srgbClr val="000000"/>
                </a:solidFill>
                <a:latin typeface="Simplified Arabic" panose="02020603050405020304" pitchFamily="18" charset="-78"/>
                <a:cs typeface="Simplified Arabic" panose="02020603050405020304" pitchFamily="18" charset="-78"/>
              </a:rPr>
              <a:t>تشجيع المنافسة بين المؤسسات الحكومية على كافة المستويات القومي والمحلي والإقليمي.</a:t>
            </a:r>
          </a:p>
          <a:p>
            <a:pPr algn="just" rtl="1"/>
            <a:r>
              <a:rPr lang="ar-EG" sz="3600" dirty="0">
                <a:solidFill>
                  <a:srgbClr val="000000"/>
                </a:solidFill>
                <a:latin typeface="Wingdings" panose="05000000000000000000" pitchFamily="2" charset="2"/>
              </a:rPr>
              <a:t> </a:t>
            </a:r>
            <a:r>
              <a:rPr lang="ar-EG" sz="3600" dirty="0">
                <a:solidFill>
                  <a:srgbClr val="000000"/>
                </a:solidFill>
                <a:latin typeface="Simplified Arabic" panose="02020603050405020304" pitchFamily="18" charset="-78"/>
                <a:cs typeface="Simplified Arabic" panose="02020603050405020304" pitchFamily="18" charset="-78"/>
              </a:rPr>
              <a:t>تحقيق معدلات أفضل لرضاء المواطنين.</a:t>
            </a:r>
          </a:p>
          <a:p>
            <a:pPr algn="just" rtl="1"/>
            <a:r>
              <a:rPr lang="ar-EG" sz="3600" dirty="0">
                <a:solidFill>
                  <a:srgbClr val="000000"/>
                </a:solidFill>
                <a:latin typeface="Wingdings" panose="05000000000000000000" pitchFamily="2" charset="2"/>
              </a:rPr>
              <a:t> </a:t>
            </a:r>
            <a:r>
              <a:rPr lang="ar-EG" sz="3600" dirty="0">
                <a:solidFill>
                  <a:srgbClr val="000000"/>
                </a:solidFill>
                <a:latin typeface="Simplified Arabic" panose="02020603050405020304" pitchFamily="18" charset="-78"/>
                <a:cs typeface="Simplified Arabic" panose="02020603050405020304" pitchFamily="18" charset="-78"/>
              </a:rPr>
              <a:t>نشر ثقافة الجودة والتميز على مستوى الجهاز الإداري للدولة.</a:t>
            </a:r>
          </a:p>
          <a:p>
            <a:pPr algn="just" rtl="1"/>
            <a:r>
              <a:rPr lang="ar-EG" sz="3600" dirty="0">
                <a:solidFill>
                  <a:srgbClr val="000000"/>
                </a:solidFill>
                <a:latin typeface="Wingdings" panose="05000000000000000000" pitchFamily="2" charset="2"/>
              </a:rPr>
              <a:t> </a:t>
            </a:r>
            <a:r>
              <a:rPr lang="ar-EG" sz="3600" dirty="0">
                <a:solidFill>
                  <a:srgbClr val="000000"/>
                </a:solidFill>
                <a:latin typeface="Simplified Arabic" panose="02020603050405020304" pitchFamily="18" charset="-78"/>
                <a:cs typeface="Simplified Arabic" panose="02020603050405020304" pitchFamily="18" charset="-78"/>
              </a:rPr>
              <a:t>تعزيز روح الابتكار والإبداع والمكافأة على التميز في المجتمع المصري.</a:t>
            </a:r>
          </a:p>
          <a:p>
            <a:pPr algn="just" rtl="1"/>
            <a:r>
              <a:rPr lang="ar-EG" sz="3600" dirty="0">
                <a:solidFill>
                  <a:srgbClr val="000000"/>
                </a:solidFill>
                <a:latin typeface="Wingdings" panose="05000000000000000000" pitchFamily="2" charset="2"/>
              </a:rPr>
              <a:t> </a:t>
            </a:r>
            <a:r>
              <a:rPr lang="ar-EG" sz="3600" dirty="0">
                <a:solidFill>
                  <a:srgbClr val="000000"/>
                </a:solidFill>
                <a:latin typeface="Simplified Arabic" panose="02020603050405020304" pitchFamily="18" charset="-78"/>
                <a:cs typeface="Simplified Arabic" panose="02020603050405020304" pitchFamily="18" charset="-78"/>
              </a:rPr>
              <a:t>إلقاء الضوء على النماذج الناجحة للمؤسسات الحكومية.</a:t>
            </a:r>
            <a:endParaRPr lang="ar-EG" sz="3600" dirty="0"/>
          </a:p>
        </p:txBody>
      </p:sp>
    </p:spTree>
    <p:extLst>
      <p:ext uri="{BB962C8B-B14F-4D97-AF65-F5344CB8AC3E}">
        <p14:creationId xmlns:p14="http://schemas.microsoft.com/office/powerpoint/2010/main" val="354386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9620CD-F875-4F76-9438-7FA36D8945A7}" type="slidenum">
              <a:rPr lang="en-US" altLang="en-US">
                <a:solidFill>
                  <a:srgbClr val="898989"/>
                </a:solidFill>
                <a:latin typeface="Calibri" panose="020F0502020204030204" pitchFamily="34" charset="0"/>
              </a:rPr>
              <a:pPr eaLnBrk="1" hangingPunct="1"/>
              <a:t>9</a:t>
            </a:fld>
            <a:endParaRPr lang="en-US" altLang="en-US">
              <a:solidFill>
                <a:srgbClr val="898989"/>
              </a:solidFill>
              <a:latin typeface="Calibri" panose="020F0502020204030204" pitchFamily="34" charset="0"/>
            </a:endParaRPr>
          </a:p>
        </p:txBody>
      </p:sp>
      <p:sp>
        <p:nvSpPr>
          <p:cNvPr id="3" name="Content Placeholder 2"/>
          <p:cNvSpPr>
            <a:spLocks noGrp="1"/>
          </p:cNvSpPr>
          <p:nvPr>
            <p:ph idx="4294967295"/>
          </p:nvPr>
        </p:nvSpPr>
        <p:spPr>
          <a:xfrm>
            <a:off x="2166938" y="1031875"/>
            <a:ext cx="10025062" cy="5559425"/>
          </a:xfrm>
        </p:spPr>
        <p:txBody>
          <a:bodyPr rtlCol="0">
            <a:normAutofit fontScale="92500" lnSpcReduction="10000"/>
          </a:bodyPr>
          <a:lstStyle/>
          <a:p>
            <a:pPr algn="just" rtl="1" eaLnBrk="1" fontAlgn="auto" hangingPunct="1">
              <a:spcAft>
                <a:spcPts val="0"/>
              </a:spcAft>
              <a:defRPr/>
            </a:pPr>
            <a:r>
              <a:rPr lang="ar-EG" sz="3200" b="1" u="sng" dirty="0">
                <a:solidFill>
                  <a:schemeClr val="accent2">
                    <a:lumMod val="75000"/>
                  </a:schemeClr>
                </a:solidFill>
              </a:rPr>
              <a:t>تعكس</a:t>
            </a:r>
            <a:r>
              <a:rPr lang="ar-EG" sz="3200" b="1" dirty="0">
                <a:solidFill>
                  <a:srgbClr val="002060"/>
                </a:solidFill>
              </a:rPr>
              <a:t> </a:t>
            </a:r>
            <a:r>
              <a:rPr lang="ar-EG" sz="3200" dirty="0">
                <a:solidFill>
                  <a:srgbClr val="002060"/>
                </a:solidFill>
                <a:cs typeface="+mj-cs"/>
              </a:rPr>
              <a:t>منظومة التميز الحكومي </a:t>
            </a:r>
            <a:r>
              <a:rPr lang="ar-EG" sz="3200" u="sng" dirty="0">
                <a:solidFill>
                  <a:srgbClr val="002060"/>
                </a:solidFill>
                <a:cs typeface="+mj-cs"/>
              </a:rPr>
              <a:t>فلسفة التميز المؤسسي والعقلية</a:t>
            </a:r>
            <a:r>
              <a:rPr lang="en-US" sz="3200" u="sng" dirty="0">
                <a:solidFill>
                  <a:srgbClr val="002060"/>
                </a:solidFill>
                <a:cs typeface="+mj-cs"/>
              </a:rPr>
              <a:t> </a:t>
            </a:r>
            <a:r>
              <a:rPr lang="ar-EG" sz="3200" u="sng" dirty="0">
                <a:solidFill>
                  <a:srgbClr val="002060"/>
                </a:solidFill>
                <a:cs typeface="+mj-cs"/>
              </a:rPr>
              <a:t>القيادية </a:t>
            </a:r>
            <a:r>
              <a:rPr lang="ar-EG" sz="3200" dirty="0">
                <a:solidFill>
                  <a:srgbClr val="002060"/>
                </a:solidFill>
                <a:cs typeface="+mj-cs"/>
              </a:rPr>
              <a:t>التي تؤمن بأهمية جودة العمل والتميز المؤسسي</a:t>
            </a:r>
            <a:r>
              <a:rPr lang="ar-EG" sz="3200" u="sng" dirty="0">
                <a:solidFill>
                  <a:srgbClr val="002060"/>
                </a:solidFill>
                <a:cs typeface="+mj-cs"/>
              </a:rPr>
              <a:t> في تحقيق</a:t>
            </a:r>
            <a:r>
              <a:rPr lang="en-US" sz="3200" u="sng" dirty="0">
                <a:solidFill>
                  <a:srgbClr val="002060"/>
                </a:solidFill>
                <a:cs typeface="+mj-cs"/>
              </a:rPr>
              <a:t> </a:t>
            </a:r>
            <a:r>
              <a:rPr lang="ar-EG" sz="3200" u="sng" dirty="0">
                <a:solidFill>
                  <a:srgbClr val="002060"/>
                </a:solidFill>
                <a:cs typeface="+mj-cs"/>
              </a:rPr>
              <a:t>الريادة وتمكين الحكومات </a:t>
            </a:r>
            <a:r>
              <a:rPr lang="ar-EG" sz="3200" dirty="0">
                <a:solidFill>
                  <a:srgbClr val="002060"/>
                </a:solidFill>
                <a:cs typeface="+mj-cs"/>
              </a:rPr>
              <a:t>و ذلك عن</a:t>
            </a:r>
            <a:r>
              <a:rPr lang="en-US" sz="3200" dirty="0">
                <a:solidFill>
                  <a:srgbClr val="002060"/>
                </a:solidFill>
                <a:cs typeface="+mj-cs"/>
              </a:rPr>
              <a:t> </a:t>
            </a:r>
            <a:r>
              <a:rPr lang="ar-EG" sz="3200" dirty="0">
                <a:solidFill>
                  <a:srgbClr val="002060"/>
                </a:solidFill>
                <a:cs typeface="+mj-cs"/>
              </a:rPr>
              <a:t>طريق رفع معايير الأداء وتحسين العمليات وتقديم القيمة النوعية لبناء</a:t>
            </a:r>
            <a:r>
              <a:rPr lang="en-US" sz="3200" dirty="0">
                <a:solidFill>
                  <a:srgbClr val="002060"/>
                </a:solidFill>
                <a:cs typeface="+mj-cs"/>
              </a:rPr>
              <a:t> </a:t>
            </a:r>
            <a:r>
              <a:rPr lang="ar-EG" sz="3200" dirty="0">
                <a:solidFill>
                  <a:srgbClr val="002060"/>
                </a:solidFill>
                <a:cs typeface="+mj-cs"/>
              </a:rPr>
              <a:t>الثقة لدى المواطنين في قدرات الحكومة على تشكيل وبناء المستقبل.</a:t>
            </a:r>
          </a:p>
          <a:p>
            <a:pPr algn="just" rtl="1" eaLnBrk="1" fontAlgn="auto" hangingPunct="1">
              <a:spcAft>
                <a:spcPts val="0"/>
              </a:spcAft>
              <a:defRPr/>
            </a:pPr>
            <a:r>
              <a:rPr lang="ar-EG" sz="3200" b="1" u="sng" dirty="0">
                <a:solidFill>
                  <a:schemeClr val="accent2">
                    <a:lumMod val="75000"/>
                  </a:schemeClr>
                </a:solidFill>
              </a:rPr>
              <a:t>ترتكز</a:t>
            </a:r>
            <a:r>
              <a:rPr lang="ar-EG" sz="3200" b="1" dirty="0">
                <a:solidFill>
                  <a:srgbClr val="002060"/>
                </a:solidFill>
              </a:rPr>
              <a:t> </a:t>
            </a:r>
            <a:r>
              <a:rPr lang="ar-EG" sz="3200" dirty="0">
                <a:solidFill>
                  <a:srgbClr val="002060"/>
                </a:solidFill>
              </a:rPr>
              <a:t>منظومة التميز الحكومي في تحليل مستوى الريادة في التفكير</a:t>
            </a:r>
            <a:r>
              <a:rPr lang="en-US" sz="3200" dirty="0">
                <a:solidFill>
                  <a:srgbClr val="002060"/>
                </a:solidFill>
              </a:rPr>
              <a:t> </a:t>
            </a:r>
            <a:r>
              <a:rPr lang="ar-EG" sz="3200" dirty="0">
                <a:solidFill>
                  <a:srgbClr val="002060"/>
                </a:solidFill>
              </a:rPr>
              <a:t>الإداري على الغاية الرئيسية للحكومات المتمثلة بتحقيق السعادة و</a:t>
            </a:r>
            <a:r>
              <a:rPr lang="ar-EG" sz="3200" u="sng" dirty="0">
                <a:solidFill>
                  <a:srgbClr val="002060"/>
                </a:solidFill>
              </a:rPr>
              <a:t>تعزيز</a:t>
            </a:r>
            <a:r>
              <a:rPr lang="en-US" sz="3200" u="sng" dirty="0">
                <a:solidFill>
                  <a:srgbClr val="002060"/>
                </a:solidFill>
              </a:rPr>
              <a:t> </a:t>
            </a:r>
            <a:r>
              <a:rPr lang="ar-EG" sz="3200" u="sng" dirty="0">
                <a:solidFill>
                  <a:srgbClr val="002060"/>
                </a:solidFill>
              </a:rPr>
              <a:t>جودة الحياة في المجتمع.</a:t>
            </a:r>
          </a:p>
          <a:p>
            <a:pPr algn="just" rtl="1" eaLnBrk="1" fontAlgn="auto" hangingPunct="1">
              <a:spcAft>
                <a:spcPts val="0"/>
              </a:spcAft>
              <a:defRPr/>
            </a:pPr>
            <a:r>
              <a:rPr lang="ar-EG" sz="3200" b="1" u="sng" dirty="0">
                <a:solidFill>
                  <a:schemeClr val="accent2">
                    <a:lumMod val="75000"/>
                  </a:schemeClr>
                </a:solidFill>
              </a:rPr>
              <a:t>تنتهج</a:t>
            </a:r>
            <a:r>
              <a:rPr lang="ar-EG" sz="3200" b="1" dirty="0">
                <a:solidFill>
                  <a:srgbClr val="002060"/>
                </a:solidFill>
              </a:rPr>
              <a:t> </a:t>
            </a:r>
            <a:r>
              <a:rPr lang="ar-EG" sz="3200" dirty="0">
                <a:solidFill>
                  <a:srgbClr val="002060"/>
                </a:solidFill>
              </a:rPr>
              <a:t>المنظومة </a:t>
            </a:r>
            <a:r>
              <a:rPr lang="ar-EG" sz="3200" u="sng" dirty="0">
                <a:solidFill>
                  <a:srgbClr val="002060"/>
                </a:solidFill>
              </a:rPr>
              <a:t>التفكير المتجدد والابتكاري والتخطيط للمستقبل</a:t>
            </a:r>
            <a:r>
              <a:rPr lang="ar-EG" sz="3200" dirty="0">
                <a:solidFill>
                  <a:srgbClr val="002060"/>
                </a:solidFill>
              </a:rPr>
              <a:t> لتحقيق إضافة نوعية في تنفيذ المهام وتقديم</a:t>
            </a:r>
            <a:r>
              <a:rPr lang="en-US" sz="3200" dirty="0">
                <a:solidFill>
                  <a:srgbClr val="002060"/>
                </a:solidFill>
              </a:rPr>
              <a:t> </a:t>
            </a:r>
            <a:r>
              <a:rPr lang="ar-EG" sz="3200" dirty="0">
                <a:solidFill>
                  <a:srgbClr val="002060"/>
                </a:solidFill>
              </a:rPr>
              <a:t>الخدمات، وتركز المنظومة على الاستفادة من جميع القدرات المتميزة في جميع المجالات ، </a:t>
            </a:r>
            <a:r>
              <a:rPr lang="ar-EG" sz="3200" u="sng" dirty="0">
                <a:solidFill>
                  <a:srgbClr val="002060"/>
                </a:solidFill>
              </a:rPr>
              <a:t>وتعزيز الشراكة الواسعة</a:t>
            </a:r>
            <a:r>
              <a:rPr lang="ar-EG" sz="3200" dirty="0">
                <a:solidFill>
                  <a:srgbClr val="002060"/>
                </a:solidFill>
              </a:rPr>
              <a:t>، وعلى</a:t>
            </a:r>
            <a:r>
              <a:rPr lang="en-US" sz="3200" dirty="0">
                <a:solidFill>
                  <a:srgbClr val="002060"/>
                </a:solidFill>
              </a:rPr>
              <a:t> </a:t>
            </a:r>
            <a:r>
              <a:rPr lang="ar-EG" sz="3200" dirty="0">
                <a:solidFill>
                  <a:srgbClr val="002060"/>
                </a:solidFill>
              </a:rPr>
              <a:t>المرونة والقابلية للتكيّف مع المتغيرات.</a:t>
            </a:r>
          </a:p>
          <a:p>
            <a:pPr algn="just" rtl="1" eaLnBrk="1" fontAlgn="auto" hangingPunct="1">
              <a:spcAft>
                <a:spcPts val="0"/>
              </a:spcAft>
              <a:defRPr/>
            </a:pPr>
            <a:r>
              <a:rPr lang="ar-EG" sz="3200" b="1" u="sng" dirty="0">
                <a:solidFill>
                  <a:schemeClr val="accent2">
                    <a:lumMod val="75000"/>
                  </a:schemeClr>
                </a:solidFill>
              </a:rPr>
              <a:t>تركز</a:t>
            </a:r>
            <a:r>
              <a:rPr lang="ar-EG" sz="3200" b="1" dirty="0">
                <a:solidFill>
                  <a:srgbClr val="002060"/>
                </a:solidFill>
              </a:rPr>
              <a:t> </a:t>
            </a:r>
            <a:r>
              <a:rPr lang="ar-EG" sz="3200" dirty="0">
                <a:solidFill>
                  <a:srgbClr val="002060"/>
                </a:solidFill>
              </a:rPr>
              <a:t>منظومة التميز الحكومي </a:t>
            </a:r>
            <a:r>
              <a:rPr lang="ar-EG" sz="3200" u="sng" dirty="0">
                <a:solidFill>
                  <a:srgbClr val="002060"/>
                </a:solidFill>
              </a:rPr>
              <a:t>على فلسفة التحسين والتطويرالمستمر </a:t>
            </a:r>
            <a:r>
              <a:rPr lang="ar-EG" sz="3200" dirty="0">
                <a:solidFill>
                  <a:srgbClr val="002060"/>
                </a:solidFill>
              </a:rPr>
              <a:t>لرفع مستويات الأداء المتميز والريادة في تقديم</a:t>
            </a:r>
            <a:r>
              <a:rPr lang="en-US" sz="3200" dirty="0">
                <a:solidFill>
                  <a:srgbClr val="002060"/>
                </a:solidFill>
              </a:rPr>
              <a:t> </a:t>
            </a:r>
            <a:r>
              <a:rPr lang="ar-EG" sz="3200" dirty="0">
                <a:solidFill>
                  <a:srgbClr val="002060"/>
                </a:solidFill>
              </a:rPr>
              <a:t>خدمات عالية الجودة و العمل على أن  المؤسسات ضمن أفضل الممارسات العالمية في</a:t>
            </a:r>
            <a:r>
              <a:rPr lang="en-US" sz="3200" dirty="0">
                <a:solidFill>
                  <a:srgbClr val="002060"/>
                </a:solidFill>
              </a:rPr>
              <a:t> </a:t>
            </a:r>
            <a:r>
              <a:rPr lang="ar-EG" sz="3200" dirty="0">
                <a:solidFill>
                  <a:srgbClr val="002060"/>
                </a:solidFill>
              </a:rPr>
              <a:t>التطبيقات الابتكارية.</a:t>
            </a:r>
          </a:p>
          <a:p>
            <a:pPr marL="0" indent="0" algn="just" rtl="1" eaLnBrk="1" fontAlgn="auto" hangingPunct="1">
              <a:spcAft>
                <a:spcPts val="0"/>
              </a:spcAft>
              <a:buFont typeface="Arial" panose="020B0604020202020204" pitchFamily="34" charset="0"/>
              <a:buNone/>
              <a:defRPr/>
            </a:pPr>
            <a:endParaRPr lang="en-US" sz="2000" dirty="0">
              <a:solidFill>
                <a:srgbClr val="002060"/>
              </a:solidFill>
            </a:endParaRPr>
          </a:p>
        </p:txBody>
      </p:sp>
      <p:sp>
        <p:nvSpPr>
          <p:cNvPr id="9218" name="Title 1"/>
          <p:cNvSpPr>
            <a:spLocks noGrp="1"/>
          </p:cNvSpPr>
          <p:nvPr>
            <p:ph type="title" idx="4294967295"/>
          </p:nvPr>
        </p:nvSpPr>
        <p:spPr>
          <a:xfrm>
            <a:off x="2571750" y="0"/>
            <a:ext cx="9620250" cy="1162050"/>
          </a:xfrm>
        </p:spPr>
        <p:txBody>
          <a:bodyPr/>
          <a:lstStyle/>
          <a:p>
            <a:pPr algn="ctr" rtl="1" eaLnBrk="1" hangingPunct="1"/>
            <a:r>
              <a:rPr lang="ar-EG" altLang="en-US" b="1" dirty="0">
                <a:solidFill>
                  <a:srgbClr val="AA8140"/>
                </a:solidFill>
                <a:latin typeface="Simplified Arabic,Bold"/>
              </a:rPr>
              <a:t>نبذة عن منظومة التميز الحكومي</a:t>
            </a:r>
            <a:endParaRPr lang="en-US" altLang="en-US" b="1" dirty="0">
              <a:solidFill>
                <a:srgbClr val="AA8140"/>
              </a:solidFill>
              <a:latin typeface="Simplified Arabic,Bold"/>
            </a:endParaRPr>
          </a:p>
        </p:txBody>
      </p:sp>
      <p:pic>
        <p:nvPicPr>
          <p:cNvPr id="4" name="Picture 3"/>
          <p:cNvPicPr>
            <a:picLocks noChangeAspect="1"/>
          </p:cNvPicPr>
          <p:nvPr/>
        </p:nvPicPr>
        <p:blipFill>
          <a:blip r:embed="rId2"/>
          <a:stretch>
            <a:fillRect/>
          </a:stretch>
        </p:blipFill>
        <p:spPr>
          <a:xfrm>
            <a:off x="21769" y="0"/>
            <a:ext cx="2054681" cy="6721477"/>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7532</TotalTime>
  <Words>965</Words>
  <Application>Microsoft Office PowerPoint</Application>
  <PresentationFormat>Widescreen</PresentationFormat>
  <Paragraphs>111</Paragraphs>
  <Slides>19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Black</vt:lpstr>
      <vt:lpstr>Calibri</vt:lpstr>
      <vt:lpstr>Calibri Light</vt:lpstr>
      <vt:lpstr>GE SS Two Light</vt:lpstr>
      <vt:lpstr>Simplified Arabic</vt:lpstr>
      <vt:lpstr>Simplified Arabic,Bold</vt:lpstr>
      <vt:lpstr>Times New Roman</vt:lpstr>
      <vt:lpstr>Wingdings</vt:lpstr>
      <vt:lpstr>Retrospect</vt:lpstr>
      <vt:lpstr>PowerPoint Presentation</vt:lpstr>
      <vt:lpstr>PowerPoint Presentation</vt:lpstr>
      <vt:lpstr>PowerPoint Presentation</vt:lpstr>
      <vt:lpstr>PowerPoint Presentation</vt:lpstr>
      <vt:lpstr>فئات جائزة مصر للتميز الحكومي</vt:lpstr>
      <vt:lpstr>       تابع فئات جائزة مصر للتميز الحكومي</vt:lpstr>
      <vt:lpstr>PowerPoint Presentation</vt:lpstr>
      <vt:lpstr>PowerPoint Presentation</vt:lpstr>
      <vt:lpstr>نبذة عن منظومة التميز الحكومي</vt:lpstr>
      <vt:lpstr>PowerPoint Presentation</vt:lpstr>
      <vt:lpstr>PowerPoint Presentation</vt:lpstr>
      <vt:lpstr>  يتم اختيار افضل 3 كليات بالجامعة في اطار التقييم على معايير تحقيق الرؤية و الممكنات و الابتكار و يشارك في منافسات هذه الفئة كليات الجامعة التي مر على انشائها ثلاث سنوات و اكثر حيث يتم التقييم على مؤشرات قياس الاداء و الانجازات في اخر ثلاث سنوات طبقا للمعايير سالفة الذكر   </vt:lpstr>
      <vt:lpstr>ثانيا : جائزة الابتكار و الابداع المؤسسي</vt:lpstr>
      <vt:lpstr>ثالثا : أفضل فريق عمل </vt:lpstr>
      <vt:lpstr>رابعا : افضل مدير عام</vt:lpstr>
      <vt:lpstr>خامسا : أفضل مدير ادارة</vt:lpstr>
      <vt:lpstr>سادسا : أفضل موظف   </vt:lpstr>
      <vt:lpstr>الجدول الزمني للجائزة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mona24</cp:lastModifiedBy>
  <cp:revision>340</cp:revision>
  <dcterms:created xsi:type="dcterms:W3CDTF">2019-03-09T08:57:14Z</dcterms:created>
  <dcterms:modified xsi:type="dcterms:W3CDTF">2021-12-20T07:31:37Z</dcterms:modified>
</cp:coreProperties>
</file>