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94" r:id="rId2"/>
    <p:sldId id="400" r:id="rId3"/>
    <p:sldId id="256" r:id="rId4"/>
    <p:sldId id="294" r:id="rId5"/>
    <p:sldId id="370" r:id="rId6"/>
    <p:sldId id="372" r:id="rId7"/>
    <p:sldId id="371" r:id="rId8"/>
    <p:sldId id="293" r:id="rId9"/>
    <p:sldId id="398" r:id="rId10"/>
    <p:sldId id="295" r:id="rId11"/>
    <p:sldId id="374" r:id="rId12"/>
    <p:sldId id="297" r:id="rId13"/>
    <p:sldId id="302" r:id="rId14"/>
    <p:sldId id="323" r:id="rId15"/>
    <p:sldId id="330" r:id="rId16"/>
    <p:sldId id="388" r:id="rId17"/>
    <p:sldId id="373" r:id="rId18"/>
    <p:sldId id="396" r:id="rId19"/>
    <p:sldId id="397" r:id="rId20"/>
    <p:sldId id="390" r:id="rId21"/>
    <p:sldId id="409" r:id="rId22"/>
    <p:sldId id="403" r:id="rId23"/>
    <p:sldId id="404" r:id="rId24"/>
    <p:sldId id="405" r:id="rId25"/>
    <p:sldId id="406" r:id="rId26"/>
    <p:sldId id="407" r:id="rId27"/>
    <p:sldId id="275" r:id="rId28"/>
    <p:sldId id="282" r:id="rId29"/>
    <p:sldId id="276" r:id="rId30"/>
    <p:sldId id="401" r:id="rId31"/>
    <p:sldId id="300" r:id="rId32"/>
    <p:sldId id="408" r:id="rId33"/>
    <p:sldId id="402" r:id="rId34"/>
    <p:sldId id="4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4115" autoAdjust="0"/>
    <p:restoredTop sz="91248" autoAdjust="0"/>
  </p:normalViewPr>
  <p:slideViewPr>
    <p:cSldViewPr snapToGrid="0">
      <p:cViewPr varScale="1">
        <p:scale>
          <a:sx n="64" d="100"/>
          <a:sy n="64" d="100"/>
        </p:scale>
        <p:origin x="518"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FAFDE435-0A22-4A53-B587-169679809B0B}" type="datetimeFigureOut">
              <a:rPr lang="en-US"/>
              <a:pPr>
                <a:defRPr/>
              </a:pPr>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defRPr>
            </a:lvl1pPr>
          </a:lstStyle>
          <a:p>
            <a:fld id="{A49F6283-63ED-40D4-8199-5D27B803159C}" type="slidenum">
              <a:rPr lang="en-US" altLang="en-US"/>
              <a:pPr/>
              <a:t>‹#›</a:t>
            </a:fld>
            <a:endParaRPr lang="en-US" altLang="en-US"/>
          </a:p>
        </p:txBody>
      </p:sp>
    </p:spTree>
    <p:extLst>
      <p:ext uri="{BB962C8B-B14F-4D97-AF65-F5344CB8AC3E}">
        <p14:creationId xmlns:p14="http://schemas.microsoft.com/office/powerpoint/2010/main" val="129708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 need to update it according to the infograph video </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63DBE0-72F1-45E6-B6F7-5DF50C9AB8B2}"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990824-D894-482D-922B-D2246BA23E8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0FBC602-0172-408D-B88A-F282DA550429}" type="datetime1">
              <a:rPr lang="en-US" smtClean="0"/>
              <a:pPr>
                <a:defRPr/>
              </a:pPr>
              <a:t>12/19/2021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DDAE9A-DF7B-45A9-A1D2-D53C44760C4B}"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2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B51F3EC-F821-47EA-9D63-7932AF4936CD}" type="datetime1">
              <a:rPr lang="en-US" smtClean="0"/>
              <a:pPr>
                <a:defRPr/>
              </a:pPr>
              <a:t>12/19/2021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EE191D-F11B-4C14-88E1-C35280C06992}" type="slidenum">
              <a:rPr lang="en-US" altLang="en-US" smtClean="0"/>
              <a:pPr/>
              <a:t>‹#›</a:t>
            </a:fld>
            <a:endParaRPr lang="en-US" altLang="en-US"/>
          </a:p>
        </p:txBody>
      </p:sp>
    </p:spTree>
    <p:extLst>
      <p:ext uri="{BB962C8B-B14F-4D97-AF65-F5344CB8AC3E}">
        <p14:creationId xmlns:p14="http://schemas.microsoft.com/office/powerpoint/2010/main" val="38642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90B8E48-CCE4-4BE4-A97B-67BCE347A221}" type="datetime1">
              <a:rPr lang="en-US" smtClean="0"/>
              <a:pPr>
                <a:defRPr/>
              </a:pPr>
              <a:t>12/19/2021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FFC8ADB-C86C-4B9C-9005-4BAAE5FF3481}" type="slidenum">
              <a:rPr lang="en-US" altLang="en-US" smtClean="0"/>
              <a:pPr/>
              <a:t>‹#›</a:t>
            </a:fld>
            <a:endParaRPr lang="en-US" altLang="en-US"/>
          </a:p>
        </p:txBody>
      </p:sp>
    </p:spTree>
    <p:extLst>
      <p:ext uri="{BB962C8B-B14F-4D97-AF65-F5344CB8AC3E}">
        <p14:creationId xmlns:p14="http://schemas.microsoft.com/office/powerpoint/2010/main" val="150432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A80157-5CA2-4857-A277-A2010AAB82EF}" type="datetime1">
              <a:rPr lang="en-US" smtClean="0"/>
              <a:pPr>
                <a:defRPr/>
              </a:pPr>
              <a:t>12/19/2021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CCF019-09A3-4D40-A067-784B546BB70E}" type="slidenum">
              <a:rPr lang="en-US" altLang="en-US" smtClean="0"/>
              <a:pPr/>
              <a:t>‹#›</a:t>
            </a:fld>
            <a:endParaRPr lang="en-US" altLang="en-US"/>
          </a:p>
        </p:txBody>
      </p:sp>
    </p:spTree>
    <p:extLst>
      <p:ext uri="{BB962C8B-B14F-4D97-AF65-F5344CB8AC3E}">
        <p14:creationId xmlns:p14="http://schemas.microsoft.com/office/powerpoint/2010/main" val="223455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974A84B-393A-487E-9E80-098C7F6361F8}" type="datetime1">
              <a:rPr lang="en-US" smtClean="0"/>
              <a:pPr>
                <a:defRPr/>
              </a:pPr>
              <a:t>12/19/2021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C1E9F4-95F2-4147-A9C4-3C5F6D4D4346}"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73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EF43B5F-BBC4-4A4C-96B9-31E3276F131E}" type="datetime1">
              <a:rPr lang="en-US" smtClean="0"/>
              <a:pPr>
                <a:defRPr/>
              </a:pPr>
              <a:t>12/19/2021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F39F133-D17B-4320-A1A3-90AA9D7A4005}" type="slidenum">
              <a:rPr lang="en-US" altLang="en-US" smtClean="0"/>
              <a:pPr/>
              <a:t>‹#›</a:t>
            </a:fld>
            <a:endParaRPr lang="en-US" altLang="en-US"/>
          </a:p>
        </p:txBody>
      </p:sp>
    </p:spTree>
    <p:extLst>
      <p:ext uri="{BB962C8B-B14F-4D97-AF65-F5344CB8AC3E}">
        <p14:creationId xmlns:p14="http://schemas.microsoft.com/office/powerpoint/2010/main" val="397542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087D5D7-0939-41D1-9B2C-8C9B100C2124}" type="datetime1">
              <a:rPr lang="en-US" smtClean="0"/>
              <a:pPr>
                <a:defRPr/>
              </a:pPr>
              <a:t>12/19/2021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7AB4750-518A-4767-B784-F9330C4227D7}" type="slidenum">
              <a:rPr lang="en-US" altLang="en-US" smtClean="0"/>
              <a:pPr/>
              <a:t>‹#›</a:t>
            </a:fld>
            <a:endParaRPr lang="en-US" altLang="en-US"/>
          </a:p>
        </p:txBody>
      </p:sp>
    </p:spTree>
    <p:extLst>
      <p:ext uri="{BB962C8B-B14F-4D97-AF65-F5344CB8AC3E}">
        <p14:creationId xmlns:p14="http://schemas.microsoft.com/office/powerpoint/2010/main" val="384293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6C39039-32DE-45A4-B162-537ABB96D84F}" type="datetime1">
              <a:rPr lang="en-US" smtClean="0"/>
              <a:pPr>
                <a:defRPr/>
              </a:pPr>
              <a:t>12/19/2021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A19E598-7D82-4680-A2FC-394148EF9516}" type="slidenum">
              <a:rPr lang="en-US" altLang="en-US" smtClean="0"/>
              <a:pPr/>
              <a:t>‹#›</a:t>
            </a:fld>
            <a:endParaRPr lang="en-US" altLang="en-US"/>
          </a:p>
        </p:txBody>
      </p:sp>
    </p:spTree>
    <p:extLst>
      <p:ext uri="{BB962C8B-B14F-4D97-AF65-F5344CB8AC3E}">
        <p14:creationId xmlns:p14="http://schemas.microsoft.com/office/powerpoint/2010/main" val="380557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54F7F28-469E-4983-AEA7-3C1D5B54CE86}" type="datetime1">
              <a:rPr lang="en-US" smtClean="0"/>
              <a:pPr>
                <a:defRPr/>
              </a:pPr>
              <a:t>12/19/2021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AF47F348-D093-4348-8C2C-E4257FE621E1}" type="slidenum">
              <a:rPr lang="en-US" altLang="en-US" smtClean="0"/>
              <a:pPr/>
              <a:t>‹#›</a:t>
            </a:fld>
            <a:endParaRPr lang="en-US" altLang="en-US"/>
          </a:p>
        </p:txBody>
      </p:sp>
    </p:spTree>
    <p:extLst>
      <p:ext uri="{BB962C8B-B14F-4D97-AF65-F5344CB8AC3E}">
        <p14:creationId xmlns:p14="http://schemas.microsoft.com/office/powerpoint/2010/main" val="258140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7F225FFE-AC4C-40C8-B2DB-E40827BB1E5D}" type="datetime1">
              <a:rPr lang="en-US" smtClean="0"/>
              <a:pPr>
                <a:defRPr/>
              </a:pPr>
              <a:t>12/19/2021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3AD006-BD0B-4C45-9579-5484BC65762F}" type="slidenum">
              <a:rPr lang="en-US" altLang="en-US" smtClean="0"/>
              <a:pPr/>
              <a:t>‹#›</a:t>
            </a:fld>
            <a:endParaRPr lang="en-US" altLang="en-US"/>
          </a:p>
        </p:txBody>
      </p:sp>
    </p:spTree>
    <p:extLst>
      <p:ext uri="{BB962C8B-B14F-4D97-AF65-F5344CB8AC3E}">
        <p14:creationId xmlns:p14="http://schemas.microsoft.com/office/powerpoint/2010/main" val="42440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8800CEE-A390-4AB9-BCB4-2E374C5E06F2}" type="datetime1">
              <a:rPr lang="en-US" smtClean="0"/>
              <a:pPr>
                <a:defRPr/>
              </a:pPr>
              <a:t>12/19/2021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397A2E6-053C-4B8D-8940-53D28F4EC2D3}" type="slidenum">
              <a:rPr lang="en-US" altLang="en-US" smtClean="0"/>
              <a:pPr/>
              <a:t>‹#›</a:t>
            </a:fld>
            <a:endParaRPr lang="en-US" altLang="en-US"/>
          </a:p>
        </p:txBody>
      </p:sp>
    </p:spTree>
    <p:extLst>
      <p:ext uri="{BB962C8B-B14F-4D97-AF65-F5344CB8AC3E}">
        <p14:creationId xmlns:p14="http://schemas.microsoft.com/office/powerpoint/2010/main" val="148885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F47108BB-43E7-40FE-997C-61B6EE61101D}" type="datetime1">
              <a:rPr lang="en-US" smtClean="0"/>
              <a:pPr>
                <a:defRPr/>
              </a:pPr>
              <a:t>12/19/2021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3B8E79-1653-4A29-8D02-7C26AC2CF3E2}" type="slidenum">
              <a:rPr lang="en-US" altLang="en-US" smtClean="0"/>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39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E6859F16-2CD8-4418-804A-A847DDE3165F}"/>
              </a:ext>
            </a:extLst>
          </p:cNvPr>
          <p:cNvSpPr>
            <a:spLocks noGrp="1"/>
          </p:cNvSpPr>
          <p:nvPr>
            <p:ph type="sldNum" sz="quarter" idx="12"/>
          </p:nvPr>
        </p:nvSpPr>
        <p:spPr/>
        <p:txBody>
          <a:bodyPr/>
          <a:lstStyle/>
          <a:p>
            <a:fld id="{6DCCF019-09A3-4D40-A067-784B546BB70E}" type="slidenum">
              <a:rPr lang="en-US" altLang="en-US" smtClean="0"/>
              <a:pPr/>
              <a:t>1</a:t>
            </a:fld>
            <a:endParaRPr lang="en-US" altLang="en-US"/>
          </a:p>
        </p:txBody>
      </p:sp>
      <p:sp>
        <p:nvSpPr>
          <p:cNvPr id="10" name="مربع نص 9">
            <a:extLst>
              <a:ext uri="{FF2B5EF4-FFF2-40B4-BE49-F238E27FC236}">
                <a16:creationId xmlns:a16="http://schemas.microsoft.com/office/drawing/2014/main" id="{689287F9-8567-45DF-957A-FCE5C3F85ADC}"/>
              </a:ext>
            </a:extLst>
          </p:cNvPr>
          <p:cNvSpPr txBox="1"/>
          <p:nvPr/>
        </p:nvSpPr>
        <p:spPr>
          <a:xfrm>
            <a:off x="130368" y="1995130"/>
            <a:ext cx="11928282" cy="4862870"/>
          </a:xfrm>
          <a:prstGeom prst="rect">
            <a:avLst/>
          </a:prstGeom>
          <a:noFill/>
        </p:spPr>
        <p:txBody>
          <a:bodyPr wrap="square" rtlCol="1">
            <a:spAutoFit/>
          </a:bodyPr>
          <a:lstStyle/>
          <a:p>
            <a:pPr algn="ctr"/>
            <a:r>
              <a:rPr lang="ar-EG" sz="3200" b="1" dirty="0">
                <a:solidFill>
                  <a:schemeClr val="accent2">
                    <a:lumMod val="75000"/>
                  </a:schemeClr>
                </a:solidFill>
              </a:rPr>
              <a:t>(التقدم لجائزة التميز الحكومي في دورتها الثالثة )</a:t>
            </a:r>
            <a:endParaRPr lang="en-US" sz="3200" b="1" dirty="0">
              <a:solidFill>
                <a:schemeClr val="accent2">
                  <a:lumMod val="75000"/>
                </a:schemeClr>
              </a:solidFill>
            </a:endParaRPr>
          </a:p>
          <a:p>
            <a:pPr algn="ctr"/>
            <a:endParaRPr lang="ar-EG" sz="3200" b="1" dirty="0"/>
          </a:p>
          <a:p>
            <a:pPr algn="ctr"/>
            <a:r>
              <a:rPr lang="ar-EG" sz="3200" b="1" dirty="0">
                <a:solidFill>
                  <a:srgbClr val="C00000"/>
                </a:solidFill>
              </a:rPr>
              <a:t>تحت رعاية </a:t>
            </a:r>
          </a:p>
          <a:p>
            <a:pPr algn="ctr"/>
            <a:r>
              <a:rPr lang="ar-EG" sz="3200" b="1" dirty="0">
                <a:solidFill>
                  <a:srgbClr val="002060"/>
                </a:solidFill>
              </a:rPr>
              <a:t>السيد الأستاذ الدكتور / يوسف أحمد غرباوي</a:t>
            </a:r>
          </a:p>
          <a:p>
            <a:pPr algn="ctr"/>
            <a:r>
              <a:rPr lang="ar-EG" sz="3200" b="1" dirty="0">
                <a:solidFill>
                  <a:srgbClr val="002060"/>
                </a:solidFill>
              </a:rPr>
              <a:t>رئيس الجامعة</a:t>
            </a:r>
            <a:endParaRPr lang="ar-EG" sz="3200" b="1" dirty="0"/>
          </a:p>
          <a:p>
            <a:pPr algn="ctr"/>
            <a:r>
              <a:rPr lang="ar-EG" sz="3200" b="1" dirty="0">
                <a:solidFill>
                  <a:srgbClr val="C00000"/>
                </a:solidFill>
              </a:rPr>
              <a:t>إشراف</a:t>
            </a:r>
          </a:p>
          <a:p>
            <a:pPr algn="ctr"/>
            <a:r>
              <a:rPr lang="ar-EG" sz="3200" b="1" dirty="0">
                <a:solidFill>
                  <a:srgbClr val="002060"/>
                </a:solidFill>
              </a:rPr>
              <a:t>السيد الأستاذ الدكتور / أحمد عكاوي عبد العزيز</a:t>
            </a:r>
          </a:p>
          <a:p>
            <a:pPr algn="ctr"/>
            <a:r>
              <a:rPr lang="ar-EG" sz="3200" b="1" dirty="0">
                <a:solidFill>
                  <a:srgbClr val="002060"/>
                </a:solidFill>
              </a:rPr>
              <a:t>نائب رئيس الجامعة</a:t>
            </a:r>
          </a:p>
          <a:p>
            <a:pPr algn="ctr"/>
            <a:endParaRPr lang="ar-EG" sz="3600" b="1" dirty="0"/>
          </a:p>
          <a:p>
            <a:r>
              <a:rPr lang="ar-EG" dirty="0"/>
              <a:t> </a:t>
            </a:r>
          </a:p>
        </p:txBody>
      </p:sp>
      <p:pic>
        <p:nvPicPr>
          <p:cNvPr id="3" name="Picture 2">
            <a:extLst>
              <a:ext uri="{FF2B5EF4-FFF2-40B4-BE49-F238E27FC236}">
                <a16:creationId xmlns:a16="http://schemas.microsoft.com/office/drawing/2014/main" id="{1B828E0E-D6FD-4056-9D16-BA1EF96F1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04" y="312948"/>
            <a:ext cx="10812779" cy="1553297"/>
          </a:xfrm>
          <a:prstGeom prst="rect">
            <a:avLst/>
          </a:prstGeom>
        </p:spPr>
      </p:pic>
    </p:spTree>
    <p:extLst>
      <p:ext uri="{BB962C8B-B14F-4D97-AF65-F5344CB8AC3E}">
        <p14:creationId xmlns:p14="http://schemas.microsoft.com/office/powerpoint/2010/main" val="214047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9620CD-F875-4F76-9438-7FA36D8945A7}" type="slidenum">
              <a:rPr lang="en-US" altLang="en-US">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sp>
        <p:nvSpPr>
          <p:cNvPr id="3" name="Content Placeholder 2"/>
          <p:cNvSpPr>
            <a:spLocks noGrp="1"/>
          </p:cNvSpPr>
          <p:nvPr>
            <p:ph idx="4294967295"/>
          </p:nvPr>
        </p:nvSpPr>
        <p:spPr>
          <a:xfrm>
            <a:off x="2166938" y="1031875"/>
            <a:ext cx="10025062" cy="5559425"/>
          </a:xfrm>
        </p:spPr>
        <p:txBody>
          <a:bodyPr rtlCol="0">
            <a:normAutofit fontScale="92500" lnSpcReduction="10000"/>
          </a:bodyPr>
          <a:lstStyle/>
          <a:p>
            <a:pPr algn="just" rtl="1" eaLnBrk="1" fontAlgn="auto" hangingPunct="1">
              <a:spcAft>
                <a:spcPts val="0"/>
              </a:spcAft>
              <a:defRPr/>
            </a:pPr>
            <a:r>
              <a:rPr lang="ar-EG" sz="3200" b="1" u="sng" dirty="0">
                <a:solidFill>
                  <a:schemeClr val="accent2">
                    <a:lumMod val="75000"/>
                  </a:schemeClr>
                </a:solidFill>
              </a:rPr>
              <a:t>تعكس</a:t>
            </a:r>
            <a:r>
              <a:rPr lang="ar-EG" sz="3200" b="1" dirty="0">
                <a:solidFill>
                  <a:srgbClr val="002060"/>
                </a:solidFill>
              </a:rPr>
              <a:t> </a:t>
            </a:r>
            <a:r>
              <a:rPr lang="ar-EG" sz="3200" dirty="0">
                <a:solidFill>
                  <a:srgbClr val="002060"/>
                </a:solidFill>
                <a:cs typeface="+mj-cs"/>
              </a:rPr>
              <a:t>منظومة التميز الحكومي </a:t>
            </a:r>
            <a:r>
              <a:rPr lang="ar-EG" sz="3200" u="sng" dirty="0">
                <a:solidFill>
                  <a:srgbClr val="002060"/>
                </a:solidFill>
                <a:cs typeface="+mj-cs"/>
              </a:rPr>
              <a:t>فلسفة التميز المؤسسي والعقلية</a:t>
            </a:r>
            <a:r>
              <a:rPr lang="en-US" sz="3200" u="sng" dirty="0">
                <a:solidFill>
                  <a:srgbClr val="002060"/>
                </a:solidFill>
                <a:cs typeface="+mj-cs"/>
              </a:rPr>
              <a:t> </a:t>
            </a:r>
            <a:r>
              <a:rPr lang="ar-EG" sz="3200" u="sng" dirty="0">
                <a:solidFill>
                  <a:srgbClr val="002060"/>
                </a:solidFill>
                <a:cs typeface="+mj-cs"/>
              </a:rPr>
              <a:t>القيادية </a:t>
            </a:r>
            <a:r>
              <a:rPr lang="ar-EG" sz="3200" dirty="0">
                <a:solidFill>
                  <a:srgbClr val="002060"/>
                </a:solidFill>
                <a:cs typeface="+mj-cs"/>
              </a:rPr>
              <a:t>التي تؤمن بأهمية جودة العمل والتميز المؤسسي</a:t>
            </a:r>
            <a:r>
              <a:rPr lang="ar-EG" sz="3200" u="sng" dirty="0">
                <a:solidFill>
                  <a:srgbClr val="002060"/>
                </a:solidFill>
                <a:cs typeface="+mj-cs"/>
              </a:rPr>
              <a:t> في تحقيق</a:t>
            </a:r>
            <a:r>
              <a:rPr lang="en-US" sz="3200" u="sng" dirty="0">
                <a:solidFill>
                  <a:srgbClr val="002060"/>
                </a:solidFill>
                <a:cs typeface="+mj-cs"/>
              </a:rPr>
              <a:t> </a:t>
            </a:r>
            <a:r>
              <a:rPr lang="ar-EG" sz="3200" u="sng" dirty="0">
                <a:solidFill>
                  <a:srgbClr val="002060"/>
                </a:solidFill>
                <a:cs typeface="+mj-cs"/>
              </a:rPr>
              <a:t>الريادة وتمكين الحكومات </a:t>
            </a:r>
            <a:r>
              <a:rPr lang="ar-EG" sz="3200" dirty="0">
                <a:solidFill>
                  <a:srgbClr val="002060"/>
                </a:solidFill>
                <a:cs typeface="+mj-cs"/>
              </a:rPr>
              <a:t>و ذلك عن</a:t>
            </a:r>
            <a:r>
              <a:rPr lang="en-US" sz="3200" dirty="0">
                <a:solidFill>
                  <a:srgbClr val="002060"/>
                </a:solidFill>
                <a:cs typeface="+mj-cs"/>
              </a:rPr>
              <a:t> </a:t>
            </a:r>
            <a:r>
              <a:rPr lang="ar-EG" sz="3200" dirty="0">
                <a:solidFill>
                  <a:srgbClr val="002060"/>
                </a:solidFill>
                <a:cs typeface="+mj-cs"/>
              </a:rPr>
              <a:t>طريق رفع معايير الأداء وتحسين العمليات وتقديم القيمة النوعية لبناء</a:t>
            </a:r>
            <a:r>
              <a:rPr lang="en-US" sz="3200" dirty="0">
                <a:solidFill>
                  <a:srgbClr val="002060"/>
                </a:solidFill>
                <a:cs typeface="+mj-cs"/>
              </a:rPr>
              <a:t> </a:t>
            </a:r>
            <a:r>
              <a:rPr lang="ar-EG" sz="3200" dirty="0">
                <a:solidFill>
                  <a:srgbClr val="002060"/>
                </a:solidFill>
                <a:cs typeface="+mj-cs"/>
              </a:rPr>
              <a:t>الثقة لدى المواطنين في قدرات الحكومة على تشكيل وبناء المستقبل.</a:t>
            </a:r>
          </a:p>
          <a:p>
            <a:pPr algn="just" rtl="1" eaLnBrk="1" fontAlgn="auto" hangingPunct="1">
              <a:spcAft>
                <a:spcPts val="0"/>
              </a:spcAft>
              <a:defRPr/>
            </a:pPr>
            <a:r>
              <a:rPr lang="ar-EG" sz="3200" b="1" u="sng" dirty="0">
                <a:solidFill>
                  <a:schemeClr val="accent2">
                    <a:lumMod val="75000"/>
                  </a:schemeClr>
                </a:solidFill>
              </a:rPr>
              <a:t>ترتكز</a:t>
            </a:r>
            <a:r>
              <a:rPr lang="ar-EG" sz="3200" b="1" dirty="0">
                <a:solidFill>
                  <a:srgbClr val="002060"/>
                </a:solidFill>
              </a:rPr>
              <a:t> </a:t>
            </a:r>
            <a:r>
              <a:rPr lang="ar-EG" sz="3200" dirty="0">
                <a:solidFill>
                  <a:srgbClr val="002060"/>
                </a:solidFill>
              </a:rPr>
              <a:t>منظومة التميز الحكومي في تحليل مستوى الريادة في التفكير</a:t>
            </a:r>
            <a:r>
              <a:rPr lang="en-US" sz="3200" dirty="0">
                <a:solidFill>
                  <a:srgbClr val="002060"/>
                </a:solidFill>
              </a:rPr>
              <a:t> </a:t>
            </a:r>
            <a:r>
              <a:rPr lang="ar-EG" sz="3200" dirty="0">
                <a:solidFill>
                  <a:srgbClr val="002060"/>
                </a:solidFill>
              </a:rPr>
              <a:t>الإداري على الغاية الرئيسية للحكومات المتمثلة بتحقيق السعادة و</a:t>
            </a:r>
            <a:r>
              <a:rPr lang="ar-EG" sz="3200" u="sng" dirty="0">
                <a:solidFill>
                  <a:srgbClr val="002060"/>
                </a:solidFill>
              </a:rPr>
              <a:t>تعزيز</a:t>
            </a:r>
            <a:r>
              <a:rPr lang="en-US" sz="3200" u="sng" dirty="0">
                <a:solidFill>
                  <a:srgbClr val="002060"/>
                </a:solidFill>
              </a:rPr>
              <a:t> </a:t>
            </a:r>
            <a:r>
              <a:rPr lang="ar-EG" sz="3200" u="sng" dirty="0">
                <a:solidFill>
                  <a:srgbClr val="002060"/>
                </a:solidFill>
              </a:rPr>
              <a:t>جودة الحياة في المجتمع.</a:t>
            </a:r>
          </a:p>
          <a:p>
            <a:pPr algn="just" rtl="1" eaLnBrk="1" fontAlgn="auto" hangingPunct="1">
              <a:spcAft>
                <a:spcPts val="0"/>
              </a:spcAft>
              <a:defRPr/>
            </a:pPr>
            <a:r>
              <a:rPr lang="ar-EG" sz="3200" b="1" u="sng" dirty="0">
                <a:solidFill>
                  <a:schemeClr val="accent2">
                    <a:lumMod val="75000"/>
                  </a:schemeClr>
                </a:solidFill>
              </a:rPr>
              <a:t>تنتهج</a:t>
            </a:r>
            <a:r>
              <a:rPr lang="ar-EG" sz="3200" b="1" dirty="0">
                <a:solidFill>
                  <a:srgbClr val="002060"/>
                </a:solidFill>
              </a:rPr>
              <a:t> </a:t>
            </a:r>
            <a:r>
              <a:rPr lang="ar-EG" sz="3200" dirty="0">
                <a:solidFill>
                  <a:srgbClr val="002060"/>
                </a:solidFill>
              </a:rPr>
              <a:t>المنظومة </a:t>
            </a:r>
            <a:r>
              <a:rPr lang="ar-EG" sz="3200" u="sng" dirty="0">
                <a:solidFill>
                  <a:srgbClr val="002060"/>
                </a:solidFill>
              </a:rPr>
              <a:t>التفكير المتجدد والابتكاري والتخطيط للمستقبل</a:t>
            </a:r>
            <a:r>
              <a:rPr lang="ar-EG" sz="3200" dirty="0">
                <a:solidFill>
                  <a:srgbClr val="002060"/>
                </a:solidFill>
              </a:rPr>
              <a:t> لتحقيق إضافة نوعية في تنفيذ المهام وتقديم</a:t>
            </a:r>
            <a:r>
              <a:rPr lang="en-US" sz="3200" dirty="0">
                <a:solidFill>
                  <a:srgbClr val="002060"/>
                </a:solidFill>
              </a:rPr>
              <a:t> </a:t>
            </a:r>
            <a:r>
              <a:rPr lang="ar-EG" sz="3200" dirty="0">
                <a:solidFill>
                  <a:srgbClr val="002060"/>
                </a:solidFill>
              </a:rPr>
              <a:t>الخدمات، وتركز المنظومة على الاستفادة من جميع القدرات المتميزة في جميع المجالات ، </a:t>
            </a:r>
            <a:r>
              <a:rPr lang="ar-EG" sz="3200" u="sng" dirty="0">
                <a:solidFill>
                  <a:srgbClr val="002060"/>
                </a:solidFill>
              </a:rPr>
              <a:t>وتعزيز الشراكة الواسعة</a:t>
            </a:r>
            <a:r>
              <a:rPr lang="ar-EG" sz="3200" dirty="0">
                <a:solidFill>
                  <a:srgbClr val="002060"/>
                </a:solidFill>
              </a:rPr>
              <a:t>، وعلى</a:t>
            </a:r>
            <a:r>
              <a:rPr lang="en-US" sz="3200" dirty="0">
                <a:solidFill>
                  <a:srgbClr val="002060"/>
                </a:solidFill>
              </a:rPr>
              <a:t> </a:t>
            </a:r>
            <a:r>
              <a:rPr lang="ar-EG" sz="3200" dirty="0">
                <a:solidFill>
                  <a:srgbClr val="002060"/>
                </a:solidFill>
              </a:rPr>
              <a:t>المرونة والقابلية للتكيّف مع المتغيرات.</a:t>
            </a:r>
          </a:p>
          <a:p>
            <a:pPr algn="just" rtl="1" eaLnBrk="1" fontAlgn="auto" hangingPunct="1">
              <a:spcAft>
                <a:spcPts val="0"/>
              </a:spcAft>
              <a:defRPr/>
            </a:pPr>
            <a:r>
              <a:rPr lang="ar-EG" sz="3200" b="1" u="sng" dirty="0">
                <a:solidFill>
                  <a:schemeClr val="accent2">
                    <a:lumMod val="75000"/>
                  </a:schemeClr>
                </a:solidFill>
              </a:rPr>
              <a:t>تركز</a:t>
            </a:r>
            <a:r>
              <a:rPr lang="ar-EG" sz="3200" b="1" dirty="0">
                <a:solidFill>
                  <a:srgbClr val="002060"/>
                </a:solidFill>
              </a:rPr>
              <a:t> </a:t>
            </a:r>
            <a:r>
              <a:rPr lang="ar-EG" sz="3200" dirty="0">
                <a:solidFill>
                  <a:srgbClr val="002060"/>
                </a:solidFill>
              </a:rPr>
              <a:t>منظومة التميز الحكومي </a:t>
            </a:r>
            <a:r>
              <a:rPr lang="ar-EG" sz="3200" u="sng" dirty="0">
                <a:solidFill>
                  <a:srgbClr val="002060"/>
                </a:solidFill>
              </a:rPr>
              <a:t>على فلسفة التحسين والتطويرالمستمر </a:t>
            </a:r>
            <a:r>
              <a:rPr lang="ar-EG" sz="3200" dirty="0">
                <a:solidFill>
                  <a:srgbClr val="002060"/>
                </a:solidFill>
              </a:rPr>
              <a:t>لرفع مستويات الأداء المتميز والريادة في تقديم</a:t>
            </a:r>
            <a:r>
              <a:rPr lang="en-US" sz="3200" dirty="0">
                <a:solidFill>
                  <a:srgbClr val="002060"/>
                </a:solidFill>
              </a:rPr>
              <a:t> </a:t>
            </a:r>
            <a:r>
              <a:rPr lang="ar-EG" sz="3200" dirty="0">
                <a:solidFill>
                  <a:srgbClr val="002060"/>
                </a:solidFill>
              </a:rPr>
              <a:t>خدمات عالية الجودة و العمل على أن  المؤسسات ضمن أفضل الممارسات العالمية في</a:t>
            </a:r>
            <a:r>
              <a:rPr lang="en-US" sz="3200" dirty="0">
                <a:solidFill>
                  <a:srgbClr val="002060"/>
                </a:solidFill>
              </a:rPr>
              <a:t> </a:t>
            </a:r>
            <a:r>
              <a:rPr lang="ar-EG" sz="3200" dirty="0">
                <a:solidFill>
                  <a:srgbClr val="002060"/>
                </a:solidFill>
              </a:rPr>
              <a:t>التطبيقات الابتكارية.</a:t>
            </a:r>
          </a:p>
          <a:p>
            <a:pPr marL="0" indent="0" algn="just" rtl="1" eaLnBrk="1" fontAlgn="auto" hangingPunct="1">
              <a:spcAft>
                <a:spcPts val="0"/>
              </a:spcAft>
              <a:buFont typeface="Arial" panose="020B0604020202020204" pitchFamily="34" charset="0"/>
              <a:buNone/>
              <a:defRPr/>
            </a:pPr>
            <a:endParaRPr lang="en-US" sz="2000" dirty="0">
              <a:solidFill>
                <a:srgbClr val="002060"/>
              </a:solidFill>
            </a:endParaRPr>
          </a:p>
        </p:txBody>
      </p:sp>
      <p:sp>
        <p:nvSpPr>
          <p:cNvPr id="9218" name="Title 1"/>
          <p:cNvSpPr>
            <a:spLocks noGrp="1"/>
          </p:cNvSpPr>
          <p:nvPr>
            <p:ph type="title" idx="4294967295"/>
          </p:nvPr>
        </p:nvSpPr>
        <p:spPr>
          <a:xfrm>
            <a:off x="2571750" y="0"/>
            <a:ext cx="9620250" cy="1162050"/>
          </a:xfrm>
        </p:spPr>
        <p:txBody>
          <a:bodyPr/>
          <a:lstStyle/>
          <a:p>
            <a:pPr algn="ctr" rtl="1" eaLnBrk="1" hangingPunct="1"/>
            <a:r>
              <a:rPr lang="ar-EG" altLang="en-US" b="1" dirty="0">
                <a:solidFill>
                  <a:srgbClr val="AA8140"/>
                </a:solidFill>
                <a:latin typeface="Simplified Arabic,Bold"/>
              </a:rPr>
              <a:t>نبذة عن منظومة التميز الحكومي</a:t>
            </a:r>
            <a:endParaRPr lang="en-US" altLang="en-US" b="1" dirty="0">
              <a:solidFill>
                <a:srgbClr val="AA8140"/>
              </a:solidFill>
              <a:latin typeface="Simplified Arabic,Bold"/>
            </a:endParaRPr>
          </a:p>
        </p:txBody>
      </p:sp>
      <p:pic>
        <p:nvPicPr>
          <p:cNvPr id="4" name="Picture 3"/>
          <p:cNvPicPr>
            <a:picLocks noChangeAspect="1"/>
          </p:cNvPicPr>
          <p:nvPr/>
        </p:nvPicPr>
        <p:blipFill>
          <a:blip r:embed="rId2"/>
          <a:stretch>
            <a:fillRect/>
          </a:stretch>
        </p:blipFill>
        <p:spPr>
          <a:xfrm>
            <a:off x="21769" y="0"/>
            <a:ext cx="2054681" cy="6721477"/>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74345" y="1919506"/>
            <a:ext cx="11517630" cy="2401767"/>
          </a:xfrm>
          <a:ln>
            <a:solidFill>
              <a:schemeClr val="accent4">
                <a:lumMod val="75000"/>
              </a:schemeClr>
            </a:solidFill>
          </a:ln>
        </p:spPr>
        <p:txBody>
          <a:bodyPr rtlCol="0">
            <a:normAutofit/>
          </a:bodyPr>
          <a:lstStyle/>
          <a:p>
            <a:pPr algn="ctr" eaLnBrk="1" fontAlgn="auto" hangingPunct="1">
              <a:spcAft>
                <a:spcPts val="0"/>
              </a:spcAft>
              <a:defRPr/>
            </a:pPr>
            <a:r>
              <a:rPr lang="ar-SA" altLang="ar-SA" dirty="0">
                <a:solidFill>
                  <a:schemeClr val="accent2"/>
                </a:solidFill>
                <a:latin typeface="ae_Sharjah" pitchFamily="18" charset="-78"/>
                <a:cs typeface="AL-Battar" pitchFamily="2" charset="-78"/>
              </a:rPr>
              <a:t>   </a:t>
            </a:r>
            <a:r>
              <a:rPr lang="ar-SA" altLang="ar-SA" b="1" dirty="0">
                <a:solidFill>
                  <a:schemeClr val="accent2"/>
                </a:solidFill>
                <a:latin typeface="ae_Sharjah" pitchFamily="18" charset="-78"/>
                <a:cs typeface="AL-Battar" pitchFamily="2" charset="-78"/>
              </a:rPr>
              <a:t>محاور ومعايير جائزة مصر للتميز الحكومي  </a:t>
            </a:r>
            <a:endParaRPr lang="en-US" altLang="ar-SA" sz="3200" b="1" dirty="0">
              <a:solidFill>
                <a:schemeClr val="accent2"/>
              </a:solidFill>
              <a:latin typeface="ae_Sharjah" pitchFamily="18" charset="-78"/>
              <a:cs typeface="AL-Battar" pitchFamily="2" charset="-78"/>
            </a:endParaRPr>
          </a:p>
        </p:txBody>
      </p:sp>
      <p:pic>
        <p:nvPicPr>
          <p:cNvPr id="11267" name="Picture 6" descr="Ø¬Ø§Ø¦Ø²Ø© ÙØµØ± ÙÙØªÙÙØ² Ø§ÙØ­ÙÙÙ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7" y="581483"/>
            <a:ext cx="3144715" cy="10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1064" y="2"/>
            <a:ext cx="10515600" cy="1325563"/>
          </a:xfrm>
        </p:spPr>
        <p:txBody>
          <a:bodyPr/>
          <a:lstStyle/>
          <a:p>
            <a:pPr algn="ctr" rtl="1" eaLnBrk="1" hangingPunct="1"/>
            <a:r>
              <a:rPr lang="ar-EG" altLang="en-US" sz="4000" b="1" dirty="0">
                <a:solidFill>
                  <a:srgbClr val="AA8140"/>
                </a:solidFill>
                <a:latin typeface="Simplified Arabic,Bold"/>
              </a:rPr>
              <a:t>محاور ومعايير منظومة التميز الحكومي</a:t>
            </a:r>
            <a:endParaRPr lang="en-US" altLang="en-US" sz="4000" b="1" dirty="0">
              <a:solidFill>
                <a:srgbClr val="AA8140"/>
              </a:solidFill>
              <a:latin typeface="Simplified Arabic,Bold"/>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35D4BF-8026-4212-97BB-2FDDA4848311}" type="slidenum">
              <a:rPr lang="en-US" altLang="en-US">
                <a:solidFill>
                  <a:srgbClr val="898989"/>
                </a:solidFill>
                <a:latin typeface="Calibri" panose="020F0502020204030204" pitchFamily="34" charset="0"/>
              </a:rPr>
              <a:pPr eaLnBrk="1" hangingPunct="1"/>
              <a:t>12</a:t>
            </a:fld>
            <a:endParaRPr lang="en-US" altLang="en-US">
              <a:solidFill>
                <a:srgbClr val="898989"/>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2681495" y="1325565"/>
            <a:ext cx="7469671" cy="5347971"/>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96883" y="33090"/>
            <a:ext cx="10515600" cy="1325563"/>
          </a:xfrm>
        </p:spPr>
        <p:txBody>
          <a:bodyPr/>
          <a:lstStyle/>
          <a:p>
            <a:pPr algn="ctr" rtl="1" eaLnBrk="1" hangingPunct="1"/>
            <a:r>
              <a:rPr lang="ar-EG" altLang="en-US" sz="4000" b="1" dirty="0">
                <a:solidFill>
                  <a:srgbClr val="AA8140"/>
                </a:solidFill>
                <a:latin typeface="Simplified Arabic,Bold"/>
              </a:rPr>
              <a:t>جائزة "المؤسسة الحكومية المتميزة"</a:t>
            </a:r>
            <a:endParaRPr lang="en-US" altLang="en-US" sz="4000" b="1" dirty="0">
              <a:solidFill>
                <a:srgbClr val="AA8140"/>
              </a:solidFill>
              <a:latin typeface="Simplified Arabic,Bold"/>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66C6FE-CCDA-4827-BDC8-0B9020333533}" type="slidenum">
              <a:rPr lang="en-US" altLang="en-US">
                <a:solidFill>
                  <a:srgbClr val="898989"/>
                </a:solidFill>
                <a:latin typeface="Calibri" panose="020F0502020204030204" pitchFamily="34" charset="0"/>
              </a:rPr>
              <a:pPr eaLnBrk="1" hangingPunct="1"/>
              <a:t>13</a:t>
            </a:fld>
            <a:endParaRPr lang="en-US" altLang="en-US">
              <a:solidFill>
                <a:srgbClr val="898989"/>
              </a:solidFill>
              <a:latin typeface="Calibri" panose="020F0502020204030204" pitchFamily="34" charset="0"/>
            </a:endParaRPr>
          </a:p>
        </p:txBody>
      </p:sp>
      <p:sp>
        <p:nvSpPr>
          <p:cNvPr id="4" name="Rectangle 3"/>
          <p:cNvSpPr/>
          <p:nvPr/>
        </p:nvSpPr>
        <p:spPr>
          <a:xfrm>
            <a:off x="2791795" y="1456715"/>
            <a:ext cx="5922334"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ar-EG" sz="3600" b="1" dirty="0">
                <a:solidFill>
                  <a:schemeClr val="tx1"/>
                </a:solidFill>
              </a:rPr>
              <a:t>المحور الأول: تحقيق الرؤية(60)%</a:t>
            </a:r>
            <a:endParaRPr lang="en-US" sz="3600" dirty="0">
              <a:solidFill>
                <a:schemeClr val="tx1"/>
              </a:solidFill>
            </a:endParaRPr>
          </a:p>
        </p:txBody>
      </p:sp>
      <p:sp>
        <p:nvSpPr>
          <p:cNvPr id="11" name="Vertical Scroll 10"/>
          <p:cNvSpPr/>
          <p:nvPr/>
        </p:nvSpPr>
        <p:spPr>
          <a:xfrm>
            <a:off x="442914"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2800" b="1" dirty="0">
                <a:solidFill>
                  <a:schemeClr val="tx1"/>
                </a:solidFill>
                <a:latin typeface="Simplified Arabic" panose="02020603050405020304" pitchFamily="18" charset="-78"/>
                <a:cs typeface="Times New Roman" panose="02020603050405020304" pitchFamily="18" charset="0"/>
              </a:rPr>
              <a:t>الحكومة</a:t>
            </a:r>
          </a:p>
          <a:p>
            <a:pPr algn="ctr" fontAlgn="auto">
              <a:spcBef>
                <a:spcPts val="0"/>
              </a:spcBef>
              <a:spcAft>
                <a:spcPts val="0"/>
              </a:spcAft>
              <a:defRPr/>
            </a:pPr>
            <a:r>
              <a:rPr lang="ar-EG" sz="2800" b="1" dirty="0">
                <a:solidFill>
                  <a:schemeClr val="tx1"/>
                </a:solidFill>
                <a:latin typeface="Simplified Arabic" panose="02020603050405020304" pitchFamily="18" charset="-78"/>
                <a:cs typeface="Times New Roman" panose="02020603050405020304" pitchFamily="18" charset="0"/>
              </a:rPr>
              <a:t>الإلكترونية/ الذكية</a:t>
            </a:r>
            <a:endParaRPr lang="en-US" sz="2800" b="1" dirty="0">
              <a:solidFill>
                <a:schemeClr val="tx1"/>
              </a:solidFill>
              <a:cs typeface="+mj-cs"/>
            </a:endParaRPr>
          </a:p>
        </p:txBody>
      </p:sp>
      <p:sp>
        <p:nvSpPr>
          <p:cNvPr id="12" name="Vertical Scroll 11"/>
          <p:cNvSpPr/>
          <p:nvPr/>
        </p:nvSpPr>
        <p:spPr>
          <a:xfrm>
            <a:off x="6437314" y="3289300"/>
            <a:ext cx="2044700"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2800" b="1" dirty="0">
                <a:solidFill>
                  <a:schemeClr val="tx1"/>
                </a:solidFill>
                <a:latin typeface="Simplified Arabic" panose="02020603050405020304" pitchFamily="18" charset="-78"/>
                <a:cs typeface="Times New Roman" panose="02020603050405020304" pitchFamily="18" charset="0"/>
              </a:rPr>
              <a:t>المهام الرئيسية</a:t>
            </a:r>
            <a:endParaRPr lang="en-US" sz="2800" b="1" dirty="0">
              <a:solidFill>
                <a:schemeClr val="tx1"/>
              </a:solidFill>
              <a:latin typeface="Simplified Arabic" panose="02020603050405020304" pitchFamily="18" charset="-78"/>
              <a:cs typeface="Times New Roman" panose="02020603050405020304" pitchFamily="18" charset="0"/>
            </a:endParaRPr>
          </a:p>
        </p:txBody>
      </p:sp>
      <p:sp>
        <p:nvSpPr>
          <p:cNvPr id="13" name="Vertical Scroll 12"/>
          <p:cNvSpPr/>
          <p:nvPr/>
        </p:nvSpPr>
        <p:spPr>
          <a:xfrm>
            <a:off x="9342439"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2800" b="1" dirty="0">
                <a:solidFill>
                  <a:schemeClr val="tx1"/>
                </a:solidFill>
                <a:latin typeface="Simplified Arabic" panose="02020603050405020304" pitchFamily="18" charset="-78"/>
                <a:cs typeface="Times New Roman" panose="02020603050405020304" pitchFamily="18" charset="0"/>
              </a:rPr>
              <a:t>رؤية مصر 2030</a:t>
            </a:r>
            <a:endParaRPr lang="en-US" sz="2800" b="1" dirty="0">
              <a:solidFill>
                <a:schemeClr val="tx1"/>
              </a:solidFill>
              <a:cs typeface="+mj-cs"/>
            </a:endParaRPr>
          </a:p>
        </p:txBody>
      </p:sp>
      <p:sp>
        <p:nvSpPr>
          <p:cNvPr id="14" name="Vertical Scroll 13"/>
          <p:cNvSpPr/>
          <p:nvPr/>
        </p:nvSpPr>
        <p:spPr>
          <a:xfrm>
            <a:off x="3240881"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2800" b="1" dirty="0">
                <a:solidFill>
                  <a:schemeClr val="tx1"/>
                </a:solidFill>
                <a:latin typeface="Simplified Arabic" panose="02020603050405020304" pitchFamily="18" charset="-78"/>
                <a:cs typeface="Times New Roman" panose="02020603050405020304" pitchFamily="18" charset="0"/>
              </a:rPr>
              <a:t>خدمات سبع نجوم</a:t>
            </a:r>
            <a:endParaRPr lang="en-US" sz="2800" b="1" dirty="0">
              <a:solidFill>
                <a:schemeClr val="tx1"/>
              </a:solidFill>
              <a:cs typeface="+mj-cs"/>
            </a:endParaRPr>
          </a:p>
        </p:txBody>
      </p:sp>
      <p:sp>
        <p:nvSpPr>
          <p:cNvPr id="15" name="Rectangle 14"/>
          <p:cNvSpPr/>
          <p:nvPr/>
        </p:nvSpPr>
        <p:spPr>
          <a:xfrm>
            <a:off x="9694863" y="2714627"/>
            <a:ext cx="1338262"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الأول</a:t>
            </a:r>
            <a:endParaRPr lang="en-US" b="1" dirty="0">
              <a:solidFill>
                <a:schemeClr val="tx1"/>
              </a:solidFill>
            </a:endParaRPr>
          </a:p>
        </p:txBody>
      </p:sp>
      <p:sp>
        <p:nvSpPr>
          <p:cNvPr id="16" name="Rectangle 15"/>
          <p:cNvSpPr/>
          <p:nvPr/>
        </p:nvSpPr>
        <p:spPr>
          <a:xfrm>
            <a:off x="6796089" y="2714627"/>
            <a:ext cx="1325562"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الثاني</a:t>
            </a:r>
            <a:endParaRPr lang="en-US" b="1" dirty="0">
              <a:solidFill>
                <a:schemeClr val="tx1"/>
              </a:solidFill>
            </a:endParaRPr>
          </a:p>
        </p:txBody>
      </p:sp>
      <p:sp>
        <p:nvSpPr>
          <p:cNvPr id="17" name="Rectangle 16"/>
          <p:cNvSpPr/>
          <p:nvPr/>
        </p:nvSpPr>
        <p:spPr>
          <a:xfrm>
            <a:off x="3592513" y="2719390"/>
            <a:ext cx="1339850" cy="434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الثالث</a:t>
            </a:r>
            <a:endParaRPr lang="en-US" b="1" dirty="0">
              <a:solidFill>
                <a:schemeClr val="tx1"/>
              </a:solidFill>
            </a:endParaRPr>
          </a:p>
        </p:txBody>
      </p:sp>
      <p:sp>
        <p:nvSpPr>
          <p:cNvPr id="18" name="Rectangle 17"/>
          <p:cNvSpPr/>
          <p:nvPr/>
        </p:nvSpPr>
        <p:spPr>
          <a:xfrm>
            <a:off x="796925" y="2714627"/>
            <a:ext cx="1339850"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الرابع</a:t>
            </a:r>
            <a:endParaRPr lang="en-US"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96883" y="-42986"/>
            <a:ext cx="10515600" cy="1325563"/>
          </a:xfrm>
        </p:spPr>
        <p:txBody>
          <a:bodyPr/>
          <a:lstStyle/>
          <a:p>
            <a:pPr algn="ctr" rtl="1" eaLnBrk="1" hangingPunct="1"/>
            <a:r>
              <a:rPr lang="ar-EG" altLang="en-US" b="1" dirty="0">
                <a:solidFill>
                  <a:srgbClr val="AA8140"/>
                </a:solidFill>
                <a:latin typeface="Simplified Arabic,Bold"/>
              </a:rPr>
              <a:t>جائزة "المؤسسة الحكومية المتميزة"</a:t>
            </a:r>
            <a:endParaRPr lang="en-US" altLang="en-US" b="1" dirty="0">
              <a:solidFill>
                <a:srgbClr val="AA8140"/>
              </a:solidFill>
              <a:latin typeface="Simplified Arabic,Bold"/>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FD8249-E681-4F5F-B1E4-65DA06BF371F}" type="slidenum">
              <a:rPr lang="en-US" altLang="en-US">
                <a:solidFill>
                  <a:srgbClr val="898989"/>
                </a:solidFill>
                <a:latin typeface="Calibri" panose="020F0502020204030204" pitchFamily="34" charset="0"/>
              </a:rPr>
              <a:pPr eaLnBrk="1" hangingPunct="1"/>
              <a:t>14</a:t>
            </a:fld>
            <a:endParaRPr lang="en-US" altLang="en-US">
              <a:solidFill>
                <a:srgbClr val="898989"/>
              </a:solidFill>
              <a:latin typeface="Calibri" panose="020F0502020204030204" pitchFamily="34" charset="0"/>
            </a:endParaRPr>
          </a:p>
        </p:txBody>
      </p:sp>
      <p:sp>
        <p:nvSpPr>
          <p:cNvPr id="4" name="Rectangle 3"/>
          <p:cNvSpPr/>
          <p:nvPr/>
        </p:nvSpPr>
        <p:spPr>
          <a:xfrm>
            <a:off x="2791795" y="1456715"/>
            <a:ext cx="5922334"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ar-EG" sz="4000" b="1" dirty="0">
                <a:solidFill>
                  <a:schemeClr val="tx1"/>
                </a:solidFill>
                <a:latin typeface="Simplified Arabic,Bold"/>
              </a:rPr>
              <a:t>المحور الثاني: الابتكار(20)%</a:t>
            </a:r>
            <a:r>
              <a:rPr lang="ar-EG" sz="4000" b="1" dirty="0">
                <a:solidFill>
                  <a:schemeClr val="tx1"/>
                </a:solidFill>
              </a:rPr>
              <a:t> </a:t>
            </a:r>
            <a:endParaRPr lang="en-US" sz="4000" b="1" dirty="0">
              <a:solidFill>
                <a:schemeClr val="tx1"/>
              </a:solidFill>
            </a:endParaRPr>
          </a:p>
        </p:txBody>
      </p:sp>
      <p:sp>
        <p:nvSpPr>
          <p:cNvPr id="12" name="Vertical Scroll 11"/>
          <p:cNvSpPr/>
          <p:nvPr/>
        </p:nvSpPr>
        <p:spPr>
          <a:xfrm>
            <a:off x="6437314" y="3289300"/>
            <a:ext cx="2044700"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3200" b="1" dirty="0">
                <a:solidFill>
                  <a:schemeClr val="tx1"/>
                </a:solidFill>
              </a:rPr>
              <a:t>استشراف المستقبل</a:t>
            </a:r>
            <a:endParaRPr lang="en-US" sz="3200" b="1" dirty="0">
              <a:solidFill>
                <a:schemeClr val="tx1"/>
              </a:solidFill>
              <a:cs typeface="+mj-cs"/>
            </a:endParaRPr>
          </a:p>
        </p:txBody>
      </p:sp>
      <p:sp>
        <p:nvSpPr>
          <p:cNvPr id="14" name="Vertical Scroll 13"/>
          <p:cNvSpPr/>
          <p:nvPr/>
        </p:nvSpPr>
        <p:spPr>
          <a:xfrm>
            <a:off x="3241677"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3200" b="1" dirty="0">
                <a:solidFill>
                  <a:schemeClr val="tx1"/>
                </a:solidFill>
              </a:rPr>
              <a:t>إدارة الابتكار</a:t>
            </a:r>
            <a:endParaRPr lang="en-US" sz="3200" dirty="0">
              <a:solidFill>
                <a:schemeClr val="tx1"/>
              </a:solidFill>
              <a:cs typeface="+mj-cs"/>
            </a:endParaRPr>
          </a:p>
        </p:txBody>
      </p:sp>
      <p:sp>
        <p:nvSpPr>
          <p:cNvPr id="16" name="Rectangle 15"/>
          <p:cNvSpPr/>
          <p:nvPr/>
        </p:nvSpPr>
        <p:spPr>
          <a:xfrm>
            <a:off x="6796089" y="2714627"/>
            <a:ext cx="1325562"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الخامس</a:t>
            </a:r>
            <a:endParaRPr lang="en-US" dirty="0">
              <a:solidFill>
                <a:schemeClr val="tx1"/>
              </a:solidFill>
            </a:endParaRPr>
          </a:p>
        </p:txBody>
      </p:sp>
      <p:sp>
        <p:nvSpPr>
          <p:cNvPr id="17" name="Rectangle 16"/>
          <p:cNvSpPr/>
          <p:nvPr/>
        </p:nvSpPr>
        <p:spPr>
          <a:xfrm>
            <a:off x="3592513" y="2719390"/>
            <a:ext cx="1339850" cy="434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السادس</a:t>
            </a:r>
            <a:endParaRPr lang="en-US"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2914" y="-42986"/>
            <a:ext cx="10515600" cy="1325563"/>
          </a:xfrm>
        </p:spPr>
        <p:txBody>
          <a:bodyPr/>
          <a:lstStyle/>
          <a:p>
            <a:pPr algn="ctr" rtl="1" eaLnBrk="1" hangingPunct="1"/>
            <a:r>
              <a:rPr lang="ar-EG" altLang="en-US" sz="4000" b="1" dirty="0">
                <a:solidFill>
                  <a:srgbClr val="AA8140"/>
                </a:solidFill>
                <a:latin typeface="Simplified Arabic,Bold"/>
              </a:rPr>
              <a:t>جائزة "المؤسسة الحكومية المتميزة"</a:t>
            </a:r>
            <a:endParaRPr lang="en-US" altLang="en-US" sz="4000" b="1" dirty="0">
              <a:solidFill>
                <a:srgbClr val="AA8140"/>
              </a:solidFill>
              <a:latin typeface="Simplified Arabic,Bold"/>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12B5D9-788B-4763-AD84-4D49FE7961C6}"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sp>
        <p:nvSpPr>
          <p:cNvPr id="4" name="Rectangle 3"/>
          <p:cNvSpPr/>
          <p:nvPr/>
        </p:nvSpPr>
        <p:spPr>
          <a:xfrm>
            <a:off x="2791795" y="1456715"/>
            <a:ext cx="5922334"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ar-EG" sz="4000" b="1" dirty="0">
                <a:solidFill>
                  <a:schemeClr val="tx1"/>
                </a:solidFill>
              </a:rPr>
              <a:t>المحور الثالث: الممكنات (20)%</a:t>
            </a:r>
            <a:endParaRPr lang="en-US" sz="4000" b="1" dirty="0">
              <a:solidFill>
                <a:schemeClr val="tx1"/>
              </a:solidFill>
            </a:endParaRPr>
          </a:p>
        </p:txBody>
      </p:sp>
      <p:sp>
        <p:nvSpPr>
          <p:cNvPr id="9" name="Vertical Scroll 8"/>
          <p:cNvSpPr/>
          <p:nvPr/>
        </p:nvSpPr>
        <p:spPr>
          <a:xfrm>
            <a:off x="442914"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sz="3200" b="1" dirty="0">
                <a:solidFill>
                  <a:schemeClr val="tx1"/>
                </a:solidFill>
              </a:rPr>
              <a:t>إدارة المخاطر</a:t>
            </a:r>
          </a:p>
          <a:p>
            <a:pPr algn="ctr" rtl="0" fontAlgn="auto">
              <a:spcBef>
                <a:spcPts val="0"/>
              </a:spcBef>
              <a:spcAft>
                <a:spcPts val="0"/>
              </a:spcAft>
              <a:defRPr/>
            </a:pPr>
            <a:r>
              <a:rPr lang="ar-EG" sz="3200" b="1" dirty="0">
                <a:solidFill>
                  <a:schemeClr val="tx1"/>
                </a:solidFill>
              </a:rPr>
              <a:t>واستمرارية الأعمال</a:t>
            </a:r>
            <a:endParaRPr lang="en-US" sz="3200" b="1" dirty="0">
              <a:solidFill>
                <a:schemeClr val="tx1"/>
              </a:solidFill>
              <a:cs typeface="+mj-cs"/>
            </a:endParaRPr>
          </a:p>
        </p:txBody>
      </p:sp>
      <p:sp>
        <p:nvSpPr>
          <p:cNvPr id="10" name="Vertical Scroll 9"/>
          <p:cNvSpPr/>
          <p:nvPr/>
        </p:nvSpPr>
        <p:spPr>
          <a:xfrm>
            <a:off x="6437314" y="3289300"/>
            <a:ext cx="2044700"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3200" b="1" dirty="0">
                <a:solidFill>
                  <a:schemeClr val="tx1"/>
                </a:solidFill>
              </a:rPr>
              <a:t>الممتلكات والموارد</a:t>
            </a:r>
            <a:endParaRPr lang="en-US" sz="3200" b="1" dirty="0">
              <a:solidFill>
                <a:schemeClr val="tx1"/>
              </a:solidFill>
              <a:cs typeface="+mj-cs"/>
            </a:endParaRPr>
          </a:p>
        </p:txBody>
      </p:sp>
      <p:sp>
        <p:nvSpPr>
          <p:cNvPr id="11" name="Vertical Scroll 10"/>
          <p:cNvSpPr/>
          <p:nvPr/>
        </p:nvSpPr>
        <p:spPr>
          <a:xfrm>
            <a:off x="9342439"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3200" b="1" dirty="0">
                <a:solidFill>
                  <a:schemeClr val="tx1"/>
                </a:solidFill>
              </a:rPr>
              <a:t>رأس المال البشري</a:t>
            </a:r>
            <a:endParaRPr lang="en-US" sz="3200" b="1" dirty="0">
              <a:solidFill>
                <a:schemeClr val="tx1"/>
              </a:solidFill>
              <a:cs typeface="+mj-cs"/>
            </a:endParaRPr>
          </a:p>
        </p:txBody>
      </p:sp>
      <p:sp>
        <p:nvSpPr>
          <p:cNvPr id="13" name="Vertical Scroll 12"/>
          <p:cNvSpPr/>
          <p:nvPr/>
        </p:nvSpPr>
        <p:spPr>
          <a:xfrm>
            <a:off x="3241677" y="3289300"/>
            <a:ext cx="2043113" cy="25098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3200" b="1" dirty="0">
                <a:solidFill>
                  <a:schemeClr val="tx1"/>
                </a:solidFill>
              </a:rPr>
              <a:t>الحوكمة</a:t>
            </a:r>
            <a:endParaRPr lang="en-US" sz="3200" b="1" dirty="0">
              <a:solidFill>
                <a:schemeClr val="tx1"/>
              </a:solidFill>
              <a:cs typeface="+mj-cs"/>
            </a:endParaRPr>
          </a:p>
        </p:txBody>
      </p:sp>
      <p:sp>
        <p:nvSpPr>
          <p:cNvPr id="15" name="Rectangle 14"/>
          <p:cNvSpPr/>
          <p:nvPr/>
        </p:nvSpPr>
        <p:spPr>
          <a:xfrm>
            <a:off x="9694863" y="2714627"/>
            <a:ext cx="1338262"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السابع</a:t>
            </a:r>
            <a:endParaRPr lang="en-US" b="1" dirty="0">
              <a:solidFill>
                <a:schemeClr val="tx1"/>
              </a:solidFill>
            </a:endParaRPr>
          </a:p>
        </p:txBody>
      </p:sp>
      <p:sp>
        <p:nvSpPr>
          <p:cNvPr id="18" name="Rectangle 17"/>
          <p:cNvSpPr/>
          <p:nvPr/>
        </p:nvSpPr>
        <p:spPr>
          <a:xfrm>
            <a:off x="6796089" y="2714627"/>
            <a:ext cx="1325562"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الثامن</a:t>
            </a:r>
            <a:endParaRPr lang="en-US" b="1" dirty="0">
              <a:solidFill>
                <a:schemeClr val="tx1"/>
              </a:solidFill>
            </a:endParaRPr>
          </a:p>
        </p:txBody>
      </p:sp>
      <p:sp>
        <p:nvSpPr>
          <p:cNvPr id="20" name="Rectangle 19"/>
          <p:cNvSpPr/>
          <p:nvPr/>
        </p:nvSpPr>
        <p:spPr>
          <a:xfrm>
            <a:off x="3592513" y="2719390"/>
            <a:ext cx="1339850" cy="434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التاسع</a:t>
            </a:r>
            <a:endParaRPr lang="en-US" b="1" dirty="0">
              <a:solidFill>
                <a:schemeClr val="tx1"/>
              </a:solidFill>
            </a:endParaRPr>
          </a:p>
        </p:txBody>
      </p:sp>
      <p:sp>
        <p:nvSpPr>
          <p:cNvPr id="21" name="Rectangle 20"/>
          <p:cNvSpPr/>
          <p:nvPr/>
        </p:nvSpPr>
        <p:spPr>
          <a:xfrm>
            <a:off x="796925" y="2714627"/>
            <a:ext cx="1339850" cy="43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ar-EG" b="1" dirty="0">
                <a:solidFill>
                  <a:schemeClr val="tx1"/>
                </a:solidFill>
              </a:rPr>
              <a:t>المعيار العاشر</a:t>
            </a:r>
            <a:endParaRPr lang="en-US"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CCF019-09A3-4D40-A067-784B546BB70E}" type="slidenum">
              <a:rPr lang="en-US" altLang="en-US" smtClean="0"/>
              <a:pPr/>
              <a:t>16</a:t>
            </a:fld>
            <a:endParaRPr lang="en-US" altLang="en-US"/>
          </a:p>
        </p:txBody>
      </p:sp>
      <p:sp>
        <p:nvSpPr>
          <p:cNvPr id="3" name="Content Placeholder 2"/>
          <p:cNvSpPr>
            <a:spLocks noGrp="1"/>
          </p:cNvSpPr>
          <p:nvPr>
            <p:ph idx="4294967295"/>
          </p:nvPr>
        </p:nvSpPr>
        <p:spPr>
          <a:xfrm>
            <a:off x="502920" y="1360170"/>
            <a:ext cx="11532870" cy="5210493"/>
          </a:xfrm>
        </p:spPr>
        <p:txBody>
          <a:bodyPr/>
          <a:lstStyle/>
          <a:p>
            <a:pPr algn="just" rtl="1"/>
            <a:r>
              <a:rPr lang="ar-EG" sz="3000" b="1" i="1" u="sng" dirty="0">
                <a:solidFill>
                  <a:schemeClr val="bg2">
                    <a:lumMod val="50000"/>
                  </a:schemeClr>
                </a:solidFill>
              </a:rPr>
              <a:t>يتم تقييم جائزة "المؤسسة الحكومية المتميزة" باستخدام أسلوب التقييم الخاص بمنظومة التميز الحكومي" كالتالي: </a:t>
            </a:r>
            <a:endParaRPr lang="en-US" sz="3000" b="1" i="1" u="sng" dirty="0">
              <a:solidFill>
                <a:schemeClr val="bg2">
                  <a:lumMod val="50000"/>
                </a:schemeClr>
              </a:solidFill>
            </a:endParaRPr>
          </a:p>
          <a:p>
            <a:pPr algn="just" rtl="1"/>
            <a:endParaRPr lang="ar-EG" sz="2400" b="1" dirty="0">
              <a:solidFill>
                <a:schemeClr val="bg2">
                  <a:lumMod val="50000"/>
                </a:schemeClr>
              </a:solidFill>
            </a:endParaRPr>
          </a:p>
          <a:p>
            <a:pPr algn="just" rtl="1">
              <a:buFont typeface="Wingdings" panose="05000000000000000000" pitchFamily="2" charset="2"/>
              <a:buChar char="v"/>
            </a:pPr>
            <a:r>
              <a:rPr lang="ar-EG" sz="2600" b="1" u="sng" dirty="0">
                <a:solidFill>
                  <a:schemeClr val="accent2">
                    <a:lumMod val="75000"/>
                  </a:schemeClr>
                </a:solidFill>
              </a:rPr>
              <a:t>تنقسم عملية التقييم في منظومة التميز الحكومي إلى قسمين  رئيسيين:</a:t>
            </a:r>
          </a:p>
          <a:p>
            <a:pPr marL="0" indent="0" algn="just" rtl="1">
              <a:buNone/>
            </a:pPr>
            <a:r>
              <a:rPr lang="ar-EG" sz="2600" b="1" dirty="0"/>
              <a:t>   </a:t>
            </a:r>
            <a:r>
              <a:rPr lang="ar-EG" sz="2600" b="1" u="sng" dirty="0">
                <a:solidFill>
                  <a:schemeClr val="accent2">
                    <a:lumMod val="75000"/>
                  </a:schemeClr>
                </a:solidFill>
              </a:rPr>
              <a:t>أولهما</a:t>
            </a:r>
            <a:r>
              <a:rPr lang="ar-EG" sz="2600" b="1" dirty="0"/>
              <a:t> : خاص بتقييم القدرات  </a:t>
            </a:r>
            <a:r>
              <a:rPr lang="ar-EG" sz="2600" b="1" u="sng" dirty="0"/>
              <a:t>(40% ) </a:t>
            </a:r>
            <a:r>
              <a:rPr lang="ar-EG" sz="2600" b="1" dirty="0"/>
              <a:t>و</a:t>
            </a:r>
            <a:r>
              <a:rPr lang="ar-EG" sz="2600" b="1" u="sng" dirty="0">
                <a:solidFill>
                  <a:schemeClr val="accent2">
                    <a:lumMod val="75000"/>
                  </a:schemeClr>
                </a:solidFill>
              </a:rPr>
              <a:t>ثانيهما </a:t>
            </a:r>
            <a:r>
              <a:rPr lang="ar-EG" sz="2600" b="1" dirty="0"/>
              <a:t>: خاص بتقييم النتائج </a:t>
            </a:r>
            <a:r>
              <a:rPr lang="ar-EG" sz="2600" b="1" u="sng" dirty="0"/>
              <a:t>( 60% ) </a:t>
            </a:r>
            <a:r>
              <a:rPr lang="ar-EG" sz="2600" b="1" dirty="0"/>
              <a:t>.</a:t>
            </a:r>
          </a:p>
          <a:p>
            <a:pPr algn="just" rtl="1">
              <a:buFont typeface="Wingdings" panose="05000000000000000000" pitchFamily="2" charset="2"/>
              <a:buChar char="ü"/>
            </a:pPr>
            <a:r>
              <a:rPr lang="ar-EG" dirty="0"/>
              <a:t>      </a:t>
            </a:r>
            <a:r>
              <a:rPr lang="ar-EG" sz="3200" b="1" dirty="0"/>
              <a:t>حيث </a:t>
            </a:r>
            <a:r>
              <a:rPr lang="ar-EG" sz="3200" b="1" u="sng" dirty="0"/>
              <a:t>يتم تقييم القدرات </a:t>
            </a:r>
            <a:r>
              <a:rPr lang="ar-EG" sz="3200" b="1" dirty="0"/>
              <a:t>من خلال ثلاثة معايير رئيسية وهي: الفاعلية ، والكفاءة ، والتعلم والتطوير.</a:t>
            </a:r>
          </a:p>
          <a:p>
            <a:pPr algn="just" rtl="1">
              <a:buFont typeface="Wingdings" panose="05000000000000000000" pitchFamily="2" charset="2"/>
              <a:buChar char="ü"/>
            </a:pPr>
            <a:r>
              <a:rPr lang="ar-EG" sz="3200" b="1" dirty="0"/>
              <a:t>   بينما </a:t>
            </a:r>
            <a:r>
              <a:rPr lang="ar-EG" sz="3200" b="1" u="sng" dirty="0"/>
              <a:t>يتم تقييم النتائج </a:t>
            </a:r>
            <a:r>
              <a:rPr lang="ar-EG" sz="3200" b="1" dirty="0"/>
              <a:t>من خلال أربعة معايير رئيسية وهي :الشمولية والقابلية للاستخدام ،وتحقيق النتائج، والتطور في الأداء ، والموقع الريادي. </a:t>
            </a:r>
            <a:endParaRPr lang="en-US" sz="3200" b="1" dirty="0"/>
          </a:p>
        </p:txBody>
      </p:sp>
      <p:sp>
        <p:nvSpPr>
          <p:cNvPr id="2" name="Title 1"/>
          <p:cNvSpPr>
            <a:spLocks noGrp="1"/>
          </p:cNvSpPr>
          <p:nvPr>
            <p:ph type="title" idx="4294967295"/>
          </p:nvPr>
        </p:nvSpPr>
        <p:spPr>
          <a:xfrm>
            <a:off x="1066800" y="334644"/>
            <a:ext cx="10058400" cy="798512"/>
          </a:xfrm>
        </p:spPr>
        <p:txBody>
          <a:bodyPr/>
          <a:lstStyle/>
          <a:p>
            <a:pPr algn="ctr" rtl="1"/>
            <a:r>
              <a:rPr lang="ar-EG" b="1" u="sng" dirty="0">
                <a:solidFill>
                  <a:schemeClr val="accent2">
                    <a:lumMod val="75000"/>
                  </a:schemeClr>
                </a:solidFill>
              </a:rPr>
              <a:t>أسلوب التقييم </a:t>
            </a:r>
            <a:endParaRPr lang="en-US" b="1" u="sng" dirty="0">
              <a:solidFill>
                <a:schemeClr val="accent2">
                  <a:lumMod val="75000"/>
                </a:schemeClr>
              </a:solidFill>
            </a:endParaRPr>
          </a:p>
        </p:txBody>
      </p:sp>
    </p:spTree>
    <p:extLst>
      <p:ext uri="{BB962C8B-B14F-4D97-AF65-F5344CB8AC3E}">
        <p14:creationId xmlns:p14="http://schemas.microsoft.com/office/powerpoint/2010/main" val="184674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6662738" y="419100"/>
            <a:ext cx="5529262" cy="423863"/>
          </a:xfrm>
        </p:spPr>
        <p:txBody>
          <a:bodyPr anchor="b">
            <a:spAutoFit/>
          </a:bodyPr>
          <a:lstStyle/>
          <a:p>
            <a:pPr algn="ctr" eaLnBrk="1" hangingPunct="1"/>
            <a:r>
              <a:rPr lang="ar-EG" altLang="en-US" sz="2400" b="1">
                <a:solidFill>
                  <a:schemeClr val="bg1"/>
                </a:solidFill>
                <a:latin typeface="GE SS Two Light"/>
                <a:ea typeface="GE SS Two Light"/>
                <a:cs typeface="GE SS Two Light"/>
              </a:rPr>
              <a:t>أدوار سفراء التميز</a:t>
            </a:r>
            <a:endParaRPr lang="en-US" altLang="en-US" sz="2400" b="1">
              <a:solidFill>
                <a:schemeClr val="bg1"/>
              </a:solidFill>
              <a:latin typeface="GE SS Two Light"/>
              <a:ea typeface="GE SS Two Light"/>
              <a:cs typeface="GE SS Two Light"/>
            </a:endParaRPr>
          </a:p>
        </p:txBody>
      </p:sp>
      <p:sp>
        <p:nvSpPr>
          <p:cNvPr id="2" name="TextBox 1"/>
          <p:cNvSpPr txBox="1"/>
          <p:nvPr/>
        </p:nvSpPr>
        <p:spPr>
          <a:xfrm>
            <a:off x="-19050" y="476252"/>
            <a:ext cx="12192000" cy="60631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3600" b="1" i="0" u="sng" strike="noStrike" kern="1200" cap="none" spc="0" normalizeH="0" baseline="0" noProof="0" dirty="0">
                <a:ln>
                  <a:noFill/>
                </a:ln>
                <a:solidFill>
                  <a:schemeClr val="accent2">
                    <a:lumMod val="75000"/>
                  </a:scheme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أدوار السادة عمداء الكليات و منسقي التميز بالكليات المشاركة بالجائزة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استيعاب منظومة التميز الحكومي</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نشر مفاهيم التميز الحكومي ومعايير المنظومة بالكلية</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تكوين فريق عمل التميز بالكلية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إعداد جدول زمني لتطبيق المعايير انتهاء بالتقدم النهائي بطلب الترشح</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متابعة تطبيق معايير المنظومة داخل الكلية</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التنسيق مع </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زملاء العمل بالج</a:t>
            </a: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امعة </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a:t>
            </a: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اللجنة الاستشارية ) </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و</a:t>
            </a: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المشاركة في إعداد طلب الترشح</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lvl="0" indent="-285750" algn="r" rtl="1" fontAlgn="auto">
              <a:spcBef>
                <a:spcPts val="0"/>
              </a:spcBef>
              <a:spcAft>
                <a:spcPts val="0"/>
              </a:spcAft>
              <a:buFont typeface="Arial" panose="020B0604020202020204" pitchFamily="34" charset="0"/>
              <a:buChar char="•"/>
              <a:defRPr/>
            </a:pPr>
            <a:r>
              <a:rPr lang="ar-EG" sz="3200" b="1" dirty="0">
                <a:solidFill>
                  <a:srgbClr val="4472C4">
                    <a:lumMod val="75000"/>
                  </a:srgbClr>
                </a:solidFill>
                <a:latin typeface="GE SS Two Light" panose="020A0503020102020204" pitchFamily="18" charset="-78"/>
                <a:ea typeface="GE SS Two Light" panose="020A0503020102020204" pitchFamily="18" charset="-78"/>
                <a:cs typeface="GE SS Two Light" panose="020A0503020102020204" pitchFamily="18" charset="-78"/>
              </a:rPr>
              <a:t>تسليم طلب الترشح على مرحلتين (ابريل - مايو).</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a:t>
            </a:r>
            <a:r>
              <a:rPr lang="ar-EG" sz="3200" b="1" dirty="0">
                <a:solidFill>
                  <a:srgbClr val="4472C4">
                    <a:lumMod val="75000"/>
                  </a:srgbClr>
                </a:solidFill>
                <a:latin typeface="GE SS Two Light" panose="020A0503020102020204" pitchFamily="18" charset="-78"/>
                <a:ea typeface="GE SS Two Light" panose="020A0503020102020204" pitchFamily="18" charset="-78"/>
                <a:cs typeface="GE SS Two Light" panose="020A0503020102020204" pitchFamily="18" charset="-78"/>
              </a:rPr>
              <a:t>إ</a:t>
            </a:r>
            <a:r>
              <a:rPr kumimoji="0" lang="ar-EG" sz="3200" b="1" i="0" u="none" strike="noStrike" kern="1200" cap="none" spc="0" normalizeH="0" baseline="0" noProof="0" dirty="0" err="1">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شراف</a:t>
            </a: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على أعمال الجائزة مع فريق عمل الجائزة بالجامعة ووزارة التخطيط (لجان تقييم / زيارات ميدانية)</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148" name="TextBox 14"/>
          <p:cNvSpPr txBox="1">
            <a:spLocks noChangeArrowheads="1"/>
          </p:cNvSpPr>
          <p:nvPr/>
        </p:nvSpPr>
        <p:spPr bwMode="auto">
          <a:xfrm>
            <a:off x="314326" y="6457950"/>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altLang="en-US" sz="2000" b="1" i="0" u="none" strike="noStrike" kern="1200" cap="none" spc="0" normalizeH="0" baseline="0" noProof="0">
                <a:ln>
                  <a:noFill/>
                </a:ln>
                <a:solidFill>
                  <a:prstClr val="white"/>
                </a:solidFill>
                <a:effectLst/>
                <a:uLnTx/>
                <a:uFillTx/>
                <a:latin typeface="GE SS Two Light"/>
                <a:ea typeface="GE SS Two Light"/>
                <a:cs typeface="GE SS Two Light"/>
              </a:rPr>
              <a:t>٦</a:t>
            </a:r>
            <a:endParaRPr kumimoji="0" lang="en-US" altLang="en-US" sz="2000" b="1" i="0" u="none" strike="noStrike" kern="1200" cap="none" spc="0" normalizeH="0" baseline="0" noProof="0">
              <a:ln>
                <a:noFill/>
              </a:ln>
              <a:solidFill>
                <a:prstClr val="white"/>
              </a:solidFill>
              <a:effectLst/>
              <a:uLnTx/>
              <a:uFillTx/>
              <a:latin typeface="GE SS Two Light"/>
              <a:ea typeface="GE SS Two Light"/>
              <a:cs typeface="GE SS Two Light"/>
            </a:endParaRPr>
          </a:p>
        </p:txBody>
      </p:sp>
    </p:spTree>
    <p:extLst>
      <p:ext uri="{BB962C8B-B14F-4D97-AF65-F5344CB8AC3E}">
        <p14:creationId xmlns:p14="http://schemas.microsoft.com/office/powerpoint/2010/main" val="413591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6662738" y="419100"/>
            <a:ext cx="5529262" cy="423863"/>
          </a:xfrm>
        </p:spPr>
        <p:txBody>
          <a:bodyPr anchor="b">
            <a:spAutoFit/>
          </a:bodyPr>
          <a:lstStyle/>
          <a:p>
            <a:pPr algn="ctr" eaLnBrk="1" hangingPunct="1"/>
            <a:r>
              <a:rPr lang="ar-EG" altLang="en-US" sz="2400" b="1">
                <a:solidFill>
                  <a:schemeClr val="bg1"/>
                </a:solidFill>
                <a:latin typeface="GE SS Two Light"/>
                <a:ea typeface="GE SS Two Light"/>
                <a:cs typeface="GE SS Two Light"/>
              </a:rPr>
              <a:t>أدوار سفراء التميز</a:t>
            </a:r>
            <a:endParaRPr lang="en-US" altLang="en-US" sz="2400" b="1">
              <a:solidFill>
                <a:schemeClr val="bg1"/>
              </a:solidFill>
              <a:latin typeface="GE SS Two Light"/>
              <a:ea typeface="GE SS Two Light"/>
              <a:cs typeface="GE SS Two Light"/>
            </a:endParaRPr>
          </a:p>
        </p:txBody>
      </p:sp>
      <p:sp>
        <p:nvSpPr>
          <p:cNvPr id="2" name="TextBox 1"/>
          <p:cNvSpPr txBox="1"/>
          <p:nvPr/>
        </p:nvSpPr>
        <p:spPr>
          <a:xfrm>
            <a:off x="314326" y="266700"/>
            <a:ext cx="11401425" cy="600164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4000" b="1" i="0" u="sng" strike="noStrike" kern="1200" cap="none" spc="0" normalizeH="0" baseline="0" noProof="0" dirty="0">
                <a:ln>
                  <a:noFill/>
                </a:ln>
                <a:solidFill>
                  <a:srgbClr val="FFC000">
                    <a:lumMod val="50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أدوار ومهام اللجنة الاستشارية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شرح منظومة جائزة التميز الحكومي للمعنيين بالجامعة </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نشر مفاهيم التميز الحكومي ومعايير المنظومة والتوعية بها .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التواصل مع فرق عمل التميز من خلال منسقي الكليات .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إعداد جدول زمني تدريبي للسادة منسقي الكليات.</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متابعة تطبيق معايير المنظومة داخل الكليات</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تقديم الدعم الفني لفرق عمل الكليات.</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مراجعة ملفات التقدم وتقييمها وإبداء الملاحظات قبل الرفع النهائي على موقع الجائزة</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متابعة تنفيذ أعمال الجائزة مع فريق عمل الجائزة بالجامعة ووزارة التخطيط (لجان تقييم / زيارات ميدانية)</a:t>
            </a:r>
            <a:r>
              <a:rPr kumimoji="0" lang="ar-SA"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148" name="TextBox 14"/>
          <p:cNvSpPr txBox="1">
            <a:spLocks noChangeArrowheads="1"/>
          </p:cNvSpPr>
          <p:nvPr/>
        </p:nvSpPr>
        <p:spPr bwMode="auto">
          <a:xfrm>
            <a:off x="314326" y="6457950"/>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altLang="en-US" sz="2000" b="1" i="0" u="none" strike="noStrike" kern="1200" cap="none" spc="0" normalizeH="0" baseline="0" noProof="0">
                <a:ln>
                  <a:noFill/>
                </a:ln>
                <a:solidFill>
                  <a:prstClr val="white"/>
                </a:solidFill>
                <a:effectLst/>
                <a:uLnTx/>
                <a:uFillTx/>
                <a:latin typeface="GE SS Two Light"/>
                <a:ea typeface="GE SS Two Light"/>
                <a:cs typeface="GE SS Two Light"/>
              </a:rPr>
              <a:t>٦</a:t>
            </a:r>
            <a:endParaRPr kumimoji="0" lang="en-US" altLang="en-US" sz="2000" b="1" i="0" u="none" strike="noStrike" kern="1200" cap="none" spc="0" normalizeH="0" baseline="0" noProof="0">
              <a:ln>
                <a:noFill/>
              </a:ln>
              <a:solidFill>
                <a:prstClr val="white"/>
              </a:solidFill>
              <a:effectLst/>
              <a:uLnTx/>
              <a:uFillTx/>
              <a:latin typeface="GE SS Two Light"/>
              <a:ea typeface="GE SS Two Light"/>
              <a:cs typeface="GE SS Two Light"/>
            </a:endParaRPr>
          </a:p>
        </p:txBody>
      </p:sp>
    </p:spTree>
    <p:extLst>
      <p:ext uri="{BB962C8B-B14F-4D97-AF65-F5344CB8AC3E}">
        <p14:creationId xmlns:p14="http://schemas.microsoft.com/office/powerpoint/2010/main" val="363830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331" y="692470"/>
            <a:ext cx="10858500" cy="3539430"/>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4000" b="1" i="0" u="sng" strike="noStrike" kern="1200" cap="none" spc="0" normalizeH="0" baseline="0" noProof="0" dirty="0">
                <a:ln>
                  <a:noFill/>
                </a:ln>
                <a:solidFill>
                  <a:srgbClr val="FFC000">
                    <a:lumMod val="50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أدوار ومهام فرق العمل بالكليات: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نشر مفاهيم التميز الحكومي ومعايير المنظومة والتوعية بها داخل الكلية.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التواصل مع منسق الكلية واللجنة الاستشارية لإعداد ملفات معايير الجائزة ومحاورها الرئيسة  .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تطبيق معايير المنظومة داخل الكلية</a:t>
            </a:r>
            <a:endParaRPr kumimoji="0" lang="en-US"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3200" b="1" i="0" u="none" strike="noStrike" kern="1200" cap="none" spc="0" normalizeH="0" baseline="0" noProof="0" dirty="0">
                <a:ln>
                  <a:noFill/>
                </a:ln>
                <a:solidFill>
                  <a:srgbClr val="4472C4">
                    <a:lumMod val="75000"/>
                  </a:srgbClr>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إعداد ملف الكلية للتقدم للجائزة .</a:t>
            </a:r>
          </a:p>
        </p:txBody>
      </p:sp>
      <p:sp>
        <p:nvSpPr>
          <p:cNvPr id="6148" name="TextBox 14"/>
          <p:cNvSpPr txBox="1">
            <a:spLocks noChangeArrowheads="1"/>
          </p:cNvSpPr>
          <p:nvPr/>
        </p:nvSpPr>
        <p:spPr bwMode="auto">
          <a:xfrm>
            <a:off x="314326" y="6457950"/>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altLang="en-US" sz="2000" b="1" i="0" u="none" strike="noStrike" kern="1200" cap="none" spc="0" normalizeH="0" baseline="0" noProof="0">
                <a:ln>
                  <a:noFill/>
                </a:ln>
                <a:solidFill>
                  <a:prstClr val="white"/>
                </a:solidFill>
                <a:effectLst/>
                <a:uLnTx/>
                <a:uFillTx/>
                <a:latin typeface="GE SS Two Light"/>
                <a:ea typeface="GE SS Two Light"/>
                <a:cs typeface="GE SS Two Light"/>
              </a:rPr>
              <a:t>٦</a:t>
            </a:r>
            <a:endParaRPr kumimoji="0" lang="en-US" altLang="en-US" sz="2000" b="1" i="0" u="none" strike="noStrike" kern="1200" cap="none" spc="0" normalizeH="0" baseline="0" noProof="0">
              <a:ln>
                <a:noFill/>
              </a:ln>
              <a:solidFill>
                <a:prstClr val="white"/>
              </a:solidFill>
              <a:effectLst/>
              <a:uLnTx/>
              <a:uFillTx/>
              <a:latin typeface="GE SS Two Light"/>
              <a:ea typeface="GE SS Two Light"/>
              <a:cs typeface="GE SS Two Light"/>
            </a:endParaRPr>
          </a:p>
        </p:txBody>
      </p:sp>
    </p:spTree>
    <p:extLst>
      <p:ext uri="{BB962C8B-B14F-4D97-AF65-F5344CB8AC3E}">
        <p14:creationId xmlns:p14="http://schemas.microsoft.com/office/powerpoint/2010/main" val="85436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5250"/>
            <a:ext cx="5791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CD0BFA-59A0-493C-8F4A-A8356D9214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مستطيل 3">
            <a:extLst>
              <a:ext uri="{FF2B5EF4-FFF2-40B4-BE49-F238E27FC236}">
                <a16:creationId xmlns:a16="http://schemas.microsoft.com/office/drawing/2014/main" id="{37A2E652-D699-4C2C-98C8-98777F4B673D}"/>
              </a:ext>
            </a:extLst>
          </p:cNvPr>
          <p:cNvSpPr/>
          <p:nvPr/>
        </p:nvSpPr>
        <p:spPr>
          <a:xfrm>
            <a:off x="617220" y="241677"/>
            <a:ext cx="5173981" cy="6719788"/>
          </a:xfrm>
          <a:prstGeom prst="rect">
            <a:avLst/>
          </a:prstGeom>
          <a:noFill/>
        </p:spPr>
        <p:txBody>
          <a:bodyPr wrap="square" lIns="91440" tIns="45720" rIns="91440" bIns="45720">
            <a:spAutoFit/>
          </a:bodyPr>
          <a:lstStyle/>
          <a:p>
            <a:pPr algn="ctr"/>
            <a:r>
              <a:rPr lang="ar-EG" sz="4000" b="1" cap="none" spc="0" dirty="0">
                <a:ln w="12700" cmpd="sng">
                  <a:solidFill>
                    <a:schemeClr val="accent4"/>
                  </a:solidFill>
                  <a:prstDash val="solid"/>
                </a:ln>
                <a:solidFill>
                  <a:schemeClr val="accent2"/>
                </a:solidFill>
                <a:effectLst/>
              </a:rPr>
              <a:t>شكرا لكم </a:t>
            </a:r>
          </a:p>
          <a:p>
            <a:pPr algn="ctr"/>
            <a:r>
              <a:rPr lang="ar-EG" sz="4000" b="1" dirty="0">
                <a:ln w="12700" cmpd="sng">
                  <a:solidFill>
                    <a:schemeClr val="accent4"/>
                  </a:solidFill>
                  <a:prstDash val="solid"/>
                </a:ln>
                <a:solidFill>
                  <a:schemeClr val="accent2"/>
                </a:solidFill>
              </a:rPr>
              <a:t>تمنياتنا بالتوفيق </a:t>
            </a:r>
          </a:p>
          <a:p>
            <a:pPr algn="ctr"/>
            <a:r>
              <a:rPr lang="ar-EG" sz="2800" b="1" cap="none" spc="0" dirty="0">
                <a:ln w="12700" cmpd="sng">
                  <a:solidFill>
                    <a:schemeClr val="accent4"/>
                  </a:solidFill>
                  <a:prstDash val="solid"/>
                </a:ln>
                <a:solidFill>
                  <a:srgbClr val="002060"/>
                </a:solidFill>
                <a:effectLst/>
              </a:rPr>
              <a:t>أ.د/ أحمد عكاوي</a:t>
            </a:r>
          </a:p>
          <a:p>
            <a:pPr algn="ctr"/>
            <a:r>
              <a:rPr lang="ar-EG" sz="2800" b="1" dirty="0">
                <a:ln w="12700" cmpd="sng">
                  <a:solidFill>
                    <a:schemeClr val="accent4"/>
                  </a:solidFill>
                  <a:prstDash val="solid"/>
                </a:ln>
                <a:solidFill>
                  <a:srgbClr val="002060"/>
                </a:solidFill>
              </a:rPr>
              <a:t>نائب رئيس الجامعة والمدير التنفيذي للجائزة بجامعة جنوب الوادي.</a:t>
            </a:r>
          </a:p>
          <a:p>
            <a:pPr algn="ctr"/>
            <a:r>
              <a:rPr lang="ar-EG" sz="2800" b="1" cap="none" spc="0" dirty="0">
                <a:ln w="12700" cmpd="sng">
                  <a:solidFill>
                    <a:schemeClr val="accent4"/>
                  </a:solidFill>
                  <a:prstDash val="solid"/>
                </a:ln>
                <a:solidFill>
                  <a:srgbClr val="00B050"/>
                </a:solidFill>
                <a:effectLst/>
              </a:rPr>
              <a:t>إعداد</a:t>
            </a:r>
          </a:p>
          <a:p>
            <a:pPr algn="ctr"/>
            <a:r>
              <a:rPr lang="ar-EG" sz="2800" b="1" dirty="0">
                <a:ln w="12700" cmpd="sng">
                  <a:solidFill>
                    <a:schemeClr val="accent4"/>
                  </a:solidFill>
                  <a:prstDash val="solid"/>
                </a:ln>
                <a:solidFill>
                  <a:srgbClr val="FF0000"/>
                </a:solidFill>
              </a:rPr>
              <a:t>أعضاء اللجنة </a:t>
            </a:r>
          </a:p>
          <a:p>
            <a:pPr algn="ctr"/>
            <a:r>
              <a:rPr lang="ar-EG" sz="2800" b="1" cap="none" spc="0" dirty="0">
                <a:ln w="12700" cmpd="sng">
                  <a:solidFill>
                    <a:schemeClr val="accent4"/>
                  </a:solidFill>
                  <a:prstDash val="solid"/>
                </a:ln>
                <a:solidFill>
                  <a:srgbClr val="002060"/>
                </a:solidFill>
                <a:effectLst/>
              </a:rPr>
              <a:t>أ.م.د. كريمة رمضان أبوزيد.</a:t>
            </a:r>
          </a:p>
          <a:p>
            <a:pPr algn="ctr"/>
            <a:r>
              <a:rPr lang="ar-EG" sz="2800" b="1" dirty="0">
                <a:effectLst/>
                <a:latin typeface="Calibri" panose="020F0502020204030204" pitchFamily="34" charset="0"/>
                <a:ea typeface="Calibri" panose="020F0502020204030204" pitchFamily="34" charset="0"/>
                <a:cs typeface="Sakkal Majalla" panose="02000000000000000000" pitchFamily="2" charset="-78"/>
              </a:rPr>
              <a:t> </a:t>
            </a:r>
            <a:r>
              <a:rPr lang="ar-EG" sz="2800" b="1" dirty="0">
                <a:ln w="12700" cmpd="sng">
                  <a:solidFill>
                    <a:schemeClr val="accent4"/>
                  </a:solidFill>
                  <a:prstDash val="solid"/>
                </a:ln>
                <a:solidFill>
                  <a:srgbClr val="002060"/>
                </a:solidFill>
              </a:rPr>
              <a:t>د. منى محمد شحات .</a:t>
            </a:r>
          </a:p>
          <a:p>
            <a:pPr algn="ctr"/>
            <a:r>
              <a:rPr lang="ar-EG" sz="2800" b="1" dirty="0">
                <a:ln w="12700" cmpd="sng">
                  <a:solidFill>
                    <a:schemeClr val="accent4"/>
                  </a:solidFill>
                  <a:prstDash val="solid"/>
                </a:ln>
                <a:solidFill>
                  <a:srgbClr val="002060"/>
                </a:solidFill>
              </a:rPr>
              <a:t>د. طارق أبو الفضل الكاشف .</a:t>
            </a:r>
            <a:endParaRPr lang="en-US" sz="2800" b="1" dirty="0">
              <a:ln w="12700" cmpd="sng">
                <a:solidFill>
                  <a:schemeClr val="accent4"/>
                </a:solidFill>
                <a:prstDash val="solid"/>
              </a:ln>
              <a:solidFill>
                <a:srgbClr val="002060"/>
              </a:solidFill>
            </a:endParaRPr>
          </a:p>
          <a:p>
            <a:pPr algn="ctr">
              <a:spcBef>
                <a:spcPts val="0"/>
              </a:spcBef>
              <a:spcAft>
                <a:spcPts val="1000"/>
              </a:spcAft>
            </a:pPr>
            <a:r>
              <a:rPr lang="ar-EG" sz="2800" b="1" dirty="0">
                <a:ln w="12700" cmpd="sng">
                  <a:solidFill>
                    <a:schemeClr val="accent4"/>
                  </a:solidFill>
                  <a:prstDash val="solid"/>
                </a:ln>
                <a:solidFill>
                  <a:srgbClr val="002060"/>
                </a:solidFill>
              </a:rPr>
              <a:t>د. عادل محمد أحمد  . </a:t>
            </a:r>
            <a:endParaRPr lang="en-US" sz="2800" b="1" dirty="0">
              <a:ln w="12700" cmpd="sng">
                <a:solidFill>
                  <a:schemeClr val="accent4"/>
                </a:solidFill>
                <a:prstDash val="solid"/>
              </a:ln>
              <a:solidFill>
                <a:srgbClr val="002060"/>
              </a:solidFill>
            </a:endParaRPr>
          </a:p>
          <a:p>
            <a:pPr algn="ctr">
              <a:spcBef>
                <a:spcPts val="0"/>
              </a:spcBef>
              <a:spcAft>
                <a:spcPts val="1000"/>
              </a:spcAft>
            </a:pPr>
            <a:r>
              <a:rPr lang="ar-EG" sz="2800" b="1" dirty="0">
                <a:ln w="12700" cmpd="sng">
                  <a:solidFill>
                    <a:schemeClr val="accent4"/>
                  </a:solidFill>
                  <a:prstDash val="solid"/>
                </a:ln>
                <a:solidFill>
                  <a:srgbClr val="002060"/>
                </a:solidFill>
              </a:rPr>
              <a:t>أ. المصطفى محمد رفعت .</a:t>
            </a:r>
            <a:endParaRPr lang="en-US" sz="2800" b="1" dirty="0">
              <a:ln w="12700" cmpd="sng">
                <a:solidFill>
                  <a:schemeClr val="accent4"/>
                </a:solidFill>
                <a:prstDash val="solid"/>
              </a:ln>
              <a:solidFill>
                <a:srgbClr val="002060"/>
              </a:solidFill>
            </a:endParaRPr>
          </a:p>
          <a:p>
            <a:pPr algn="ctr"/>
            <a:endParaRPr lang="ar-SA" sz="5400" b="1" cap="none" spc="0" dirty="0">
              <a:ln w="12700" cmpd="sng">
                <a:solidFill>
                  <a:schemeClr val="accent4"/>
                </a:solidFill>
                <a:prstDash val="solid"/>
              </a:ln>
              <a:solidFill>
                <a:srgbClr val="002060"/>
              </a:solidFill>
              <a:effectLst/>
            </a:endParaRPr>
          </a:p>
        </p:txBody>
      </p:sp>
    </p:spTree>
    <p:extLst>
      <p:ext uri="{BB962C8B-B14F-4D97-AF65-F5344CB8AC3E}">
        <p14:creationId xmlns:p14="http://schemas.microsoft.com/office/powerpoint/2010/main" val="281225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CCF019-09A3-4D40-A067-784B546BB70E}" type="slidenum">
              <a:rPr lang="en-US" altLang="en-US" smtClean="0"/>
              <a:pPr/>
              <a:t>20</a:t>
            </a:fld>
            <a:endParaRPr lang="en-US" altLang="en-US"/>
          </a:p>
        </p:txBody>
      </p:sp>
      <p:sp>
        <p:nvSpPr>
          <p:cNvPr id="3" name="Content Placeholder 2"/>
          <p:cNvSpPr>
            <a:spLocks noGrp="1"/>
          </p:cNvSpPr>
          <p:nvPr>
            <p:ph idx="4294967295"/>
          </p:nvPr>
        </p:nvSpPr>
        <p:spPr>
          <a:xfrm>
            <a:off x="377190" y="1674495"/>
            <a:ext cx="10972799" cy="4022725"/>
          </a:xfrm>
        </p:spPr>
        <p:txBody>
          <a:bodyPr>
            <a:normAutofit lnSpcReduction="10000"/>
          </a:bodyPr>
          <a:lstStyle/>
          <a:p>
            <a:pPr algn="r" rtl="1">
              <a:lnSpc>
                <a:spcPct val="110000"/>
              </a:lnSpc>
            </a:pPr>
            <a:r>
              <a:rPr lang="ar-EG" sz="3200" b="1" u="sng" dirty="0"/>
              <a:t>شروط التأهل للفوز بجائزة "المؤسسة الحكومية المتميزة" أن تكون الجهة قد حققت الشروط التالية:</a:t>
            </a:r>
          </a:p>
          <a:p>
            <a:pPr marL="514350" indent="-514350" algn="just" rtl="1">
              <a:buFont typeface="+mj-lt"/>
              <a:buAutoNum type="arabicPeriod"/>
            </a:pPr>
            <a:r>
              <a:rPr lang="ar-EG" sz="3200" b="1" dirty="0"/>
              <a:t> أن تكون الجهة حققت أعلى نتيجة في المجموع الكلي في الفئة المشاركة  بها على مستوى جميع معايير منظومة التميز الحكومي. </a:t>
            </a:r>
          </a:p>
          <a:p>
            <a:pPr marL="514350" indent="-514350" algn="just" rtl="1">
              <a:buFont typeface="+mj-lt"/>
              <a:buAutoNum type="arabicPeriod"/>
            </a:pPr>
            <a:r>
              <a:rPr lang="ar-EG" sz="3200" b="1" dirty="0"/>
              <a:t>أن تكون نتائج رضا الموظفين لديها أعلى من متوسط الجهات المشاركة بالجائزة.  </a:t>
            </a:r>
          </a:p>
          <a:p>
            <a:pPr marL="514350" indent="-514350" algn="just" rtl="1">
              <a:buFont typeface="+mj-lt"/>
              <a:buAutoNum type="arabicPeriod"/>
            </a:pPr>
            <a:r>
              <a:rPr lang="ar-EG" sz="3200" b="1" dirty="0"/>
              <a:t>أن تكون نتائج رضا المتعاملين لديها أعلى من متوسط الجهات المشاركة بالجائزة. </a:t>
            </a:r>
          </a:p>
        </p:txBody>
      </p:sp>
      <p:sp>
        <p:nvSpPr>
          <p:cNvPr id="2" name="Title 1"/>
          <p:cNvSpPr>
            <a:spLocks noGrp="1"/>
          </p:cNvSpPr>
          <p:nvPr>
            <p:ph type="title" idx="4294967295"/>
          </p:nvPr>
        </p:nvSpPr>
        <p:spPr>
          <a:xfrm>
            <a:off x="963930" y="304658"/>
            <a:ext cx="10058400" cy="1106453"/>
          </a:xfrm>
        </p:spPr>
        <p:txBody>
          <a:bodyPr/>
          <a:lstStyle/>
          <a:p>
            <a:pPr algn="ctr"/>
            <a:r>
              <a:rPr lang="ar-EG" b="1" dirty="0">
                <a:solidFill>
                  <a:schemeClr val="accent2">
                    <a:lumMod val="75000"/>
                  </a:schemeClr>
                </a:solidFill>
              </a:rPr>
              <a:t>شروط التأهل للفوز بالجائزة </a:t>
            </a:r>
            <a:endParaRPr lang="en-US" b="1" dirty="0">
              <a:solidFill>
                <a:schemeClr val="accent2">
                  <a:lumMod val="75000"/>
                </a:schemeClr>
              </a:solidFill>
            </a:endParaRPr>
          </a:p>
        </p:txBody>
      </p:sp>
    </p:spTree>
    <p:extLst>
      <p:ext uri="{BB962C8B-B14F-4D97-AF65-F5344CB8AC3E}">
        <p14:creationId xmlns:p14="http://schemas.microsoft.com/office/powerpoint/2010/main" val="244976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CCF019-09A3-4D40-A067-784B546BB70E}" type="slidenum">
              <a:rPr lang="en-US" altLang="en-US" smtClean="0"/>
              <a:pPr/>
              <a:t>21</a:t>
            </a:fld>
            <a:endParaRPr lang="en-US" altLang="en-US"/>
          </a:p>
        </p:txBody>
      </p:sp>
      <p:pic>
        <p:nvPicPr>
          <p:cNvPr id="10" name="Content Placeholder 9">
            <a:extLst>
              <a:ext uri="{FF2B5EF4-FFF2-40B4-BE49-F238E27FC236}">
                <a16:creationId xmlns:a16="http://schemas.microsoft.com/office/drawing/2014/main" id="{D2135420-3158-4991-AAE2-444B776BE1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 y="172720"/>
            <a:ext cx="11907520" cy="6075679"/>
          </a:xfrm>
        </p:spPr>
      </p:pic>
    </p:spTree>
    <p:extLst>
      <p:ext uri="{BB962C8B-B14F-4D97-AF65-F5344CB8AC3E}">
        <p14:creationId xmlns:p14="http://schemas.microsoft.com/office/powerpoint/2010/main" val="11520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605"/>
            <a:ext cx="10515600" cy="1036383"/>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a:r>
              <a:rPr lang="ar-EG" b="1" dirty="0">
                <a:solidFill>
                  <a:schemeClr val="accent2">
                    <a:lumMod val="75000"/>
                  </a:schemeClr>
                </a:solidFill>
              </a:rPr>
              <a:t>توصيات اللجنة الاستشارية من خلال المشاركات السابقة</a:t>
            </a:r>
            <a:endParaRPr lang="en-US" b="1" dirty="0">
              <a:solidFill>
                <a:schemeClr val="accent2">
                  <a:lumMod val="75000"/>
                </a:schemeClr>
              </a:solidFill>
            </a:endParaRPr>
          </a:p>
        </p:txBody>
      </p:sp>
      <p:sp>
        <p:nvSpPr>
          <p:cNvPr id="3" name="Content Placeholder 2"/>
          <p:cNvSpPr>
            <a:spLocks noGrp="1"/>
          </p:cNvSpPr>
          <p:nvPr>
            <p:ph idx="1"/>
          </p:nvPr>
        </p:nvSpPr>
        <p:spPr>
          <a:xfrm>
            <a:off x="838200" y="1268988"/>
            <a:ext cx="10515600" cy="5024927"/>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أولا : </a:t>
            </a:r>
            <a:r>
              <a:rPr lang="ar-EG" sz="2400" b="1" dirty="0">
                <a:solidFill>
                  <a:srgbClr val="002060"/>
                </a:solidFill>
                <a:latin typeface="Times New Roman" panose="02020603050405020304" pitchFamily="18" charset="0"/>
                <a:ea typeface="Times New Roman" panose="02020603050405020304" pitchFamily="18" charset="0"/>
                <a:cs typeface="Sultan normal"/>
              </a:rPr>
              <a:t>ضرورة ربط الأهداف الاستراتيجية للكليات برؤية مصر 2030م.</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ثانيا : </a:t>
            </a:r>
            <a:r>
              <a:rPr lang="ar-EG" sz="2400" b="1" dirty="0">
                <a:solidFill>
                  <a:srgbClr val="002060"/>
                </a:solidFill>
                <a:latin typeface="Times New Roman" panose="02020603050405020304" pitchFamily="18" charset="0"/>
                <a:ea typeface="Times New Roman" panose="02020603050405020304" pitchFamily="18" charset="0"/>
                <a:cs typeface="Sultan normal"/>
              </a:rPr>
              <a:t>التأكيد على آليات التدقيق الداخلي لضمان صحة ومصداقية نتائج الأداء ، والتأكد من مصادر المعلومات والبيانات وطرق حساب المؤشرات والمقاييس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ثالثا : </a:t>
            </a:r>
            <a:r>
              <a:rPr lang="ar-EG" sz="2400" b="1" dirty="0">
                <a:solidFill>
                  <a:srgbClr val="002060"/>
                </a:solidFill>
                <a:latin typeface="Times New Roman" panose="02020603050405020304" pitchFamily="18" charset="0"/>
                <a:ea typeface="Times New Roman" panose="02020603050405020304" pitchFamily="18" charset="0"/>
                <a:cs typeface="Sultan normal"/>
              </a:rPr>
              <a:t>تطبيق برامج مع الشركاء لتحقيق سبل الاستدامة الاقتصادية والاجتماعية والبيئية.</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رابعا : </a:t>
            </a:r>
            <a:r>
              <a:rPr lang="ar-EG" sz="2400" b="1" dirty="0">
                <a:solidFill>
                  <a:srgbClr val="002060"/>
                </a:solidFill>
                <a:latin typeface="Times New Roman" panose="02020603050405020304" pitchFamily="18" charset="0"/>
                <a:ea typeface="Times New Roman" panose="02020603050405020304" pitchFamily="18" charset="0"/>
                <a:cs typeface="Sultan normal"/>
              </a:rPr>
              <a:t>توثيق ونشر تطبيقات الحوكمة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خامسا : </a:t>
            </a:r>
            <a:r>
              <a:rPr lang="ar-EG" sz="2400" b="1" dirty="0">
                <a:solidFill>
                  <a:srgbClr val="002060"/>
                </a:solidFill>
                <a:latin typeface="Times New Roman" panose="02020603050405020304" pitchFamily="18" charset="0"/>
                <a:ea typeface="Times New Roman" panose="02020603050405020304" pitchFamily="18" charset="0"/>
                <a:cs typeface="Sultan normal"/>
              </a:rPr>
              <a:t>توثيق ونشر توسعات الجامعة وكلياتها المختلفة في التطبيقات الالكترونية والتحول الذكي وتضمينها ملفات التقدم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سادسا :  </a:t>
            </a:r>
            <a:r>
              <a:rPr lang="ar-EG" sz="2400" b="1" dirty="0">
                <a:solidFill>
                  <a:srgbClr val="002060"/>
                </a:solidFill>
                <a:latin typeface="Times New Roman" panose="02020603050405020304" pitchFamily="18" charset="0"/>
                <a:ea typeface="Times New Roman" panose="02020603050405020304" pitchFamily="18" charset="0"/>
                <a:cs typeface="Sultan normal"/>
              </a:rPr>
              <a:t>التأكيد على توفير الأدلة الرسمية والوثائق التي تثبت وجود الركائز الأساسية لعمليات التقييم ، والواردة في استمارة التقدم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CCF019-09A3-4D40-A067-784B546BB70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330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2038"/>
            <a:ext cx="10515600" cy="942380"/>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a:r>
              <a:rPr lang="ar-EG" b="1" dirty="0">
                <a:solidFill>
                  <a:schemeClr val="accent2">
                    <a:lumMod val="75000"/>
                  </a:schemeClr>
                </a:solidFill>
              </a:rPr>
              <a:t>توصيات اللجنة الاستشارية من خلال المشاركات السابقة</a:t>
            </a:r>
            <a:endParaRPr lang="en-US" b="1" dirty="0">
              <a:solidFill>
                <a:schemeClr val="accent2">
                  <a:lumMod val="75000"/>
                </a:schemeClr>
              </a:solidFill>
            </a:endParaRPr>
          </a:p>
        </p:txBody>
      </p:sp>
      <p:sp>
        <p:nvSpPr>
          <p:cNvPr id="3" name="Content Placeholder 2"/>
          <p:cNvSpPr>
            <a:spLocks noGrp="1"/>
          </p:cNvSpPr>
          <p:nvPr>
            <p:ph idx="1"/>
          </p:nvPr>
        </p:nvSpPr>
        <p:spPr>
          <a:xfrm>
            <a:off x="838199" y="1080812"/>
            <a:ext cx="10515600" cy="514771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سابعا : </a:t>
            </a:r>
            <a:r>
              <a:rPr lang="ar-EG" sz="2400" b="1" dirty="0">
                <a:solidFill>
                  <a:srgbClr val="002060"/>
                </a:solidFill>
                <a:latin typeface="Times New Roman" panose="02020603050405020304" pitchFamily="18" charset="0"/>
                <a:ea typeface="Times New Roman" panose="02020603050405020304" pitchFamily="18" charset="0"/>
                <a:cs typeface="Sultan normal"/>
              </a:rPr>
              <a:t>الالتزام بالتعليمات الخاصة باستيفاء طلب الترشح والواردة أعلى باستمارة التقدم ، واعتبارها جزء رئيس في عملية التقييم وليست اعتبارات شكلية – كما يُظنْ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ثامنا : </a:t>
            </a:r>
            <a:r>
              <a:rPr lang="ar-EG" sz="2400" b="1" dirty="0">
                <a:solidFill>
                  <a:srgbClr val="002060"/>
                </a:solidFill>
                <a:latin typeface="Times New Roman" panose="02020603050405020304" pitchFamily="18" charset="0"/>
                <a:ea typeface="Times New Roman" panose="02020603050405020304" pitchFamily="18" charset="0"/>
                <a:cs typeface="Sultan normal"/>
              </a:rPr>
              <a:t>التنسيق مع مسئولي ملفات معايير الاعتماد الأكاديمي لأنها تحوي الكثير مما يمكن الاعتماد عليه فى انجاز ملف التميز الحكومي تطبيقيا في معايير محاورالجائزة ، علما بأنها معدة وجاهزة بوثائقها ومستنداتها الدالة على تحققها وتم رفعها على موقع هيئة ضمان جودة التعليم والاعتماد.</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تاسعا : </a:t>
            </a:r>
            <a:r>
              <a:rPr lang="ar-EG" sz="2400" b="1" dirty="0">
                <a:solidFill>
                  <a:srgbClr val="002060"/>
                </a:solidFill>
                <a:latin typeface="Times New Roman" panose="02020603050405020304" pitchFamily="18" charset="0"/>
                <a:ea typeface="Times New Roman" panose="02020603050405020304" pitchFamily="18" charset="0"/>
                <a:cs typeface="Sultan normal"/>
              </a:rPr>
              <a:t>ضرورة الاسترشاد بما ورد في " الدراسة الذاتية / التقويم الذاتي " للكليات في الإجابة على تقييم المعايير الواردة في استمارة التقدم للجائزة .</a:t>
            </a:r>
          </a:p>
          <a:p>
            <a:pPr marL="0" marR="408305" algn="just" rtl="1">
              <a:lnSpc>
                <a:spcPct val="150000"/>
              </a:lnSpc>
              <a:spcBef>
                <a:spcPts val="0"/>
              </a:spcBef>
              <a:spcAft>
                <a:spcPts val="0"/>
              </a:spcAft>
            </a:pPr>
            <a:r>
              <a:rPr lang="ar-EG" sz="2400" b="1" u="sng" dirty="0">
                <a:solidFill>
                  <a:srgbClr val="002060"/>
                </a:solidFill>
                <a:latin typeface="Times New Roman" panose="02020603050405020304" pitchFamily="18" charset="0"/>
                <a:ea typeface="Times New Roman" panose="02020603050405020304" pitchFamily="18" charset="0"/>
                <a:cs typeface="Sultan normal"/>
              </a:rPr>
              <a:t>عاشرا : </a:t>
            </a:r>
            <a:r>
              <a:rPr lang="ar-EG" sz="2400" b="1" dirty="0">
                <a:solidFill>
                  <a:srgbClr val="002060"/>
                </a:solidFill>
                <a:latin typeface="Times New Roman" panose="02020603050405020304" pitchFamily="18" charset="0"/>
                <a:ea typeface="Times New Roman" panose="02020603050405020304" pitchFamily="18" charset="0"/>
                <a:cs typeface="Sultan normal"/>
              </a:rPr>
              <a:t>النص على " منصة التعليم الالكتروني " </a:t>
            </a:r>
            <a:r>
              <a:rPr lang="ar-EG" sz="2400" b="1" u="sng" dirty="0">
                <a:solidFill>
                  <a:srgbClr val="002060"/>
                </a:solidFill>
                <a:latin typeface="Times New Roman" panose="02020603050405020304" pitchFamily="18" charset="0"/>
                <a:ea typeface="Times New Roman" panose="02020603050405020304" pitchFamily="18" charset="0"/>
                <a:cs typeface="Sultan normal"/>
              </a:rPr>
              <a:t>في المعيار الرابع من المحور الأول " تصميم وتطبيق خطط وسياسات التحول الذك</a:t>
            </a:r>
            <a:r>
              <a:rPr lang="ar-EG" sz="2400" b="1" dirty="0">
                <a:solidFill>
                  <a:srgbClr val="002060"/>
                </a:solidFill>
                <a:latin typeface="Times New Roman" panose="02020603050405020304" pitchFamily="18" charset="0"/>
                <a:ea typeface="Times New Roman" panose="02020603050405020304" pitchFamily="18" charset="0"/>
                <a:cs typeface="Sultan normal"/>
              </a:rPr>
              <a:t>ي " وتوفير الإحصاء الخاص بكل كلية بهذا الشأن " اكتمال ،وجودة " كما في تقرير الجامعة الشامل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endParaRPr lang="en-US" sz="2400" b="1" u="sng" dirty="0">
              <a:solidFill>
                <a:srgbClr val="002060"/>
              </a:solidFill>
              <a:latin typeface="Times New Roman" panose="02020603050405020304" pitchFamily="18" charset="0"/>
              <a:ea typeface="Times New Roman" panose="02020603050405020304" pitchFamily="18" charset="0"/>
              <a:cs typeface="Sultan norma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CCF019-09A3-4D40-A067-784B546BB70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22300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856994"/>
          </a:xfrm>
          <a:solidFill>
            <a:schemeClr val="accent2">
              <a:lumMod val="20000"/>
              <a:lumOff val="80000"/>
            </a:schemeClr>
          </a:solidFill>
        </p:spPr>
        <p:txBody>
          <a:bodyPr>
            <a:normAutofit fontScale="90000"/>
          </a:bodyPr>
          <a:lstStyle/>
          <a:p>
            <a:pPr algn="ctr"/>
            <a:r>
              <a:rPr lang="ar-EG" b="1" dirty="0">
                <a:solidFill>
                  <a:schemeClr val="accent2">
                    <a:lumMod val="75000"/>
                  </a:schemeClr>
                </a:solidFill>
              </a:rPr>
              <a:t>توصيات اللجنة الاستشارية من خلال المشاركات السابقة</a:t>
            </a:r>
            <a:endParaRPr lang="en-US" b="1" dirty="0">
              <a:solidFill>
                <a:schemeClr val="accent2">
                  <a:lumMod val="75000"/>
                </a:schemeClr>
              </a:solidFill>
            </a:endParaRPr>
          </a:p>
        </p:txBody>
      </p:sp>
      <p:sp>
        <p:nvSpPr>
          <p:cNvPr id="3" name="Content Placeholder 2"/>
          <p:cNvSpPr>
            <a:spLocks noGrp="1"/>
          </p:cNvSpPr>
          <p:nvPr>
            <p:ph idx="1"/>
          </p:nvPr>
        </p:nvSpPr>
        <p:spPr>
          <a:xfrm>
            <a:off x="838201" y="1401510"/>
            <a:ext cx="10515600" cy="4775453"/>
          </a:xfrm>
          <a:solidFill>
            <a:schemeClr val="accent1">
              <a:lumMod val="20000"/>
              <a:lumOff val="80000"/>
            </a:schemeClr>
          </a:solidFill>
        </p:spPr>
        <p:txBody>
          <a:bodyPr/>
          <a:lstStyle/>
          <a:p>
            <a:pPr marL="0" marR="408305" algn="just" rtl="1">
              <a:lnSpc>
                <a:spcPct val="150000"/>
              </a:lnSpc>
              <a:spcBef>
                <a:spcPts val="0"/>
              </a:spcBef>
              <a:spcAft>
                <a:spcPts val="0"/>
              </a:spcAft>
            </a:pPr>
            <a:r>
              <a:rPr lang="ar-EG" sz="2500" b="1" u="sng" dirty="0">
                <a:solidFill>
                  <a:srgbClr val="002060"/>
                </a:solidFill>
                <a:effectLst/>
                <a:latin typeface="Times New Roman" panose="02020603050405020304" pitchFamily="18" charset="0"/>
                <a:ea typeface="Times New Roman" panose="02020603050405020304" pitchFamily="18" charset="0"/>
                <a:cs typeface="Sultan normal"/>
              </a:rPr>
              <a:t>الحادي عشر</a:t>
            </a:r>
            <a:r>
              <a:rPr lang="ar-EG" sz="2500" b="1" dirty="0">
                <a:solidFill>
                  <a:srgbClr val="002060"/>
                </a:solidFill>
                <a:effectLst/>
                <a:latin typeface="Times New Roman" panose="02020603050405020304" pitchFamily="18" charset="0"/>
                <a:ea typeface="Times New Roman" panose="02020603050405020304" pitchFamily="18" charset="0"/>
                <a:cs typeface="Sultan normal"/>
              </a:rPr>
              <a:t> : </a:t>
            </a:r>
            <a:r>
              <a:rPr lang="ar-SA" sz="2500" b="1" dirty="0">
                <a:solidFill>
                  <a:srgbClr val="002060"/>
                </a:solidFill>
                <a:effectLst/>
                <a:latin typeface="Times New Roman" panose="02020603050405020304" pitchFamily="18" charset="0"/>
                <a:ea typeface="Times New Roman" panose="02020603050405020304" pitchFamily="18" charset="0"/>
                <a:cs typeface="Sultan normal"/>
              </a:rPr>
              <a:t>استيفاء جداول المقاييس كما هو مطلوب ، وأن تكون منسجمة مع جداول المؤشرات ، مع ضرورة مراجعة صياغة المقاييس الواردة فى الملفات.</a:t>
            </a:r>
            <a:endParaRPr lang="en-US" sz="25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p>
            <a:pPr marL="0" marR="408305" algn="just" rtl="1">
              <a:lnSpc>
                <a:spcPct val="150000"/>
              </a:lnSpc>
              <a:spcBef>
                <a:spcPts val="0"/>
              </a:spcBef>
              <a:spcAft>
                <a:spcPts val="0"/>
              </a:spcAft>
            </a:pPr>
            <a:r>
              <a:rPr lang="ar-SA" sz="2500" b="1" u="sng" dirty="0">
                <a:solidFill>
                  <a:srgbClr val="002060"/>
                </a:solidFill>
                <a:effectLst/>
                <a:latin typeface="Times New Roman" panose="02020603050405020304" pitchFamily="18" charset="0"/>
                <a:ea typeface="Times New Roman" panose="02020603050405020304" pitchFamily="18" charset="0"/>
                <a:cs typeface="Sultan normal"/>
              </a:rPr>
              <a:t>الثاني عشر</a:t>
            </a:r>
            <a:r>
              <a:rPr lang="ar-SA" sz="2500" b="1" dirty="0">
                <a:solidFill>
                  <a:srgbClr val="002060"/>
                </a:solidFill>
                <a:effectLst/>
                <a:latin typeface="Times New Roman" panose="02020603050405020304" pitchFamily="18" charset="0"/>
                <a:ea typeface="Times New Roman" panose="02020603050405020304" pitchFamily="18" charset="0"/>
                <a:cs typeface="Sultan normal"/>
              </a:rPr>
              <a:t> : </a:t>
            </a:r>
            <a:r>
              <a:rPr lang="ar-EG" sz="2500" b="1" dirty="0">
                <a:solidFill>
                  <a:srgbClr val="002060"/>
                </a:solidFill>
                <a:effectLst/>
                <a:latin typeface="Times New Roman" panose="02020603050405020304" pitchFamily="18" charset="0"/>
                <a:ea typeface="Times New Roman" panose="02020603050405020304" pitchFamily="18" charset="0"/>
                <a:cs typeface="Sultan normal"/>
              </a:rPr>
              <a:t>النسب التي يتم وضعها لابد أن تكون مبنية علي أرقام وتحليل واقعي مثبت بالمستندات </a:t>
            </a:r>
            <a:endParaRPr lang="en-US" sz="2500" b="1" dirty="0">
              <a:solidFill>
                <a:srgbClr val="002060"/>
              </a:solidFill>
              <a:effectLst/>
              <a:latin typeface="Times New Roman" panose="02020603050405020304" pitchFamily="18" charset="0"/>
              <a:ea typeface="Times New Roman" panose="02020603050405020304" pitchFamily="18" charset="0"/>
              <a:cs typeface="Sultan normal"/>
            </a:endParaRPr>
          </a:p>
          <a:p>
            <a:pPr marL="0" marR="408305" indent="0" algn="just" rtl="1">
              <a:lnSpc>
                <a:spcPct val="150000"/>
              </a:lnSpc>
              <a:spcBef>
                <a:spcPts val="0"/>
              </a:spcBef>
              <a:spcAft>
                <a:spcPts val="0"/>
              </a:spcAft>
              <a:buNone/>
            </a:pPr>
            <a:r>
              <a:rPr lang="ar-EG" sz="2500" b="1" u="sng" dirty="0">
                <a:solidFill>
                  <a:srgbClr val="002060"/>
                </a:solidFill>
                <a:effectLst/>
                <a:latin typeface="Times New Roman" panose="02020603050405020304" pitchFamily="18" charset="0"/>
                <a:ea typeface="Times New Roman" panose="02020603050405020304" pitchFamily="18" charset="0"/>
                <a:cs typeface="Sultan normal"/>
              </a:rPr>
              <a:t>الثالث عشر</a:t>
            </a:r>
            <a:r>
              <a:rPr lang="ar-EG" sz="2500" b="1" dirty="0">
                <a:solidFill>
                  <a:srgbClr val="002060"/>
                </a:solidFill>
                <a:effectLst/>
                <a:latin typeface="Times New Roman" panose="02020603050405020304" pitchFamily="18" charset="0"/>
                <a:ea typeface="Times New Roman" panose="02020603050405020304" pitchFamily="18" charset="0"/>
                <a:cs typeface="Sultan normal"/>
              </a:rPr>
              <a:t> : أهمية التركيز</a:t>
            </a:r>
            <a:r>
              <a:rPr lang="en-US" sz="2500" b="1" dirty="0">
                <a:solidFill>
                  <a:srgbClr val="002060"/>
                </a:solidFill>
                <a:effectLst/>
                <a:latin typeface="Times New Roman" panose="02020603050405020304" pitchFamily="18" charset="0"/>
                <a:ea typeface="Times New Roman" panose="02020603050405020304" pitchFamily="18" charset="0"/>
                <a:cs typeface="Sultan normal"/>
              </a:rPr>
              <a:t> </a:t>
            </a:r>
            <a:r>
              <a:rPr lang="ar-EG" sz="2500" b="1" dirty="0">
                <a:solidFill>
                  <a:srgbClr val="002060"/>
                </a:solidFill>
                <a:effectLst/>
                <a:latin typeface="Times New Roman" panose="02020603050405020304" pitchFamily="18" charset="0"/>
                <a:ea typeface="Times New Roman" panose="02020603050405020304" pitchFamily="18" charset="0"/>
                <a:cs typeface="Sultan normal"/>
              </a:rPr>
              <a:t>علي مقاييس رأي الشركاء فيما يخص تطبيق الخطة الاستراتيجية</a:t>
            </a:r>
            <a:r>
              <a:rPr lang="ar-SA" sz="2500" b="1" dirty="0">
                <a:solidFill>
                  <a:srgbClr val="002060"/>
                </a:solidFill>
                <a:effectLst/>
                <a:latin typeface="Times New Roman" panose="02020603050405020304" pitchFamily="18" charset="0"/>
                <a:ea typeface="Times New Roman" panose="02020603050405020304" pitchFamily="18" charset="0"/>
                <a:cs typeface="Sultan normal"/>
              </a:rPr>
              <a:t> للكلية وانعكاس ذلك على أدائها .</a:t>
            </a:r>
            <a:endParaRPr lang="en-US" sz="25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p>
            <a:pPr marL="0" marR="408305" algn="just" rtl="1">
              <a:lnSpc>
                <a:spcPct val="150000"/>
              </a:lnSpc>
              <a:spcBef>
                <a:spcPts val="0"/>
              </a:spcBef>
              <a:spcAft>
                <a:spcPts val="0"/>
              </a:spcAft>
            </a:pPr>
            <a:r>
              <a:rPr lang="ar-EG" sz="2500" b="1" u="sng" dirty="0">
                <a:solidFill>
                  <a:srgbClr val="002060"/>
                </a:solidFill>
                <a:effectLst/>
                <a:latin typeface="Times New Roman" panose="02020603050405020304" pitchFamily="18" charset="0"/>
                <a:ea typeface="Times New Roman" panose="02020603050405020304" pitchFamily="18" charset="0"/>
                <a:cs typeface="Sultan normal"/>
              </a:rPr>
              <a:t>الرابع عشر : </a:t>
            </a:r>
            <a:r>
              <a:rPr lang="ar-SA" sz="2500" b="1" dirty="0">
                <a:solidFill>
                  <a:srgbClr val="002060"/>
                </a:solidFill>
                <a:effectLst/>
                <a:latin typeface="Times New Roman" panose="02020603050405020304" pitchFamily="18" charset="0"/>
                <a:ea typeface="Times New Roman" panose="02020603050405020304" pitchFamily="18" charset="0"/>
                <a:cs typeface="Sultan normal"/>
              </a:rPr>
              <a:t>تلاحظ للجنة ندرة الاستفادة بما توفره الجامعة من بيانات واحصاءات وأدلة وشواهد معلنة ، ومما يعد قيمة مضافة لأداء الكليات ويساعدها على أداء دورها المنوط بها .  </a:t>
            </a:r>
            <a:endParaRPr lang="en-US" sz="25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p>
            <a:pPr marL="0" marR="408305" indent="0" algn="just" rtl="1">
              <a:lnSpc>
                <a:spcPct val="150000"/>
              </a:lnSpc>
              <a:spcBef>
                <a:spcPts val="0"/>
              </a:spcBef>
              <a:spcAft>
                <a:spcPts val="0"/>
              </a:spcAft>
              <a:buNone/>
            </a:pPr>
            <a:endParaRPr lang="en-US" sz="2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CCF019-09A3-4D40-A067-784B546BB70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7154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8"/>
            <a:ext cx="10515600" cy="942380"/>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a:r>
              <a:rPr lang="ar-EG" b="1" dirty="0">
                <a:solidFill>
                  <a:schemeClr val="accent2">
                    <a:lumMod val="75000"/>
                  </a:schemeClr>
                </a:solidFill>
              </a:rPr>
              <a:t>توصيات اللجنة الاستشارية من خلال المشاركات السابقة</a:t>
            </a:r>
            <a:endParaRPr lang="en-US" b="1" dirty="0">
              <a:solidFill>
                <a:schemeClr val="accent2">
                  <a:lumMod val="75000"/>
                </a:schemeClr>
              </a:solidFill>
            </a:endParaRPr>
          </a:p>
        </p:txBody>
      </p:sp>
      <p:sp>
        <p:nvSpPr>
          <p:cNvPr id="3" name="Content Placeholder 2"/>
          <p:cNvSpPr>
            <a:spLocks noGrp="1"/>
          </p:cNvSpPr>
          <p:nvPr>
            <p:ph idx="1"/>
          </p:nvPr>
        </p:nvSpPr>
        <p:spPr>
          <a:xfrm>
            <a:off x="838201" y="1401510"/>
            <a:ext cx="10515600" cy="4775453"/>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408305" algn="just" rtl="1">
              <a:lnSpc>
                <a:spcPct val="150000"/>
              </a:lnSpc>
              <a:spcBef>
                <a:spcPts val="0"/>
              </a:spcBef>
              <a:spcAft>
                <a:spcPts val="0"/>
              </a:spcAft>
            </a:pPr>
            <a:r>
              <a:rPr lang="ar-SA" sz="2400" b="1" u="sng" dirty="0">
                <a:solidFill>
                  <a:srgbClr val="002060"/>
                </a:solidFill>
                <a:latin typeface="Times New Roman" panose="02020603050405020304" pitchFamily="18" charset="0"/>
                <a:ea typeface="Times New Roman" panose="02020603050405020304" pitchFamily="18" charset="0"/>
                <a:cs typeface="Sultan normal"/>
              </a:rPr>
              <a:t>الخامس عشر : </a:t>
            </a:r>
            <a:r>
              <a:rPr lang="ar-SA" sz="2400" b="1" dirty="0">
                <a:solidFill>
                  <a:srgbClr val="002060"/>
                </a:solidFill>
                <a:latin typeface="Times New Roman" panose="02020603050405020304" pitchFamily="18" charset="0"/>
                <a:ea typeface="Times New Roman" panose="02020603050405020304" pitchFamily="18" charset="0"/>
                <a:cs typeface="Sultan normal"/>
              </a:rPr>
              <a:t>تلاحظ كذلك من الملفات الواردة ندرة الاستفادة من الملفات والارشادات التى تم موافاة منسقي الكليات بها من قبل السادة منسقي الجامعة للجائزة أ. عبدالرازق حسين " المنسق العام " وأ. المصطفي رفعت " المنسق العام المساعد " ، </a:t>
            </a:r>
            <a:r>
              <a:rPr lang="ar-EG" sz="2400" b="1" dirty="0">
                <a:solidFill>
                  <a:srgbClr val="002060"/>
                </a:solidFill>
                <a:latin typeface="Times New Roman" panose="02020603050405020304" pitchFamily="18" charset="0"/>
                <a:ea typeface="Times New Roman" panose="02020603050405020304" pitchFamily="18" charset="0"/>
                <a:cs typeface="Sultan normal"/>
              </a:rPr>
              <a:t>والتي</a:t>
            </a:r>
            <a:r>
              <a:rPr lang="ar-SA" sz="2400" b="1" dirty="0">
                <a:solidFill>
                  <a:srgbClr val="002060"/>
                </a:solidFill>
                <a:latin typeface="Times New Roman" panose="02020603050405020304" pitchFamily="18" charset="0"/>
                <a:ea typeface="Times New Roman" panose="02020603050405020304" pitchFamily="18" charset="0"/>
                <a:cs typeface="Sultan normal"/>
              </a:rPr>
              <a:t> تم رفعها جميعها </a:t>
            </a:r>
            <a:r>
              <a:rPr lang="ar-EG" sz="2400" b="1" dirty="0">
                <a:solidFill>
                  <a:srgbClr val="002060"/>
                </a:solidFill>
                <a:latin typeface="Times New Roman" panose="02020603050405020304" pitchFamily="18" charset="0"/>
                <a:ea typeface="Times New Roman" panose="02020603050405020304" pitchFamily="18" charset="0"/>
                <a:cs typeface="Sultan normal"/>
              </a:rPr>
              <a:t>آنذاك </a:t>
            </a:r>
            <a:r>
              <a:rPr lang="ar-SA" sz="2400" b="1" dirty="0">
                <a:solidFill>
                  <a:srgbClr val="002060"/>
                </a:solidFill>
                <a:latin typeface="Times New Roman" panose="02020603050405020304" pitchFamily="18" charset="0"/>
                <a:ea typeface="Times New Roman" panose="02020603050405020304" pitchFamily="18" charset="0"/>
                <a:cs typeface="Sultan normal"/>
              </a:rPr>
              <a:t>على مجموعة الواتس آب الخاصة بالجائزة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sz="2400" b="1" u="sng" dirty="0">
                <a:solidFill>
                  <a:srgbClr val="002060"/>
                </a:solidFill>
                <a:latin typeface="Times New Roman" panose="02020603050405020304" pitchFamily="18" charset="0"/>
                <a:ea typeface="Times New Roman" panose="02020603050405020304" pitchFamily="18" charset="0"/>
                <a:cs typeface="Sultan normal"/>
              </a:rPr>
              <a:t>السادس عشر : </a:t>
            </a:r>
            <a:r>
              <a:rPr lang="ar-SA" sz="2400" b="1" dirty="0">
                <a:solidFill>
                  <a:srgbClr val="002060"/>
                </a:solidFill>
                <a:latin typeface="Times New Roman" panose="02020603050405020304" pitchFamily="18" charset="0"/>
                <a:ea typeface="Times New Roman" panose="02020603050405020304" pitchFamily="18" charset="0"/>
                <a:cs typeface="Sultan normal"/>
              </a:rPr>
              <a:t>ننصح السادة الزملاء الأفاضل في صياغة المؤشرات الاستعانة بالتقرير الاحصائي الوطني لمتابعة مؤشرات أهداف التنمية المستدامة 2030م في مصر، والذى تم رفعه </a:t>
            </a:r>
            <a:r>
              <a:rPr lang="ar-EG" sz="2400" b="1" dirty="0">
                <a:solidFill>
                  <a:srgbClr val="002060"/>
                </a:solidFill>
                <a:latin typeface="Times New Roman" panose="02020603050405020304" pitchFamily="18" charset="0"/>
                <a:ea typeface="Times New Roman" panose="02020603050405020304" pitchFamily="18" charset="0"/>
                <a:cs typeface="Sultan normal"/>
              </a:rPr>
              <a:t>آنذاك </a:t>
            </a:r>
            <a:r>
              <a:rPr lang="ar-SA" sz="2400" b="1" dirty="0">
                <a:solidFill>
                  <a:srgbClr val="002060"/>
                </a:solidFill>
                <a:latin typeface="Times New Roman" panose="02020603050405020304" pitchFamily="18" charset="0"/>
                <a:ea typeface="Times New Roman" panose="02020603050405020304" pitchFamily="18" charset="0"/>
                <a:cs typeface="Sultan normal"/>
              </a:rPr>
              <a:t>على مجموعة الوتس آب الخاصة بالجائزة .</a:t>
            </a:r>
            <a:endParaRPr lang="en-US"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endParaRPr lang="en-US" sz="2400" b="1" u="sng" dirty="0">
              <a:solidFill>
                <a:srgbClr val="002060"/>
              </a:solidFill>
              <a:latin typeface="Times New Roman" panose="02020603050405020304" pitchFamily="18" charset="0"/>
              <a:ea typeface="Times New Roman" panose="02020603050405020304" pitchFamily="18" charset="0"/>
              <a:cs typeface="Sultan norma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CCF019-09A3-4D40-A067-784B546BB70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48838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0621"/>
            <a:ext cx="10515600" cy="1263015"/>
          </a:xfrm>
          <a:solidFill>
            <a:schemeClr val="accent2">
              <a:lumMod val="20000"/>
              <a:lumOff val="80000"/>
            </a:schemeClr>
          </a:solidFill>
        </p:spPr>
        <p:txBody>
          <a:bodyPr/>
          <a:lstStyle/>
          <a:p>
            <a:pPr marL="0" indent="0" algn="ctr" rtl="1">
              <a:buNone/>
            </a:pPr>
            <a:r>
              <a:rPr lang="ar-EG" sz="5400" b="1" dirty="0">
                <a:solidFill>
                  <a:srgbClr val="C00000"/>
                </a:solidFill>
                <a:effectLst>
                  <a:glow rad="63500">
                    <a:schemeClr val="accent1">
                      <a:satMod val="175000"/>
                      <a:alpha val="40000"/>
                    </a:schemeClr>
                  </a:glow>
                  <a:innerShdw blurRad="63500" dist="50800" dir="18900000">
                    <a:prstClr val="black">
                      <a:alpha val="50000"/>
                    </a:prstClr>
                  </a:innerShdw>
                </a:effectLst>
                <a:latin typeface="Arial Black" panose="020B0A04020102020204" pitchFamily="34" charset="0"/>
              </a:rPr>
              <a:t>جائزة جامعة جنوب الوادي للتميز الحكومي</a:t>
            </a:r>
          </a:p>
        </p:txBody>
      </p:sp>
      <p:sp>
        <p:nvSpPr>
          <p:cNvPr id="4" name="Slide Number Placeholder 3"/>
          <p:cNvSpPr>
            <a:spLocks noGrp="1"/>
          </p:cNvSpPr>
          <p:nvPr>
            <p:ph type="sldNum" sz="quarter" idx="12"/>
          </p:nvPr>
        </p:nvSpPr>
        <p:spPr/>
        <p:txBody>
          <a:bodyPr/>
          <a:lstStyle/>
          <a:p>
            <a:fld id="{6DCCF019-09A3-4D40-A067-784B546BB70E}" type="slidenum">
              <a:rPr lang="en-US" altLang="en-US" smtClean="0"/>
              <a:pPr/>
              <a:t>26</a:t>
            </a:fld>
            <a:endParaRPr lang="en-US" altLang="en-US"/>
          </a:p>
        </p:txBody>
      </p:sp>
      <p:pic>
        <p:nvPicPr>
          <p:cNvPr id="5" name="Picture 4">
            <a:extLst>
              <a:ext uri="{FF2B5EF4-FFF2-40B4-BE49-F238E27FC236}">
                <a16:creationId xmlns:a16="http://schemas.microsoft.com/office/drawing/2014/main" id="{AF6F6650-649D-469A-A143-18678E2B9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908761"/>
            <a:ext cx="9525000" cy="4551024"/>
          </a:xfrm>
          <a:prstGeom prst="rect">
            <a:avLst/>
          </a:prstGeom>
        </p:spPr>
      </p:pic>
    </p:spTree>
    <p:extLst>
      <p:ext uri="{BB962C8B-B14F-4D97-AF65-F5344CB8AC3E}">
        <p14:creationId xmlns:p14="http://schemas.microsoft.com/office/powerpoint/2010/main" val="421461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185270-9968-4471-8031-78E25FCA07AF}"/>
              </a:ext>
            </a:extLst>
          </p:cNvPr>
          <p:cNvSpPr>
            <a:spLocks noGrp="1"/>
          </p:cNvSpPr>
          <p:nvPr>
            <p:ph type="ctrTitle"/>
          </p:nvPr>
        </p:nvSpPr>
        <p:spPr>
          <a:xfrm>
            <a:off x="834887" y="2407919"/>
            <a:ext cx="10575235" cy="3840480"/>
          </a:xfrm>
          <a:solidFill>
            <a:schemeClr val="accent1">
              <a:lumMod val="20000"/>
              <a:lumOff val="80000"/>
            </a:schemeClr>
          </a:solidFill>
        </p:spPr>
        <p:txBody>
          <a:bodyPr>
            <a:noAutofit/>
          </a:bodyPr>
          <a:lstStyle/>
          <a:p>
            <a:pPr algn="just">
              <a:lnSpc>
                <a:spcPct val="150000"/>
              </a:lnSpc>
              <a:defRPr/>
            </a:pPr>
            <a:br>
              <a:rPr lang="ar-EG" sz="3000" b="1" dirty="0">
                <a:solidFill>
                  <a:schemeClr val="accent2">
                    <a:lumMod val="75000"/>
                  </a:schemeClr>
                </a:solidFill>
              </a:rPr>
            </a:br>
            <a:br>
              <a:rPr lang="en-US" sz="3000" dirty="0">
                <a:effectLst/>
              </a:rPr>
            </a:br>
            <a:r>
              <a:rPr lang="ar-SA" sz="3000" b="1" dirty="0">
                <a:solidFill>
                  <a:srgbClr val="002060"/>
                </a:solidFill>
                <a:latin typeface="Times New Roman" panose="02020603050405020304" pitchFamily="18" charset="0"/>
                <a:ea typeface="Times New Roman" panose="02020603050405020304" pitchFamily="18" charset="0"/>
                <a:cs typeface="Sultan normal"/>
              </a:rPr>
              <a:t>يتم اختيار افضل 3 كليات بالجامعة في اطار التقييم على معايير تحقيق الرؤية و الممكنات و الابتكار و يشارك في منافسات هذه الفئة كليات الجامعة التي مر على انشائها ثلاث سنوات و اكثر حيث يتم التقييم على مؤشرات قياس الاداء و الانجازات في اخر ثلاث سنوات طبقا للمعايير سالفة الذكر</a:t>
            </a:r>
            <a:r>
              <a:rPr lang="ar-EG" sz="3000" b="1" dirty="0">
                <a:solidFill>
                  <a:srgbClr val="002060"/>
                </a:solidFill>
                <a:latin typeface="Times New Roman" panose="02020603050405020304" pitchFamily="18" charset="0"/>
                <a:ea typeface="Times New Roman" panose="02020603050405020304" pitchFamily="18" charset="0"/>
                <a:cs typeface="Sultan normal"/>
              </a:rPr>
              <a:t>	</a:t>
            </a:r>
            <a:r>
              <a:rPr lang="ar-SA" sz="3000" b="1" dirty="0">
                <a:solidFill>
                  <a:srgbClr val="002060"/>
                </a:solidFill>
                <a:latin typeface="Times New Roman" panose="02020603050405020304" pitchFamily="18" charset="0"/>
                <a:ea typeface="Times New Roman" panose="02020603050405020304" pitchFamily="18" charset="0"/>
                <a:cs typeface="Sultan normal"/>
              </a:rPr>
              <a:t> </a:t>
            </a:r>
            <a:br>
              <a:rPr lang="en-US" sz="3000" dirty="0">
                <a:effectLst/>
              </a:rPr>
            </a:br>
            <a:endParaRPr lang="ar-IQ" sz="3000" dirty="0">
              <a:solidFill>
                <a:schemeClr val="tx1"/>
              </a:solidFill>
              <a:cs typeface="PT Bold Heading" pitchFamily="2" charset="-78"/>
            </a:endParaRPr>
          </a:p>
        </p:txBody>
      </p:sp>
      <p:sp>
        <p:nvSpPr>
          <p:cNvPr id="3" name="عنوان 12">
            <a:extLst>
              <a:ext uri="{FF2B5EF4-FFF2-40B4-BE49-F238E27FC236}">
                <a16:creationId xmlns:a16="http://schemas.microsoft.com/office/drawing/2014/main" id="{E570257A-8519-4F7C-AFAC-F77BA2D22C8F}"/>
              </a:ext>
            </a:extLst>
          </p:cNvPr>
          <p:cNvSpPr txBox="1">
            <a:spLocks noChangeArrowheads="1"/>
          </p:cNvSpPr>
          <p:nvPr/>
        </p:nvSpPr>
        <p:spPr bwMode="auto">
          <a:xfrm>
            <a:off x="1981200" y="266866"/>
            <a:ext cx="8229600" cy="1897379"/>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ar-EG" altLang="ar-EG" b="1" dirty="0">
                <a:solidFill>
                  <a:srgbClr val="C00000"/>
                </a:solidFill>
              </a:rPr>
              <a:t>مجالات الجائزة</a:t>
            </a:r>
          </a:p>
          <a:p>
            <a:r>
              <a:rPr lang="ar-EG" b="1" dirty="0">
                <a:solidFill>
                  <a:schemeClr val="accent2">
                    <a:lumMod val="75000"/>
                  </a:schemeClr>
                </a:solidFill>
              </a:rPr>
              <a:t>أولا : </a:t>
            </a:r>
            <a:r>
              <a:rPr lang="ar-SA" b="1" dirty="0">
                <a:solidFill>
                  <a:schemeClr val="accent2">
                    <a:lumMod val="75000"/>
                  </a:schemeClr>
                </a:solidFill>
              </a:rPr>
              <a:t>جائزة افضل كلية</a:t>
            </a:r>
            <a:endParaRPr lang="en-US" altLang="ar-EG" b="1" dirty="0">
              <a:solidFill>
                <a:schemeClr val="accent2">
                  <a:lumMod val="75000"/>
                </a:schemeClr>
              </a:solidFill>
            </a:endParaRPr>
          </a:p>
        </p:txBody>
      </p:sp>
    </p:spTree>
    <p:extLst>
      <p:ext uri="{BB962C8B-B14F-4D97-AF65-F5344CB8AC3E}">
        <p14:creationId xmlns:p14="http://schemas.microsoft.com/office/powerpoint/2010/main" val="283809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31041F54-EF90-40DF-841B-31864422A9D3}"/>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3" name="عنوان 12">
            <a:extLst>
              <a:ext uri="{FF2B5EF4-FFF2-40B4-BE49-F238E27FC236}">
                <a16:creationId xmlns:a16="http://schemas.microsoft.com/office/drawing/2014/main" id="{51D8B276-AEF0-44D5-82D4-AC899880C574}"/>
              </a:ext>
            </a:extLst>
          </p:cNvPr>
          <p:cNvSpPr>
            <a:spLocks noGrp="1" noChangeArrowheads="1"/>
          </p:cNvSpPr>
          <p:nvPr>
            <p:ph type="title"/>
          </p:nvPr>
        </p:nvSpPr>
        <p:spPr>
          <a:xfrm>
            <a:off x="1847229" y="438150"/>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altLang="ar-EG" b="1" dirty="0">
                <a:solidFill>
                  <a:schemeClr val="accent2">
                    <a:lumMod val="75000"/>
                  </a:schemeClr>
                </a:solidFill>
              </a:rPr>
              <a:t>ثانيا : </a:t>
            </a:r>
            <a:r>
              <a:rPr lang="ar-SA" altLang="ar-EG" b="1" dirty="0">
                <a:solidFill>
                  <a:schemeClr val="accent2">
                    <a:lumMod val="75000"/>
                  </a:schemeClr>
                </a:solidFill>
              </a:rPr>
              <a:t>جائزة الابتكار و الابداع المؤسسي</a:t>
            </a:r>
            <a:endParaRPr lang="en-US" altLang="ar-EG" b="1" dirty="0">
              <a:solidFill>
                <a:schemeClr val="accent2">
                  <a:lumMod val="75000"/>
                </a:schemeClr>
              </a:solidFill>
            </a:endParaRPr>
          </a:p>
        </p:txBody>
      </p:sp>
      <p:sp>
        <p:nvSpPr>
          <p:cNvPr id="5" name="مربع نص 4">
            <a:extLst>
              <a:ext uri="{FF2B5EF4-FFF2-40B4-BE49-F238E27FC236}">
                <a16:creationId xmlns:a16="http://schemas.microsoft.com/office/drawing/2014/main" id="{810ED8C0-F858-4BEF-B46A-F727D24CB991}"/>
              </a:ext>
            </a:extLst>
          </p:cNvPr>
          <p:cNvSpPr txBox="1"/>
          <p:nvPr/>
        </p:nvSpPr>
        <p:spPr>
          <a:xfrm>
            <a:off x="1483995" y="1901825"/>
            <a:ext cx="9224010" cy="3950970"/>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408305" indent="-228600" algn="just" eaLnBrk="0" hangingPunct="0">
              <a:lnSpc>
                <a:spcPct val="150000"/>
              </a:lnSpc>
              <a:spcBef>
                <a:spcPts val="0"/>
              </a:spcBef>
              <a:spcAft>
                <a:spcPts val="0"/>
              </a:spcAft>
              <a:buFont typeface="Arial" panose="020B0604020202020204" pitchFamily="34" charset="0"/>
              <a:buChar char="•"/>
              <a:defRPr sz="2400" b="1">
                <a:solidFill>
                  <a:srgbClr val="002060"/>
                </a:solidFill>
                <a:latin typeface="Times New Roman" panose="02020603050405020304" pitchFamily="18" charset="0"/>
                <a:ea typeface="Times New Roman" panose="02020603050405020304" pitchFamily="18" charset="0"/>
                <a:cs typeface="Sultan normal"/>
              </a:defRPr>
            </a:lvl1pPr>
            <a:lvl2pPr marL="685800" indent="-228600" algn="l" rtl="0" eaLnBrk="0" hangingPunct="0">
              <a:lnSpc>
                <a:spcPct val="90000"/>
              </a:lnSpc>
              <a:spcBef>
                <a:spcPts val="500"/>
              </a:spcBef>
              <a:buFont typeface="Arial" panose="020B0604020202020204" pitchFamily="34" charset="0"/>
              <a:buChar char="•"/>
              <a:defRPr sz="2400">
                <a:latin typeface="+mn-lt"/>
                <a:cs typeface="+mn-cs"/>
              </a:defRPr>
            </a:lvl2pPr>
            <a:lvl3pPr marL="1143000" indent="-228600" algn="l" rtl="0" eaLnBrk="0" hangingPunct="0">
              <a:lnSpc>
                <a:spcPct val="90000"/>
              </a:lnSpc>
              <a:spcBef>
                <a:spcPts val="500"/>
              </a:spcBef>
              <a:buFont typeface="Arial" panose="020B0604020202020204" pitchFamily="34" charset="0"/>
              <a:buChar char="•"/>
              <a:defRPr sz="2000">
                <a:latin typeface="+mn-lt"/>
                <a:cs typeface="+mn-cs"/>
              </a:defRPr>
            </a:lvl3pPr>
            <a:lvl4pPr marL="1600200" indent="-228600" algn="l" rtl="0" eaLnBrk="0" hangingPunct="0">
              <a:lnSpc>
                <a:spcPct val="90000"/>
              </a:lnSpc>
              <a:spcBef>
                <a:spcPts val="500"/>
              </a:spcBef>
              <a:buFont typeface="Arial" panose="020B0604020202020204" pitchFamily="34" charset="0"/>
              <a:buChar char="•"/>
              <a:defRPr sz="2000">
                <a:latin typeface="+mn-lt"/>
                <a:cs typeface="+mn-cs"/>
              </a:defRPr>
            </a:lvl4pPr>
            <a:lvl5pPr marL="2057400" indent="-228600" algn="l" rtl="0" eaLnBrk="0" hangingPunct="0">
              <a:lnSpc>
                <a:spcPct val="90000"/>
              </a:lnSpc>
              <a:spcBef>
                <a:spcPts val="500"/>
              </a:spcBef>
              <a:buFont typeface="Arial" panose="020B0604020202020204" pitchFamily="34" charset="0"/>
              <a:buChar char="•"/>
              <a:defRPr sz="20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rtl="1"/>
            <a:endParaRPr lang="ar-EG" dirty="0"/>
          </a:p>
          <a:p>
            <a:pPr rtl="1"/>
            <a:r>
              <a:rPr lang="ar-SA" dirty="0"/>
              <a:t>يتم اختيار عدد 3 من الافكار و المبادرات التي قام بها احد العاملين او فرق العمل داخل الجامعة خلال الثلاث اعوام السابقة على  ان تكون الفكرة/المبادرة الإبداعية قد تم تطبيقها بالفعل وحققت نتائج وأثراً ايجابياً ساهم في حل تحديات/مشكلات قائمة او تحسين عمليات/خدمات الجهة الحكومية مع تقديم أدلة داعمة للتحقق منها اثناء عمليات التقييم </a:t>
            </a:r>
            <a:endParaRPr lang="en-US" dirty="0"/>
          </a:p>
        </p:txBody>
      </p:sp>
    </p:spTree>
    <p:extLst>
      <p:ext uri="{BB962C8B-B14F-4D97-AF65-F5344CB8AC3E}">
        <p14:creationId xmlns:p14="http://schemas.microsoft.com/office/powerpoint/2010/main" val="2486936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93FD5CE4-7B96-4EBB-A819-750DDEBD7ACA}"/>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عنوان 12">
            <a:extLst>
              <a:ext uri="{FF2B5EF4-FFF2-40B4-BE49-F238E27FC236}">
                <a16:creationId xmlns:a16="http://schemas.microsoft.com/office/drawing/2014/main" id="{7D990DC1-8705-4E92-9BA2-EAB380188729}"/>
              </a:ext>
            </a:extLst>
          </p:cNvPr>
          <p:cNvSpPr>
            <a:spLocks noGrp="1"/>
          </p:cNvSpPr>
          <p:nvPr>
            <p:ph type="title"/>
          </p:nvPr>
        </p:nvSpPr>
        <p:spPr>
          <a:xfrm>
            <a:off x="1981200" y="192087"/>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b="1" dirty="0">
                <a:solidFill>
                  <a:schemeClr val="accent2">
                    <a:lumMod val="75000"/>
                  </a:schemeClr>
                </a:solidFill>
              </a:rPr>
              <a:t>ثالثا : </a:t>
            </a:r>
            <a:r>
              <a:rPr lang="ar-SA" b="1" dirty="0">
                <a:solidFill>
                  <a:schemeClr val="accent2">
                    <a:lumMod val="75000"/>
                  </a:schemeClr>
                </a:solidFill>
              </a:rPr>
              <a:t>أفضل فريق عمل </a:t>
            </a:r>
            <a:endParaRPr lang="ar-IQ"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D77964FF-536F-43C7-A76A-D996322CDAE1}"/>
              </a:ext>
            </a:extLst>
          </p:cNvPr>
          <p:cNvSpPr>
            <a:spLocks noGrp="1" noChangeArrowheads="1"/>
          </p:cNvSpPr>
          <p:nvPr>
            <p:ph idx="1"/>
          </p:nvPr>
        </p:nvSpPr>
        <p:spPr>
          <a:xfrm>
            <a:off x="1205948" y="1676400"/>
            <a:ext cx="9925878" cy="403860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تخصص هذه الجائزة لتشجيع فرق العمل التي تم تشكيلها داخل الجامعة بهدف تعزيز اهمية الانجاز من خلال تشكيل فريق عمل</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معايير الاشتراك في جائزة افضل فريق عمل ما يلي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 منهجية تشكيل الفريق – منهجية فريق العمل – درجة التعاون وروح الفريق – الانجازات و النتائج –تقييم النتائج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يتم اختيار  افضل 3 فرق عمل على مستوى الجامعة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3084323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ox(in)">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ox(in)">
                                      <p:cBhvr>
                                        <p:cTn id="22" dur="500"/>
                                        <p:tgtEl>
                                          <p:spTgt spid="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ox(in)">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145"/>
            <a:ext cx="12192000" cy="67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CD0BFA-59A0-493C-8F4A-A8356D921479}"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pic>
        <p:nvPicPr>
          <p:cNvPr id="4" name="Picture 3">
            <a:extLst>
              <a:ext uri="{FF2B5EF4-FFF2-40B4-BE49-F238E27FC236}">
                <a16:creationId xmlns:a16="http://schemas.microsoft.com/office/drawing/2014/main" id="{713447E3-9BFE-436A-8145-826C9ACA1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479" y="3531235"/>
            <a:ext cx="2656205" cy="26562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WordArt 11">
            <a:extLst>
              <a:ext uri="{FF2B5EF4-FFF2-40B4-BE49-F238E27FC236}">
                <a16:creationId xmlns:a16="http://schemas.microsoft.com/office/drawing/2014/main" id="{99411BE6-8017-46DB-AA27-A9A094A14FE9}"/>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عنوان 12">
            <a:extLst>
              <a:ext uri="{FF2B5EF4-FFF2-40B4-BE49-F238E27FC236}">
                <a16:creationId xmlns:a16="http://schemas.microsoft.com/office/drawing/2014/main" id="{0D0757AE-1374-4666-BAFE-E0C659B38E93}"/>
              </a:ext>
            </a:extLst>
          </p:cNvPr>
          <p:cNvSpPr>
            <a:spLocks noGrp="1" noChangeArrowheads="1"/>
          </p:cNvSpPr>
          <p:nvPr>
            <p:ph type="title"/>
          </p:nvPr>
        </p:nvSpPr>
        <p:spPr>
          <a:xfrm>
            <a:off x="1981200" y="172803"/>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altLang="ar-EG" b="1" dirty="0">
                <a:solidFill>
                  <a:schemeClr val="accent2">
                    <a:lumMod val="75000"/>
                  </a:schemeClr>
                </a:solidFill>
              </a:rPr>
              <a:t>رابعا : </a:t>
            </a:r>
            <a:r>
              <a:rPr lang="ar-SA" altLang="ar-EG" b="1" dirty="0">
                <a:solidFill>
                  <a:schemeClr val="accent2">
                    <a:lumMod val="75000"/>
                  </a:schemeClr>
                </a:solidFill>
              </a:rPr>
              <a:t>افضل مدير </a:t>
            </a:r>
            <a:r>
              <a:rPr lang="ar-EG" altLang="ar-EG" b="1" dirty="0">
                <a:solidFill>
                  <a:schemeClr val="accent2">
                    <a:lumMod val="75000"/>
                  </a:schemeClr>
                </a:solidFill>
              </a:rPr>
              <a:t>عام</a:t>
            </a:r>
            <a:endParaRPr lang="en-US" altLang="ar-EG"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C58AC2EA-6545-460B-9006-5136D15149B2}"/>
              </a:ext>
            </a:extLst>
          </p:cNvPr>
          <p:cNvSpPr>
            <a:spLocks noGrp="1"/>
          </p:cNvSpPr>
          <p:nvPr>
            <p:ph idx="1"/>
          </p:nvPr>
        </p:nvSpPr>
        <p:spPr>
          <a:xfrm>
            <a:off x="1179443" y="1659311"/>
            <a:ext cx="10045148" cy="425116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8"/>
            <a:endParaRPr lang="en-US" dirty="0"/>
          </a:p>
          <a:p>
            <a:pPr marL="0" marR="408305" algn="just" rtl="1">
              <a:lnSpc>
                <a:spcPct val="150000"/>
              </a:lnSpc>
              <a:spcBef>
                <a:spcPts val="0"/>
              </a:spcBef>
              <a:spcAft>
                <a:spcPts val="0"/>
              </a:spcAft>
            </a:pPr>
            <a:r>
              <a:rPr lang="ar-EG" sz="2700" b="1" dirty="0">
                <a:solidFill>
                  <a:srgbClr val="002060"/>
                </a:solidFill>
                <a:latin typeface="Times New Roman" panose="02020603050405020304" pitchFamily="18" charset="0"/>
                <a:ea typeface="Times New Roman" panose="02020603050405020304" pitchFamily="18" charset="0"/>
                <a:cs typeface="Sultan normal"/>
              </a:rPr>
              <a:t>يشترط التقدم لهذه الجائزة ان يكون من شاغلي هذه الوظيفة لمدة عامين على الاقل ( بتكليف/ قرار داخلي ) و الحصول على اربع دورات تدريبية على الاقل في مجالات (</a:t>
            </a:r>
            <a:r>
              <a:rPr lang="ar-SA" sz="2700" b="1" dirty="0">
                <a:solidFill>
                  <a:srgbClr val="002060"/>
                </a:solidFill>
                <a:latin typeface="Times New Roman" panose="02020603050405020304" pitchFamily="18" charset="0"/>
                <a:ea typeface="Times New Roman" panose="02020603050405020304" pitchFamily="18" charset="0"/>
                <a:cs typeface="Sultan normal"/>
              </a:rPr>
              <a:t>إدارة الجودة، الادارة الاستراتيجية ،قيادة التغيير، صنع القرار، إدارة  المشروعات ،  القيادة الفعالة، بناء فرق العمل، تقييم الاداء ،مهارات التواصل، </a:t>
            </a:r>
            <a:r>
              <a:rPr lang="ar-SA" sz="2700" b="1" dirty="0" err="1">
                <a:solidFill>
                  <a:srgbClr val="002060"/>
                </a:solidFill>
                <a:latin typeface="Times New Roman" panose="02020603050405020304" pitchFamily="18" charset="0"/>
                <a:ea typeface="Times New Roman" panose="02020603050405020304" pitchFamily="18" charset="0"/>
                <a:cs typeface="Sultan normal"/>
              </a:rPr>
              <a:t>الحوكمة</a:t>
            </a:r>
            <a:r>
              <a:rPr lang="ar-SA" sz="2700" b="1" dirty="0">
                <a:solidFill>
                  <a:srgbClr val="002060"/>
                </a:solidFill>
                <a:latin typeface="Times New Roman" panose="02020603050405020304" pitchFamily="18" charset="0"/>
                <a:ea typeface="Times New Roman" panose="02020603050405020304" pitchFamily="18" charset="0"/>
                <a:cs typeface="Sultan normal"/>
              </a:rPr>
              <a:t> ومدونة السلوك</a:t>
            </a:r>
            <a:r>
              <a:rPr lang="ar-EG" sz="2700" b="1" dirty="0">
                <a:solidFill>
                  <a:srgbClr val="002060"/>
                </a:solidFill>
                <a:latin typeface="Times New Roman" panose="02020603050405020304" pitchFamily="18" charset="0"/>
                <a:ea typeface="Times New Roman" panose="02020603050405020304" pitchFamily="18" charset="0"/>
                <a:cs typeface="Sultan normal"/>
              </a:rPr>
              <a:t>.</a:t>
            </a:r>
            <a:endParaRPr lang="ar-IQ" sz="27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2026333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heel(1)">
                                      <p:cBhvr>
                                        <p:cTn id="7"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170739A6-A46A-41E4-88CA-198D5981D19E}"/>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8195" name="عنوان 12">
            <a:extLst>
              <a:ext uri="{FF2B5EF4-FFF2-40B4-BE49-F238E27FC236}">
                <a16:creationId xmlns:a16="http://schemas.microsoft.com/office/drawing/2014/main" id="{AA4ABF46-9B64-4E8A-940C-9AEA4BAF47C2}"/>
              </a:ext>
            </a:extLst>
          </p:cNvPr>
          <p:cNvSpPr>
            <a:spLocks noGrp="1" noChangeArrowheads="1"/>
          </p:cNvSpPr>
          <p:nvPr>
            <p:ph type="title"/>
          </p:nvPr>
        </p:nvSpPr>
        <p:spPr>
          <a:xfrm>
            <a:off x="1981200" y="231774"/>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altLang="ar-EG" b="1" dirty="0">
                <a:solidFill>
                  <a:schemeClr val="accent2">
                    <a:lumMod val="75000"/>
                  </a:schemeClr>
                </a:solidFill>
              </a:rPr>
              <a:t>خامسا : أ</a:t>
            </a:r>
            <a:r>
              <a:rPr lang="ar-SA" altLang="ar-EG" b="1" dirty="0">
                <a:solidFill>
                  <a:schemeClr val="accent2">
                    <a:lumMod val="75000"/>
                  </a:schemeClr>
                </a:solidFill>
              </a:rPr>
              <a:t>فضل مدير ادارة</a:t>
            </a:r>
            <a:endParaRPr lang="en-US" altLang="ar-EG"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1910D403-2218-471A-8B41-498DE3CF4B79}"/>
              </a:ext>
            </a:extLst>
          </p:cNvPr>
          <p:cNvSpPr>
            <a:spLocks noGrp="1" noChangeArrowheads="1"/>
          </p:cNvSpPr>
          <p:nvPr>
            <p:ph idx="1"/>
          </p:nvPr>
        </p:nvSpPr>
        <p:spPr>
          <a:xfrm>
            <a:off x="1474470" y="1981200"/>
            <a:ext cx="9658350" cy="373380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408305" algn="just" rtl="1">
              <a:lnSpc>
                <a:spcPct val="150000"/>
              </a:lnSpc>
              <a:spcBef>
                <a:spcPts val="0"/>
              </a:spcBef>
              <a:spcAft>
                <a:spcPts val="0"/>
              </a:spcAft>
            </a:pPr>
            <a:r>
              <a:rPr lang="ar-EG" altLang="ar-EG" sz="2700" b="1" dirty="0">
                <a:solidFill>
                  <a:srgbClr val="002060"/>
                </a:solidFill>
                <a:latin typeface="Times New Roman" panose="02020603050405020304" pitchFamily="18" charset="0"/>
                <a:ea typeface="Times New Roman" panose="02020603050405020304" pitchFamily="18" charset="0"/>
                <a:cs typeface="Sultan normal"/>
              </a:rPr>
              <a:t>يشترط التقدم لهذه الجائزة ان يكون من شاغلي هذه الوظيفة لمدة عامين على الاقل ( بتكليف/ قرار داخلي ) و الحصول على اربع دورات تدريبية على الاقل في مجالات (</a:t>
            </a:r>
            <a:r>
              <a:rPr lang="ar-SA" altLang="ar-EG" sz="2700" b="1" dirty="0">
                <a:solidFill>
                  <a:srgbClr val="002060"/>
                </a:solidFill>
                <a:latin typeface="Times New Roman" panose="02020603050405020304" pitchFamily="18" charset="0"/>
                <a:ea typeface="Times New Roman" panose="02020603050405020304" pitchFamily="18" charset="0"/>
                <a:cs typeface="Sultan normal"/>
              </a:rPr>
              <a:t>إدارة الجودة، الادارة الاستراتيجية ،قيادة التغيير، صنع القرار، إدارة  المشروعات ،  القيادة الفعالة، بناء فرق العمل، تقييم الاداء ،مهارات التواصل، الحوكمة ومدونة السلوك</a:t>
            </a:r>
            <a:endParaRPr lang="en-US" altLang="ar-EG" sz="27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1909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8DE3FFCB-8C28-446A-A8E1-D76D923567B2}"/>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عنوان 12">
            <a:extLst>
              <a:ext uri="{FF2B5EF4-FFF2-40B4-BE49-F238E27FC236}">
                <a16:creationId xmlns:a16="http://schemas.microsoft.com/office/drawing/2014/main" id="{584CED16-181C-416C-95B2-9D9F5568388A}"/>
              </a:ext>
            </a:extLst>
          </p:cNvPr>
          <p:cNvSpPr>
            <a:spLocks noGrp="1"/>
          </p:cNvSpPr>
          <p:nvPr>
            <p:ph type="title"/>
          </p:nvPr>
        </p:nvSpPr>
        <p:spPr>
          <a:xfrm>
            <a:off x="1981200" y="418744"/>
            <a:ext cx="8229600" cy="118786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b="1" dirty="0">
                <a:solidFill>
                  <a:schemeClr val="accent2">
                    <a:lumMod val="75000"/>
                  </a:schemeClr>
                </a:solidFill>
              </a:rPr>
              <a:t>سادسا : </a:t>
            </a:r>
            <a:r>
              <a:rPr lang="ar-SA" b="1" dirty="0">
                <a:solidFill>
                  <a:schemeClr val="accent2">
                    <a:lumMod val="75000"/>
                  </a:schemeClr>
                </a:solidFill>
              </a:rPr>
              <a:t>أفضل موظف   </a:t>
            </a:r>
            <a:endParaRPr lang="en-US"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AC6F8347-9FB0-4CA5-85A2-6E3A345EB69B}"/>
              </a:ext>
            </a:extLst>
          </p:cNvPr>
          <p:cNvSpPr>
            <a:spLocks noGrp="1" noChangeArrowheads="1"/>
          </p:cNvSpPr>
          <p:nvPr>
            <p:ph idx="1"/>
          </p:nvPr>
        </p:nvSpPr>
        <p:spPr>
          <a:xfrm>
            <a:off x="1524000" y="1905000"/>
            <a:ext cx="9700260" cy="437007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408305" algn="just" rtl="1">
              <a:lnSpc>
                <a:spcPct val="150000"/>
              </a:lnSpc>
              <a:spcBef>
                <a:spcPts val="0"/>
              </a:spcBef>
              <a:spcAft>
                <a:spcPts val="0"/>
              </a:spcAft>
            </a:pPr>
            <a:r>
              <a:rPr lang="ar-SA" altLang="ar-EG" sz="2800" b="1" dirty="0">
                <a:solidFill>
                  <a:srgbClr val="002060"/>
                </a:solidFill>
                <a:latin typeface="Times New Roman" panose="02020603050405020304" pitchFamily="18" charset="0"/>
                <a:ea typeface="Times New Roman" panose="02020603050405020304" pitchFamily="18" charset="0"/>
                <a:cs typeface="Sultan normal"/>
              </a:rPr>
              <a:t>الاشتراك في منافسات هذه الفئة متاح موظفي الجهاز الاداري  من المعينين على الدرجات الاولى و الثانية و الثالثة  وتتضمن معايير جائزة أفضل موظف  ما يلي </a:t>
            </a:r>
            <a:endParaRPr lang="en-US" altLang="ar-EG" sz="28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800" b="1" dirty="0">
                <a:solidFill>
                  <a:srgbClr val="002060"/>
                </a:solidFill>
                <a:latin typeface="Times New Roman" panose="02020603050405020304" pitchFamily="18" charset="0"/>
                <a:ea typeface="Times New Roman" panose="02020603050405020304" pitchFamily="18" charset="0"/>
                <a:cs typeface="Sultan normal"/>
              </a:rPr>
              <a:t>(الانجازات و الادراك المستقبلي -  التفكير الابتكاري – التعلم و الفكر المتجدد – الوعي الريادي – الشخصية الايجابية ) </a:t>
            </a:r>
            <a:endParaRPr lang="en-US" altLang="ar-EG" sz="28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113129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ox(in)">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8DE3FFCB-8C28-446A-A8E1-D76D923567B2}"/>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عنوان 12">
            <a:extLst>
              <a:ext uri="{FF2B5EF4-FFF2-40B4-BE49-F238E27FC236}">
                <a16:creationId xmlns:a16="http://schemas.microsoft.com/office/drawing/2014/main" id="{584CED16-181C-416C-95B2-9D9F5568388A}"/>
              </a:ext>
            </a:extLst>
          </p:cNvPr>
          <p:cNvSpPr>
            <a:spLocks noGrp="1"/>
          </p:cNvSpPr>
          <p:nvPr>
            <p:ph type="title"/>
          </p:nvPr>
        </p:nvSpPr>
        <p:spPr>
          <a:xfrm>
            <a:off x="1981200" y="418744"/>
            <a:ext cx="8229600" cy="118786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b="1" dirty="0">
                <a:solidFill>
                  <a:schemeClr val="accent2">
                    <a:lumMod val="75000"/>
                  </a:schemeClr>
                </a:solidFill>
              </a:rPr>
              <a:t>الجدول الزمني للجائزة</a:t>
            </a:r>
            <a:endParaRPr lang="en-US"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AC6F8347-9FB0-4CA5-85A2-6E3A345EB69B}"/>
              </a:ext>
            </a:extLst>
          </p:cNvPr>
          <p:cNvSpPr>
            <a:spLocks noGrp="1" noChangeArrowheads="1"/>
          </p:cNvSpPr>
          <p:nvPr>
            <p:ph idx="1"/>
          </p:nvPr>
        </p:nvSpPr>
        <p:spPr>
          <a:xfrm>
            <a:off x="1016000" y="1905000"/>
            <a:ext cx="9700260" cy="437007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51460" marR="408305" indent="-342900" algn="just" rtl="1">
              <a:lnSpc>
                <a:spcPct val="150000"/>
              </a:lnSpc>
              <a:spcBef>
                <a:spcPts val="0"/>
              </a:spcBef>
              <a:spcAft>
                <a:spcPts val="0"/>
              </a:spcAft>
              <a:buFont typeface="Wingdings" panose="05000000000000000000" pitchFamily="2" charset="2"/>
              <a:buChar char="q"/>
            </a:pPr>
            <a:r>
              <a:rPr lang="ar-EG" altLang="ar-EG" sz="2400" b="1" dirty="0">
                <a:solidFill>
                  <a:srgbClr val="002060"/>
                </a:solidFill>
                <a:latin typeface="Times New Roman" panose="02020603050405020304" pitchFamily="18" charset="0"/>
                <a:ea typeface="Times New Roman" panose="02020603050405020304" pitchFamily="18" charset="0"/>
                <a:cs typeface="Sultan normal"/>
              </a:rPr>
              <a:t> </a:t>
            </a: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التوعية بالجائزة  </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الدعم الفني</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الترشح واستلام الملفات </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تجهيز التقارير عن مدى استيفاء الملفات للمعايير</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التقييم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p:txBody>
      </p:sp>
      <p:sp>
        <p:nvSpPr>
          <p:cNvPr id="6" name="Rectangle: Rounded Corners 5">
            <a:extLst>
              <a:ext uri="{FF2B5EF4-FFF2-40B4-BE49-F238E27FC236}">
                <a16:creationId xmlns:a16="http://schemas.microsoft.com/office/drawing/2014/main" id="{C566CBAA-E7A9-41DB-93E1-041369488355}"/>
              </a:ext>
            </a:extLst>
          </p:cNvPr>
          <p:cNvSpPr/>
          <p:nvPr/>
        </p:nvSpPr>
        <p:spPr>
          <a:xfrm>
            <a:off x="4267200" y="2050414"/>
            <a:ext cx="35718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19-20 ديسمبر 2021</a:t>
            </a:r>
            <a:endParaRPr lang="en-US" sz="2400" b="1" dirty="0">
              <a:solidFill>
                <a:srgbClr val="C00000"/>
              </a:solidFill>
            </a:endParaRPr>
          </a:p>
        </p:txBody>
      </p:sp>
      <p:sp>
        <p:nvSpPr>
          <p:cNvPr id="10" name="Rectangle: Rounded Corners 9">
            <a:extLst>
              <a:ext uri="{FF2B5EF4-FFF2-40B4-BE49-F238E27FC236}">
                <a16:creationId xmlns:a16="http://schemas.microsoft.com/office/drawing/2014/main" id="{88A738B3-1753-4D87-9B05-DE4BDB6AA9E0}"/>
              </a:ext>
            </a:extLst>
          </p:cNvPr>
          <p:cNvSpPr/>
          <p:nvPr/>
        </p:nvSpPr>
        <p:spPr>
          <a:xfrm>
            <a:off x="4267200" y="2847973"/>
            <a:ext cx="35718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1-30 يناير 2022</a:t>
            </a:r>
            <a:endParaRPr lang="en-US" sz="2400" b="1" dirty="0">
              <a:solidFill>
                <a:srgbClr val="C00000"/>
              </a:solidFill>
            </a:endParaRPr>
          </a:p>
        </p:txBody>
      </p:sp>
      <p:sp>
        <p:nvSpPr>
          <p:cNvPr id="11" name="Rectangle: Rounded Corners 10">
            <a:extLst>
              <a:ext uri="{FF2B5EF4-FFF2-40B4-BE49-F238E27FC236}">
                <a16:creationId xmlns:a16="http://schemas.microsoft.com/office/drawing/2014/main" id="{BC0C39B8-9B48-4CBC-8E28-5BAE4C7BB9EC}"/>
              </a:ext>
            </a:extLst>
          </p:cNvPr>
          <p:cNvSpPr/>
          <p:nvPr/>
        </p:nvSpPr>
        <p:spPr>
          <a:xfrm>
            <a:off x="3429001" y="3604892"/>
            <a:ext cx="33051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1-30 يناير 2022</a:t>
            </a:r>
            <a:endParaRPr lang="en-US" sz="2400" b="1" dirty="0">
              <a:solidFill>
                <a:srgbClr val="C00000"/>
              </a:solidFill>
            </a:endParaRPr>
          </a:p>
        </p:txBody>
      </p:sp>
      <p:sp>
        <p:nvSpPr>
          <p:cNvPr id="12" name="Rectangle: Rounded Corners 11">
            <a:extLst>
              <a:ext uri="{FF2B5EF4-FFF2-40B4-BE49-F238E27FC236}">
                <a16:creationId xmlns:a16="http://schemas.microsoft.com/office/drawing/2014/main" id="{7002BE0E-5939-45A4-A82E-275BDBE7A879}"/>
              </a:ext>
            </a:extLst>
          </p:cNvPr>
          <p:cNvSpPr/>
          <p:nvPr/>
        </p:nvSpPr>
        <p:spPr>
          <a:xfrm>
            <a:off x="4808220" y="5029200"/>
            <a:ext cx="33051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منتصف فبراير 2022</a:t>
            </a:r>
            <a:endParaRPr lang="en-US" sz="2400" b="1" dirty="0">
              <a:solidFill>
                <a:srgbClr val="C00000"/>
              </a:solidFill>
            </a:endParaRPr>
          </a:p>
        </p:txBody>
      </p:sp>
      <p:sp>
        <p:nvSpPr>
          <p:cNvPr id="15" name="Rectangle: Rounded Corners 14">
            <a:extLst>
              <a:ext uri="{FF2B5EF4-FFF2-40B4-BE49-F238E27FC236}">
                <a16:creationId xmlns:a16="http://schemas.microsoft.com/office/drawing/2014/main" id="{A54763AF-83D0-48F6-9AF6-7796473A9986}"/>
              </a:ext>
            </a:extLst>
          </p:cNvPr>
          <p:cNvSpPr/>
          <p:nvPr/>
        </p:nvSpPr>
        <p:spPr>
          <a:xfrm>
            <a:off x="1239519" y="4341488"/>
            <a:ext cx="2367281"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1-30 يناير 2022</a:t>
            </a:r>
            <a:endParaRPr lang="en-US" sz="2400" b="1" dirty="0">
              <a:solidFill>
                <a:srgbClr val="C00000"/>
              </a:solidFill>
            </a:endParaRPr>
          </a:p>
        </p:txBody>
      </p:sp>
    </p:spTree>
    <p:extLst>
      <p:ext uri="{BB962C8B-B14F-4D97-AF65-F5344CB8AC3E}">
        <p14:creationId xmlns:p14="http://schemas.microsoft.com/office/powerpoint/2010/main" val="2343942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ox(in)">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ox(in)">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ox(in)">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ox(in)">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C56DE-6CE2-47E7-B69D-3E32D01098C2}"/>
              </a:ext>
            </a:extLst>
          </p:cNvPr>
          <p:cNvSpPr>
            <a:spLocks noGrp="1"/>
          </p:cNvSpPr>
          <p:nvPr>
            <p:ph type="sldNum" sz="quarter" idx="12"/>
          </p:nvPr>
        </p:nvSpPr>
        <p:spPr/>
        <p:txBody>
          <a:bodyPr/>
          <a:lstStyle/>
          <a:p>
            <a:fld id="{6DCCF019-09A3-4D40-A067-784B546BB70E}" type="slidenum">
              <a:rPr lang="en-US" altLang="en-US" smtClean="0"/>
              <a:pPr/>
              <a:t>34</a:t>
            </a:fld>
            <a:endParaRPr lang="en-US" altLang="en-US"/>
          </a:p>
        </p:txBody>
      </p:sp>
      <p:pic>
        <p:nvPicPr>
          <p:cNvPr id="6" name="Picture 5">
            <a:extLst>
              <a:ext uri="{FF2B5EF4-FFF2-40B4-BE49-F238E27FC236}">
                <a16:creationId xmlns:a16="http://schemas.microsoft.com/office/drawing/2014/main" id="{B1A4DC8B-ECA5-494A-8B5D-EE32EB96504F}"/>
              </a:ext>
            </a:extLst>
          </p:cNvPr>
          <p:cNvPicPr>
            <a:picLocks noChangeAspect="1"/>
          </p:cNvPicPr>
          <p:nvPr/>
        </p:nvPicPr>
        <p:blipFill>
          <a:blip r:embed="rId2"/>
          <a:stretch>
            <a:fillRect/>
          </a:stretch>
        </p:blipFill>
        <p:spPr>
          <a:xfrm>
            <a:off x="2013857" y="902970"/>
            <a:ext cx="8164286" cy="4572000"/>
          </a:xfrm>
          <a:prstGeom prst="rect">
            <a:avLst/>
          </a:prstGeom>
        </p:spPr>
      </p:pic>
    </p:spTree>
    <p:extLst>
      <p:ext uri="{BB962C8B-B14F-4D97-AF65-F5344CB8AC3E}">
        <p14:creationId xmlns:p14="http://schemas.microsoft.com/office/powerpoint/2010/main" val="413472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62" y="507999"/>
            <a:ext cx="12059137" cy="6213475"/>
          </a:xfrm>
        </p:spPr>
        <p:txBody>
          <a:bodyPr rtlCol="0">
            <a:normAutofit/>
          </a:bodyPr>
          <a:lstStyle/>
          <a:p>
            <a:pPr marL="0" indent="0" algn="r" rtl="1" eaLnBrk="1" fontAlgn="auto" hangingPunct="1">
              <a:spcAft>
                <a:spcPts val="0"/>
              </a:spcAft>
              <a:buNone/>
              <a:defRPr/>
            </a:pPr>
            <a:r>
              <a:rPr lang="ar-EG" sz="3600" b="1" dirty="0">
                <a:solidFill>
                  <a:srgbClr val="002060"/>
                </a:solidFill>
              </a:rPr>
              <a:t> </a:t>
            </a:r>
            <a:endParaRPr lang="ar-EG" sz="1800" b="1"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3FC6B-B823-4AD1-BB3F-A807FCDA028E}"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132863" y="1676401"/>
            <a:ext cx="2743200" cy="5181602"/>
          </a:xfrm>
          <a:prstGeom prst="rect">
            <a:avLst/>
          </a:prstGeom>
          <a:ln>
            <a:noFill/>
          </a:ln>
          <a:effectLst>
            <a:softEdge rad="112500"/>
          </a:effectLst>
        </p:spPr>
      </p:pic>
      <p:pic>
        <p:nvPicPr>
          <p:cNvPr id="8" name="Picture 7" descr="A close up of text on a map&#10;&#10;Description automatically generated">
            <a:extLst>
              <a:ext uri="{FF2B5EF4-FFF2-40B4-BE49-F238E27FC236}">
                <a16:creationId xmlns:a16="http://schemas.microsoft.com/office/drawing/2014/main" id="{443DE76F-F359-40F3-89EF-250B0B9B1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63" y="0"/>
            <a:ext cx="9315937" cy="6721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1" y="195017"/>
            <a:ext cx="10515600" cy="1196975"/>
          </a:xfrm>
        </p:spPr>
        <p:txBody>
          <a:bodyPr/>
          <a:lstStyle/>
          <a:p>
            <a:pPr algn="ctr" rtl="1" eaLnBrk="1" hangingPunct="1"/>
            <a:r>
              <a:rPr lang="ar-EG" altLang="en-US" sz="4000" b="1" dirty="0">
                <a:solidFill>
                  <a:srgbClr val="AA8140"/>
                </a:solidFill>
                <a:latin typeface="Simplified Arabic,Bold"/>
              </a:rPr>
              <a:t>فئات جائزة مصر للتميز الحكومي</a:t>
            </a:r>
            <a:endParaRPr lang="en-US" altLang="en-US" sz="4000" b="1" dirty="0">
              <a:solidFill>
                <a:srgbClr val="AA8140"/>
              </a:solidFill>
              <a:latin typeface="Simplified Arabic,Bold"/>
            </a:endParaRPr>
          </a:p>
        </p:txBody>
      </p:sp>
      <p:sp>
        <p:nvSpPr>
          <p:cNvPr id="3" name="Content Placeholder 2"/>
          <p:cNvSpPr>
            <a:spLocks noGrp="1"/>
          </p:cNvSpPr>
          <p:nvPr>
            <p:ph idx="1"/>
          </p:nvPr>
        </p:nvSpPr>
        <p:spPr>
          <a:xfrm>
            <a:off x="7365971" y="1885950"/>
            <a:ext cx="3846512" cy="4530723"/>
          </a:xfrm>
        </p:spPr>
        <p:txBody>
          <a:bodyPr rtlCol="0">
            <a:normAutofit fontScale="92500" lnSpcReduction="10000"/>
          </a:bodyPr>
          <a:lstStyle/>
          <a:p>
            <a:pPr marL="0" indent="0" algn="r" rtl="1" eaLnBrk="1" fontAlgn="auto" hangingPunct="1">
              <a:spcAft>
                <a:spcPts val="0"/>
              </a:spcAft>
              <a:buFont typeface="Arial" panose="020B0604020202020204" pitchFamily="34" charset="0"/>
              <a:buNone/>
              <a:defRPr/>
            </a:pPr>
            <a:r>
              <a:rPr lang="ar-EG" sz="3000" b="1" dirty="0">
                <a:solidFill>
                  <a:srgbClr val="002060"/>
                </a:solidFill>
              </a:rPr>
              <a:t>1) جائزة المؤسسة الحكومية المتميزة :</a:t>
            </a:r>
          </a:p>
          <a:p>
            <a:pPr algn="r" rtl="1" eaLnBrk="1" fontAlgn="auto" hangingPunct="1">
              <a:spcAft>
                <a:spcPts val="0"/>
              </a:spcAft>
              <a:defRPr/>
            </a:pPr>
            <a:r>
              <a:rPr lang="ar-EG" sz="2400" b="1" dirty="0">
                <a:solidFill>
                  <a:srgbClr val="002060"/>
                </a:solidFill>
              </a:rPr>
              <a:t>الوحدات المحلية وتضم :</a:t>
            </a:r>
          </a:p>
          <a:p>
            <a:pPr algn="r" rtl="1" eaLnBrk="1" fontAlgn="auto" hangingPunct="1">
              <a:spcAft>
                <a:spcPts val="0"/>
              </a:spcAft>
              <a:defRPr/>
            </a:pPr>
            <a:r>
              <a:rPr lang="ar-EG" sz="2400" b="1" dirty="0">
                <a:solidFill>
                  <a:srgbClr val="002060"/>
                </a:solidFill>
              </a:rPr>
              <a:t>المحافظات.</a:t>
            </a:r>
          </a:p>
          <a:p>
            <a:pPr algn="r" rtl="1" eaLnBrk="1" fontAlgn="auto" hangingPunct="1">
              <a:spcAft>
                <a:spcPts val="0"/>
              </a:spcAft>
              <a:defRPr/>
            </a:pPr>
            <a:r>
              <a:rPr lang="ar-EG" sz="2400" b="1" dirty="0">
                <a:solidFill>
                  <a:srgbClr val="002060"/>
                </a:solidFill>
              </a:rPr>
              <a:t>المراكز.</a:t>
            </a:r>
          </a:p>
          <a:p>
            <a:pPr algn="r" rtl="1" eaLnBrk="1" fontAlgn="auto" hangingPunct="1">
              <a:spcAft>
                <a:spcPts val="0"/>
              </a:spcAft>
              <a:defRPr/>
            </a:pPr>
            <a:r>
              <a:rPr lang="ar-EG" sz="2400" b="1" dirty="0">
                <a:solidFill>
                  <a:srgbClr val="002060"/>
                </a:solidFill>
              </a:rPr>
              <a:t>المدن.</a:t>
            </a:r>
          </a:p>
          <a:p>
            <a:pPr algn="r" rtl="1" eaLnBrk="1" fontAlgn="auto" hangingPunct="1">
              <a:spcAft>
                <a:spcPts val="0"/>
              </a:spcAft>
              <a:defRPr/>
            </a:pPr>
            <a:r>
              <a:rPr lang="ar-EG" sz="2400" b="1" dirty="0">
                <a:solidFill>
                  <a:srgbClr val="002060"/>
                </a:solidFill>
              </a:rPr>
              <a:t>الأحياء.</a:t>
            </a:r>
          </a:p>
          <a:p>
            <a:pPr algn="r" rtl="1" eaLnBrk="1" fontAlgn="auto" hangingPunct="1">
              <a:spcAft>
                <a:spcPts val="0"/>
              </a:spcAft>
              <a:defRPr/>
            </a:pPr>
            <a:r>
              <a:rPr lang="ar-EG" sz="2400" b="1" dirty="0">
                <a:solidFill>
                  <a:srgbClr val="002060"/>
                </a:solidFill>
              </a:rPr>
              <a:t> القرى .</a:t>
            </a:r>
          </a:p>
          <a:p>
            <a:pPr algn="r" rtl="1" eaLnBrk="1" fontAlgn="auto" hangingPunct="1">
              <a:spcAft>
                <a:spcPts val="0"/>
              </a:spcAft>
              <a:defRPr/>
            </a:pPr>
            <a:r>
              <a:rPr lang="ar-EG" sz="3200" b="1" i="1" u="sng" dirty="0">
                <a:solidFill>
                  <a:schemeClr val="accent2"/>
                </a:solidFill>
              </a:rPr>
              <a:t>المؤسسات التعليمية وتضم :</a:t>
            </a:r>
          </a:p>
          <a:p>
            <a:pPr algn="r" rtl="1" eaLnBrk="1" fontAlgn="auto" hangingPunct="1">
              <a:spcAft>
                <a:spcPts val="0"/>
              </a:spcAft>
              <a:defRPr/>
            </a:pPr>
            <a:r>
              <a:rPr lang="ar-EG" sz="3200" b="1" i="1" u="sng" dirty="0">
                <a:solidFill>
                  <a:schemeClr val="accent2"/>
                </a:solidFill>
              </a:rPr>
              <a:t>الكليات الحكومية.</a:t>
            </a:r>
            <a:endParaRPr lang="en-US" sz="3200" b="1" i="1" u="sng" dirty="0">
              <a:solidFill>
                <a:schemeClr val="accent2"/>
              </a:solidFill>
            </a:endParaRPr>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280AE1-1AAA-4514-84C3-DE033286EDA8}" type="slidenum">
              <a:rPr lang="en-US" altLang="en-US">
                <a:solidFill>
                  <a:srgbClr val="898989"/>
                </a:solidFill>
                <a:latin typeface="Calibri" panose="020F0502020204030204" pitchFamily="34" charset="0"/>
              </a:rPr>
              <a:pPr eaLnBrk="1" hangingPunct="1"/>
              <a:t>5</a:t>
            </a:fld>
            <a:endParaRPr lang="en-US" altLang="en-US">
              <a:solidFill>
                <a:srgbClr val="898989"/>
              </a:solidFill>
              <a:latin typeface="Calibri" panose="020F0502020204030204" pitchFamily="34" charset="0"/>
            </a:endParaRPr>
          </a:p>
        </p:txBody>
      </p:sp>
      <p:sp>
        <p:nvSpPr>
          <p:cNvPr id="4" name="Content Placeholder 2"/>
          <p:cNvSpPr txBox="1">
            <a:spLocks/>
          </p:cNvSpPr>
          <p:nvPr/>
        </p:nvSpPr>
        <p:spPr>
          <a:xfrm>
            <a:off x="838201" y="1962081"/>
            <a:ext cx="4701208" cy="4147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fontAlgn="auto">
              <a:spcAft>
                <a:spcPts val="0"/>
              </a:spcAft>
              <a:buFont typeface="Arial" panose="020B0604020202020204" pitchFamily="34" charset="0"/>
              <a:buNone/>
              <a:defRPr/>
            </a:pPr>
            <a:r>
              <a:rPr lang="ar-EG" b="1" dirty="0">
                <a:solidFill>
                  <a:srgbClr val="002060"/>
                </a:solidFill>
              </a:rPr>
              <a:t>2) جائزة الوحدة المتميزة في تقديم الخدمات الحكومية :</a:t>
            </a:r>
          </a:p>
          <a:p>
            <a:pPr algn="r" rtl="1" fontAlgn="auto">
              <a:spcAft>
                <a:spcPts val="0"/>
              </a:spcAft>
              <a:defRPr/>
            </a:pPr>
            <a:r>
              <a:rPr lang="ar-EG" sz="2400" b="1" dirty="0">
                <a:solidFill>
                  <a:srgbClr val="002060"/>
                </a:solidFill>
              </a:rPr>
              <a:t>منافذ تقديم الخدمات وتضم</a:t>
            </a:r>
            <a:r>
              <a:rPr lang="ar-EG" sz="2400" dirty="0">
                <a:solidFill>
                  <a:srgbClr val="002060"/>
                </a:solidFill>
              </a:rPr>
              <a:t>:</a:t>
            </a:r>
          </a:p>
          <a:p>
            <a:pPr algn="r" rtl="1" fontAlgn="auto">
              <a:spcAft>
                <a:spcPts val="0"/>
              </a:spcAft>
              <a:defRPr/>
            </a:pPr>
            <a:r>
              <a:rPr lang="ar-EG" sz="2400" b="1" dirty="0">
                <a:solidFill>
                  <a:srgbClr val="002060"/>
                </a:solidFill>
              </a:rPr>
              <a:t>مكاتب البريد.</a:t>
            </a:r>
          </a:p>
          <a:p>
            <a:pPr algn="r" rtl="1" fontAlgn="auto">
              <a:spcAft>
                <a:spcPts val="0"/>
              </a:spcAft>
              <a:defRPr/>
            </a:pPr>
            <a:r>
              <a:rPr lang="ar-EG" sz="2400" b="1" dirty="0">
                <a:solidFill>
                  <a:srgbClr val="002060"/>
                </a:solidFill>
              </a:rPr>
              <a:t>مكاتب الشهر العقاري والتوثيق.</a:t>
            </a:r>
          </a:p>
          <a:p>
            <a:pPr algn="r" rtl="1" fontAlgn="auto">
              <a:spcAft>
                <a:spcPts val="0"/>
              </a:spcAft>
              <a:defRPr/>
            </a:pPr>
            <a:r>
              <a:rPr lang="ar-EG" sz="2400" b="1" dirty="0">
                <a:solidFill>
                  <a:srgbClr val="002060"/>
                </a:solidFill>
              </a:rPr>
              <a:t>المراكز التكنولوجية لخدمة المواطنين بالأحياء والمدن.</a:t>
            </a:r>
          </a:p>
          <a:p>
            <a:pPr algn="just" rtl="1" fontAlgn="auto">
              <a:spcAft>
                <a:spcPts val="0"/>
              </a:spcAft>
              <a:defRPr/>
            </a:pPr>
            <a:r>
              <a:rPr lang="ar-EG" sz="2400" b="1" dirty="0">
                <a:solidFill>
                  <a:srgbClr val="002060"/>
                </a:solidFill>
              </a:rPr>
              <a:t> مكاتب التأهيل الإجتماعي ومراكز التأهيل الشامل لخدمة ذوي الإحتياجات الخاصة.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1" y="688977"/>
            <a:ext cx="10515600" cy="1069975"/>
          </a:xfrm>
        </p:spPr>
        <p:txBody>
          <a:bodyPr/>
          <a:lstStyle/>
          <a:p>
            <a:pPr algn="ctr" rtl="1" eaLnBrk="1" hangingPunct="1"/>
            <a:r>
              <a:rPr lang="ar-SA" altLang="en-US" sz="3200" b="1" dirty="0">
                <a:solidFill>
                  <a:srgbClr val="AA8140"/>
                </a:solidFill>
                <a:latin typeface="Simplified Arabic,Bold"/>
              </a:rPr>
              <a:t>       </a:t>
            </a:r>
            <a:r>
              <a:rPr lang="ar-SA" altLang="en-US" sz="4000" b="1" u="sng" dirty="0">
                <a:solidFill>
                  <a:srgbClr val="AA8140"/>
                </a:solidFill>
                <a:latin typeface="Simplified Arabic,Bold"/>
              </a:rPr>
              <a:t>تابع</a:t>
            </a:r>
            <a:r>
              <a:rPr lang="ar-SA" altLang="en-US" sz="4000" b="1" dirty="0">
                <a:solidFill>
                  <a:srgbClr val="AA8140"/>
                </a:solidFill>
                <a:latin typeface="Simplified Arabic,Bold"/>
              </a:rPr>
              <a:t> </a:t>
            </a:r>
            <a:r>
              <a:rPr lang="ar-EG" altLang="en-US" sz="4000" b="1" dirty="0">
                <a:solidFill>
                  <a:srgbClr val="AA8140"/>
                </a:solidFill>
                <a:latin typeface="Simplified Arabic,Bold"/>
              </a:rPr>
              <a:t>فئات جائزة مصر للتميز الحكومي</a:t>
            </a:r>
            <a:endParaRPr lang="en-US" altLang="en-US" sz="4000" b="1" dirty="0">
              <a:solidFill>
                <a:srgbClr val="AA8140"/>
              </a:solidFill>
              <a:latin typeface="Simplified Arabic,Bold"/>
            </a:endParaRPr>
          </a:p>
        </p:txBody>
      </p:sp>
      <p:sp>
        <p:nvSpPr>
          <p:cNvPr id="4099" name="Content Placeholder 2"/>
          <p:cNvSpPr>
            <a:spLocks noGrp="1"/>
          </p:cNvSpPr>
          <p:nvPr>
            <p:ph idx="1"/>
          </p:nvPr>
        </p:nvSpPr>
        <p:spPr>
          <a:xfrm>
            <a:off x="6938011" y="2019300"/>
            <a:ext cx="4511040" cy="4149723"/>
          </a:xfrm>
        </p:spPr>
        <p:txBody>
          <a:bodyPr/>
          <a:lstStyle/>
          <a:p>
            <a:pPr marL="0" indent="0" algn="r" rtl="1" eaLnBrk="1" hangingPunct="1">
              <a:buFont typeface="Arial" panose="020B0604020202020204" pitchFamily="34" charset="0"/>
              <a:buNone/>
            </a:pPr>
            <a:r>
              <a:rPr lang="ar-SA" altLang="en-US" sz="2800" b="1" dirty="0">
                <a:solidFill>
                  <a:srgbClr val="002060"/>
                </a:solidFill>
              </a:rPr>
              <a:t>3</a:t>
            </a:r>
            <a:r>
              <a:rPr lang="ar-EG" altLang="en-US" sz="2800" b="1" dirty="0">
                <a:solidFill>
                  <a:srgbClr val="002060"/>
                </a:solidFill>
              </a:rPr>
              <a:t>) جائزة </a:t>
            </a:r>
            <a:r>
              <a:rPr lang="ar-SA" altLang="en-US" sz="2800" b="1" dirty="0">
                <a:solidFill>
                  <a:srgbClr val="002060"/>
                </a:solidFill>
              </a:rPr>
              <a:t>المؤسسة المتميزة في تقديم خدمات ذكية</a:t>
            </a:r>
            <a:r>
              <a:rPr lang="ar-EG" altLang="en-US" sz="2800" b="1" dirty="0">
                <a:solidFill>
                  <a:srgbClr val="002060"/>
                </a:solidFill>
              </a:rPr>
              <a:t>:</a:t>
            </a:r>
            <a:r>
              <a:rPr lang="ar-SA" altLang="en-US" sz="2800" b="1" dirty="0">
                <a:solidFill>
                  <a:srgbClr val="002060"/>
                </a:solidFill>
              </a:rPr>
              <a:t> </a:t>
            </a:r>
          </a:p>
          <a:p>
            <a:pPr marL="0" indent="0" algn="just" rtl="1" eaLnBrk="1" hangingPunct="1">
              <a:buFont typeface="Arial" panose="020B0604020202020204" pitchFamily="34" charset="0"/>
              <a:buNone/>
            </a:pPr>
            <a:r>
              <a:rPr lang="ar-EG" altLang="en-US" sz="2400" b="1" dirty="0">
                <a:solidFill>
                  <a:srgbClr val="0070C0"/>
                </a:solidFill>
              </a:rPr>
              <a:t>تهدف هذه الجائزة إلي تشجيع تواجد مواقع للجهات الحكومية المصرية على شبكة الانترنت واستخدام الآليات والتكنولوجيا الحديثة في تقديم الخدمة الحكومية والارتقاء بالخدمة التفاعلية</a:t>
            </a:r>
            <a:r>
              <a:rPr lang="en-US" altLang="en-US" sz="2400" b="1" dirty="0">
                <a:solidFill>
                  <a:srgbClr val="0070C0"/>
                </a:solidFill>
              </a:rPr>
              <a:t>.</a:t>
            </a:r>
            <a:endParaRPr lang="ar-EG" altLang="en-US" sz="2400" b="1" dirty="0">
              <a:solidFill>
                <a:srgbClr val="0070C0"/>
              </a:solidFill>
            </a:endParaRPr>
          </a:p>
          <a:p>
            <a:pPr marL="0" indent="0" algn="r" rtl="1" eaLnBrk="1" hangingPunct="1">
              <a:buFont typeface="Arial" panose="020B0604020202020204" pitchFamily="34" charset="0"/>
              <a:buNone/>
            </a:pPr>
            <a:endParaRPr lang="ar-EG" altLang="en-US" sz="2000" b="1" dirty="0">
              <a:solidFill>
                <a:srgbClr val="002060"/>
              </a:solidFill>
            </a:endParaRPr>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C557B6-4ED2-43F1-A515-679092BB3BBA}"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sp>
        <p:nvSpPr>
          <p:cNvPr id="4" name="Content Placeholder 2"/>
          <p:cNvSpPr txBox="1">
            <a:spLocks/>
          </p:cNvSpPr>
          <p:nvPr/>
        </p:nvSpPr>
        <p:spPr>
          <a:xfrm>
            <a:off x="948691" y="2019300"/>
            <a:ext cx="5544874" cy="4337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fontAlgn="auto">
              <a:spcAft>
                <a:spcPts val="0"/>
              </a:spcAft>
              <a:buFont typeface="Arial" panose="020B0604020202020204" pitchFamily="34" charset="0"/>
              <a:buNone/>
              <a:defRPr/>
            </a:pPr>
            <a:r>
              <a:rPr lang="ar-SA" b="1" dirty="0">
                <a:solidFill>
                  <a:srgbClr val="002060"/>
                </a:solidFill>
              </a:rPr>
              <a:t>4</a:t>
            </a:r>
            <a:r>
              <a:rPr lang="ar-EG" b="1" dirty="0">
                <a:solidFill>
                  <a:srgbClr val="002060"/>
                </a:solidFill>
              </a:rPr>
              <a:t>) جائزة </a:t>
            </a:r>
            <a:r>
              <a:rPr lang="ar-SA" b="1" dirty="0">
                <a:solidFill>
                  <a:srgbClr val="002060"/>
                </a:solidFill>
              </a:rPr>
              <a:t>القيادات المتميزة وتشمل: </a:t>
            </a:r>
          </a:p>
          <a:p>
            <a:pPr marL="0" indent="0" algn="r" rtl="1" fontAlgn="auto">
              <a:spcAft>
                <a:spcPts val="0"/>
              </a:spcAft>
              <a:buFont typeface="Arial" panose="020B0604020202020204" pitchFamily="34" charset="0"/>
              <a:buNone/>
              <a:defRPr/>
            </a:pPr>
            <a:r>
              <a:rPr lang="ar-SA" sz="2400" b="1" dirty="0">
                <a:solidFill>
                  <a:srgbClr val="0070C0"/>
                </a:solidFill>
              </a:rPr>
              <a:t>الفئة الأولى : ( رئيس قطاع - رئيس إدارة مركزية ).</a:t>
            </a:r>
          </a:p>
          <a:p>
            <a:pPr marL="0" indent="0" algn="r" rtl="1" fontAlgn="auto">
              <a:spcAft>
                <a:spcPts val="0"/>
              </a:spcAft>
              <a:buFont typeface="Arial" panose="020B0604020202020204" pitchFamily="34" charset="0"/>
              <a:buNone/>
              <a:defRPr/>
            </a:pPr>
            <a:r>
              <a:rPr lang="ar-SA" sz="2400" b="1" dirty="0">
                <a:solidFill>
                  <a:srgbClr val="0070C0"/>
                </a:solidFill>
              </a:rPr>
              <a:t>الفئة الثانية : ( مدير عام – مدير إدارة ).</a:t>
            </a:r>
          </a:p>
          <a:p>
            <a:pPr marL="0" indent="0" algn="r" rtl="1" fontAlgn="auto">
              <a:spcAft>
                <a:spcPts val="0"/>
              </a:spcAft>
              <a:buFont typeface="Arial" panose="020B0604020202020204" pitchFamily="34" charset="0"/>
              <a:buNone/>
              <a:defRPr/>
            </a:pPr>
            <a:endParaRPr lang="ar-SA" sz="2000" b="1" dirty="0">
              <a:solidFill>
                <a:srgbClr val="002060"/>
              </a:solidFill>
            </a:endParaRPr>
          </a:p>
          <a:p>
            <a:pPr marL="0" indent="0" algn="r" rtl="1" fontAlgn="auto">
              <a:spcAft>
                <a:spcPts val="0"/>
              </a:spcAft>
              <a:buFont typeface="Arial" panose="020B0604020202020204" pitchFamily="34" charset="0"/>
              <a:buNone/>
              <a:defRPr/>
            </a:pPr>
            <a:r>
              <a:rPr lang="ar-SA" b="1" dirty="0">
                <a:solidFill>
                  <a:srgbClr val="002060"/>
                </a:solidFill>
              </a:rPr>
              <a:t>5) جائزة: الابتكار والإبداع.</a:t>
            </a:r>
          </a:p>
          <a:p>
            <a:pPr algn="just" rtl="1" fontAlgn="auto">
              <a:spcAft>
                <a:spcPts val="0"/>
              </a:spcAft>
              <a:defRPr/>
            </a:pPr>
            <a:r>
              <a:rPr lang="ar-EG" sz="2400" b="1" dirty="0">
                <a:solidFill>
                  <a:srgbClr val="0070C0"/>
                </a:solidFill>
              </a:rPr>
              <a:t>تتم هذه الجائزة تشجيعاً للبحث العلمي كسبيل لحل العديد من مشكلات الإدارة وتطوير وتحسين منظومة الخدمات للمواطن.</a:t>
            </a:r>
          </a:p>
          <a:p>
            <a:pPr algn="r" rtl="1" fontAlgn="auto">
              <a:spcAft>
                <a:spcPts val="0"/>
              </a:spcAft>
              <a:defRPr/>
            </a:pPr>
            <a:endParaRPr lang="ar-EG" sz="2000" b="1" dirty="0">
              <a:solidFill>
                <a:srgbClr val="0070C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0" indent="0" algn="r" rtl="1" fontAlgn="auto">
              <a:spcAft>
                <a:spcPts val="0"/>
              </a:spcAft>
              <a:buFont typeface="Arial" panose="020B0604020202020204" pitchFamily="34" charset="0"/>
              <a:buNone/>
              <a:defRPr/>
            </a:pPr>
            <a:endParaRPr lang="ar-SA" sz="2000" b="1" dirty="0">
              <a:solidFill>
                <a:srgbClr val="002060"/>
              </a:solidFill>
            </a:endParaRPr>
          </a:p>
          <a:p>
            <a:pPr marL="0" indent="0" algn="r" rtl="1" fontAlgn="auto">
              <a:spcAft>
                <a:spcPts val="0"/>
              </a:spcAft>
              <a:buFont typeface="Arial" panose="020B0604020202020204" pitchFamily="34" charset="0"/>
              <a:buNone/>
              <a:defRPr/>
            </a:pPr>
            <a:endParaRPr lang="ar-SA" sz="2000"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1" y="88902"/>
            <a:ext cx="10515600" cy="1325563"/>
          </a:xfrm>
        </p:spPr>
        <p:txBody>
          <a:bodyPr/>
          <a:lstStyle/>
          <a:p>
            <a:pPr algn="ctr" rtl="1" eaLnBrk="1" hangingPunct="1"/>
            <a:r>
              <a:rPr lang="ar-EG" altLang="en-US" sz="4000" b="1" dirty="0">
                <a:solidFill>
                  <a:srgbClr val="AA8140"/>
                </a:solidFill>
                <a:latin typeface="Simplified Arabic,Bold"/>
              </a:rPr>
              <a:t>شروط المشاركة في جائزة مصر للتميز الحكومي</a:t>
            </a:r>
            <a:endParaRPr lang="en-US" altLang="en-US" sz="4000" b="1" dirty="0">
              <a:solidFill>
                <a:srgbClr val="AA8140"/>
              </a:solidFill>
              <a:latin typeface="Simplified Arabic,Bold"/>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3B990F-7FA0-4F4E-8879-D22E36A7AD80}"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sp>
        <p:nvSpPr>
          <p:cNvPr id="6" name="Rounded Rectangle 5"/>
          <p:cNvSpPr/>
          <p:nvPr/>
        </p:nvSpPr>
        <p:spPr>
          <a:xfrm>
            <a:off x="2455068" y="2270250"/>
            <a:ext cx="7281864" cy="3333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ar-EG" sz="3600" b="1" dirty="0">
                <a:solidFill>
                  <a:schemeClr val="tx1"/>
                </a:solidFill>
              </a:rPr>
              <a:t>جائزة المؤسسة الحكومية المتميزة:</a:t>
            </a:r>
          </a:p>
          <a:p>
            <a:pPr algn="ctr" fontAlgn="auto">
              <a:spcBef>
                <a:spcPts val="0"/>
              </a:spcBef>
              <a:spcAft>
                <a:spcPts val="0"/>
              </a:spcAft>
              <a:defRPr/>
            </a:pPr>
            <a:endParaRPr lang="ar-EG" sz="3600" b="1" dirty="0">
              <a:solidFill>
                <a:schemeClr val="tx1"/>
              </a:solidFill>
            </a:endParaRPr>
          </a:p>
          <a:p>
            <a:pPr algn="ctr" fontAlgn="auto">
              <a:spcBef>
                <a:spcPts val="0"/>
              </a:spcBef>
              <a:spcAft>
                <a:spcPts val="0"/>
              </a:spcAft>
              <a:defRPr/>
            </a:pPr>
            <a:r>
              <a:rPr lang="ar-EG" sz="4000" b="1" dirty="0">
                <a:solidFill>
                  <a:schemeClr val="accent2">
                    <a:lumMod val="75000"/>
                  </a:schemeClr>
                </a:solidFill>
              </a:rPr>
              <a:t>أن تكون ضمن الفئات المحددة للمشاركة بالجائزة.</a:t>
            </a:r>
            <a:endParaRPr lang="en-US" sz="4000" b="1" dirty="0">
              <a:solidFill>
                <a:schemeClr val="accent2">
                  <a:lumMod val="75000"/>
                </a:schemeClr>
              </a:solidFill>
            </a:endParaRPr>
          </a:p>
          <a:p>
            <a:pPr algn="ctr" fontAlgn="auto">
              <a:spcBef>
                <a:spcPts val="0"/>
              </a:spcBef>
              <a:spcAft>
                <a:spcPts val="0"/>
              </a:spcAft>
              <a:defRPr/>
            </a:pPr>
            <a:endParaRPr lang="en-US" sz="2000" dirty="0"/>
          </a:p>
        </p:txBody>
      </p:sp>
      <p:pic>
        <p:nvPicPr>
          <p:cNvPr id="5" name="Picture 4"/>
          <p:cNvPicPr>
            <a:picLocks noChangeAspect="1"/>
          </p:cNvPicPr>
          <p:nvPr/>
        </p:nvPicPr>
        <p:blipFill>
          <a:blip r:embed="rId3"/>
          <a:stretch>
            <a:fillRect/>
          </a:stretch>
        </p:blipFill>
        <p:spPr>
          <a:xfrm>
            <a:off x="208458" y="1611086"/>
            <a:ext cx="1753370" cy="350489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5" y="1"/>
            <a:ext cx="11713030" cy="6069496"/>
          </a:xfrm>
        </p:spPr>
        <p:txBody>
          <a:bodyPr rtlCol="0">
            <a:normAutofit/>
          </a:bodyPr>
          <a:lstStyle/>
          <a:p>
            <a:pPr marL="0" indent="0" algn="r" rtl="1" eaLnBrk="1" fontAlgn="auto" hangingPunct="1">
              <a:spcAft>
                <a:spcPts val="0"/>
              </a:spcAft>
              <a:buNone/>
              <a:defRPr/>
            </a:pPr>
            <a:endParaRPr lang="ar-EG" b="1" dirty="0">
              <a:solidFill>
                <a:srgbClr val="002060"/>
              </a:solidFill>
            </a:endParaRPr>
          </a:p>
          <a:p>
            <a:pPr marL="0" indent="0" algn="r" rtl="1" eaLnBrk="1" fontAlgn="auto" hangingPunct="1">
              <a:spcAft>
                <a:spcPts val="0"/>
              </a:spcAft>
              <a:buNone/>
              <a:defRPr/>
            </a:pPr>
            <a:r>
              <a:rPr lang="ar-EG" b="1" dirty="0">
                <a:solidFill>
                  <a:srgbClr val="002060"/>
                </a:solidFill>
              </a:rPr>
              <a:t>   </a:t>
            </a:r>
            <a:r>
              <a:rPr lang="ar-EG" sz="3600" b="1" u="sng" dirty="0">
                <a:solidFill>
                  <a:srgbClr val="C00000"/>
                </a:solidFill>
              </a:rPr>
              <a:t>الرؤية</a:t>
            </a:r>
          </a:p>
          <a:p>
            <a:pPr marL="0" indent="0" algn="r" rtl="1" eaLnBrk="1" fontAlgn="auto" hangingPunct="1">
              <a:spcAft>
                <a:spcPts val="0"/>
              </a:spcAft>
              <a:buNone/>
              <a:defRPr/>
            </a:pPr>
            <a:r>
              <a:rPr lang="ar-EG" b="1" dirty="0">
                <a:solidFill>
                  <a:srgbClr val="002060"/>
                </a:solidFill>
              </a:rPr>
              <a:t>  تكوين جهاز إداري كفء وفعال يطبق مفاهيم الحوكمة، ويساهم بدوره في تحقيق التنمية المستدامة بما يتوافق مع "رؤية مصر 2030 " للعبور بمصر إلى مصاف الدول المتقدمة.</a:t>
            </a:r>
          </a:p>
          <a:p>
            <a:pPr marL="0" indent="0" algn="r" rtl="1" eaLnBrk="1" fontAlgn="auto" hangingPunct="1">
              <a:spcAft>
                <a:spcPts val="0"/>
              </a:spcAft>
              <a:buFont typeface="Arial" panose="020B0604020202020204" pitchFamily="34" charset="0"/>
              <a:buNone/>
              <a:defRPr/>
            </a:pPr>
            <a:endParaRPr lang="ar-EG" b="1" dirty="0">
              <a:solidFill>
                <a:srgbClr val="002060"/>
              </a:solidFill>
            </a:endParaRPr>
          </a:p>
          <a:p>
            <a:pPr marL="0" indent="0" algn="r" rtl="1" eaLnBrk="1" fontAlgn="auto" hangingPunct="1">
              <a:spcAft>
                <a:spcPts val="0"/>
              </a:spcAft>
              <a:buNone/>
              <a:defRPr/>
            </a:pPr>
            <a:endParaRPr lang="ar-EG" b="1" dirty="0">
              <a:solidFill>
                <a:srgbClr val="002060"/>
              </a:solidFill>
            </a:endParaRPr>
          </a:p>
          <a:p>
            <a:pPr marL="0" indent="0" algn="r" rtl="1" eaLnBrk="1" fontAlgn="auto" hangingPunct="1">
              <a:spcAft>
                <a:spcPts val="0"/>
              </a:spcAft>
              <a:buNone/>
              <a:defRPr/>
            </a:pPr>
            <a:r>
              <a:rPr lang="ar-EG" b="1" dirty="0">
                <a:solidFill>
                  <a:srgbClr val="002060"/>
                </a:solidFill>
              </a:rPr>
              <a:t>  </a:t>
            </a:r>
            <a:r>
              <a:rPr lang="ar-EG" sz="3600" b="1" u="sng" dirty="0">
                <a:solidFill>
                  <a:srgbClr val="C00000"/>
                </a:solidFill>
              </a:rPr>
              <a:t>الرسالة</a:t>
            </a:r>
          </a:p>
          <a:p>
            <a:pPr marL="0" indent="0" algn="r" rtl="1" eaLnBrk="1" fontAlgn="auto" hangingPunct="1">
              <a:spcAft>
                <a:spcPts val="0"/>
              </a:spcAft>
              <a:buNone/>
              <a:defRPr/>
            </a:pPr>
            <a:r>
              <a:rPr lang="ar-EG" b="1" dirty="0">
                <a:solidFill>
                  <a:srgbClr val="002060"/>
                </a:solidFill>
              </a:rPr>
              <a:t>نشر ثقافة التميز والجودة داخل الجهاز الإداري لتحقيق رضا المتعاملين، وتطوير جودة الخدمات الحكومية، وتحسين جودة الحياة، ودعم التنافسية المؤسسية، والعمل بروح الفريق لإحداث نقلة في الأداء المؤسسي وتطوير وتنمية القدرات البشرية.</a:t>
            </a:r>
            <a:endParaRPr lang="en-US" b="1" dirty="0">
              <a:solidFill>
                <a:srgbClr val="00206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25EC51-F868-44E2-9D01-F3989B93F7AE}"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1257299" y="1817688"/>
            <a:ext cx="3962400" cy="1371600"/>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838198" y="4463064"/>
            <a:ext cx="4800601" cy="130991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5FE81083-D2C2-4BA4-9160-6C0A37021051}"/>
              </a:ext>
            </a:extLst>
          </p:cNvPr>
          <p:cNvSpPr>
            <a:spLocks noGrp="1"/>
          </p:cNvSpPr>
          <p:nvPr>
            <p:ph type="sldNum" sz="quarter" idx="12"/>
          </p:nvPr>
        </p:nvSpPr>
        <p:spPr/>
        <p:txBody>
          <a:bodyPr/>
          <a:lstStyle/>
          <a:p>
            <a:fld id="{6DCCF019-09A3-4D40-A067-784B546BB70E}" type="slidenum">
              <a:rPr lang="en-US" altLang="en-US" smtClean="0"/>
              <a:pPr/>
              <a:t>9</a:t>
            </a:fld>
            <a:endParaRPr lang="en-US" altLang="en-US"/>
          </a:p>
        </p:txBody>
      </p:sp>
      <p:sp>
        <p:nvSpPr>
          <p:cNvPr id="3" name="عنصر نائب للمحتوى 2">
            <a:extLst>
              <a:ext uri="{FF2B5EF4-FFF2-40B4-BE49-F238E27FC236}">
                <a16:creationId xmlns:a16="http://schemas.microsoft.com/office/drawing/2014/main" id="{401BA20B-09C0-4177-B6B4-5EC369B728AC}"/>
              </a:ext>
            </a:extLst>
          </p:cNvPr>
          <p:cNvSpPr>
            <a:spLocks noGrp="1"/>
          </p:cNvSpPr>
          <p:nvPr>
            <p:ph idx="4294967295"/>
          </p:nvPr>
        </p:nvSpPr>
        <p:spPr>
          <a:xfrm>
            <a:off x="305753" y="263455"/>
            <a:ext cx="11177587" cy="6196330"/>
          </a:xfrm>
        </p:spPr>
        <p:txBody>
          <a:bodyPr/>
          <a:lstStyle/>
          <a:p>
            <a:pPr algn="ctr"/>
            <a:r>
              <a:rPr lang="ar-EG" sz="5400" b="1" u="sng" dirty="0">
                <a:solidFill>
                  <a:schemeClr val="accent2">
                    <a:lumMod val="75000"/>
                  </a:schemeClr>
                </a:solidFill>
                <a:latin typeface="Simplified Arabic,Bold"/>
              </a:rPr>
              <a:t>أهداف الجائزة</a:t>
            </a:r>
            <a:endParaRPr lang="en-US" sz="5400" b="1" u="sng" dirty="0">
              <a:solidFill>
                <a:schemeClr val="accent2">
                  <a:lumMod val="75000"/>
                </a:schemeClr>
              </a:solidFill>
              <a:latin typeface="Simplified Arabic,Bold"/>
            </a:endParaRPr>
          </a:p>
          <a:p>
            <a:pPr algn="just" rtl="1"/>
            <a:endParaRPr lang="en-US" sz="3600" dirty="0">
              <a:solidFill>
                <a:srgbClr val="000000"/>
              </a:solidFill>
              <a:latin typeface="Wingdings" panose="05000000000000000000" pitchFamily="2" charset="2"/>
            </a:endParaRPr>
          </a:p>
          <a:p>
            <a:pPr algn="just" rtl="1"/>
            <a:r>
              <a:rPr lang="ar-EG" sz="3600" dirty="0">
                <a:solidFill>
                  <a:srgbClr val="000000"/>
                </a:solidFill>
                <a:latin typeface="Wingdings" panose="05000000000000000000" pitchFamily="2" charset="2"/>
              </a:rPr>
              <a:t></a:t>
            </a:r>
            <a:r>
              <a:rPr lang="ar-EG"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تشجيع المنافسة بين المؤسسات الحكومية على كافة المستويات القومي والمحلي والإقليمي.</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تحقيق معدلات أفضل لرضاء المواطنين.</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نشر ثقافة الجودة والتميز على مستوى الجهاز الإداري للدولة.</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تعزيز روح الابتكار والإبداع والمكافأة على التميز في المجتمع المصري.</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إلقاء الضوء على النماذج الناجحة للمؤسسات الحكومية.</a:t>
            </a:r>
            <a:endParaRPr lang="ar-EG" sz="3600" dirty="0"/>
          </a:p>
        </p:txBody>
      </p:sp>
    </p:spTree>
    <p:extLst>
      <p:ext uri="{BB962C8B-B14F-4D97-AF65-F5344CB8AC3E}">
        <p14:creationId xmlns:p14="http://schemas.microsoft.com/office/powerpoint/2010/main" val="3543867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7528</TotalTime>
  <Words>1940</Words>
  <Application>Microsoft Office PowerPoint</Application>
  <PresentationFormat>Widescreen</PresentationFormat>
  <Paragraphs>221</Paragraphs>
  <Slides>34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ae_Sharjah</vt:lpstr>
      <vt:lpstr>Arial</vt:lpstr>
      <vt:lpstr>Arial Black</vt:lpstr>
      <vt:lpstr>Calibri</vt:lpstr>
      <vt:lpstr>Calibri Light</vt:lpstr>
      <vt:lpstr>GE SS Two Light</vt:lpstr>
      <vt:lpstr>Simplified Arabic</vt:lpstr>
      <vt:lpstr>Simplified Arabic,Bold</vt:lpstr>
      <vt:lpstr>Times New Roman</vt:lpstr>
      <vt:lpstr>Wingdings</vt:lpstr>
      <vt:lpstr>Retrospect</vt:lpstr>
      <vt:lpstr>PowerPoint Presentation</vt:lpstr>
      <vt:lpstr>PowerPoint Presentation</vt:lpstr>
      <vt:lpstr>PowerPoint Presentation</vt:lpstr>
      <vt:lpstr>PowerPoint Presentation</vt:lpstr>
      <vt:lpstr>فئات جائزة مصر للتميز الحكومي</vt:lpstr>
      <vt:lpstr>       تابع فئات جائزة مصر للتميز الحكومي</vt:lpstr>
      <vt:lpstr>شروط المشاركة في جائزة مصر للتميز الحكومي</vt:lpstr>
      <vt:lpstr>PowerPoint Presentation</vt:lpstr>
      <vt:lpstr>PowerPoint Presentation</vt:lpstr>
      <vt:lpstr>نبذة عن منظومة التميز الحكومي</vt:lpstr>
      <vt:lpstr>   محاور ومعايير جائزة مصر للتميز الحكومي  </vt:lpstr>
      <vt:lpstr>محاور ومعايير منظومة التميز الحكومي</vt:lpstr>
      <vt:lpstr>جائزة "المؤسسة الحكومية المتميزة"</vt:lpstr>
      <vt:lpstr>جائزة "المؤسسة الحكومية المتميزة"</vt:lpstr>
      <vt:lpstr>جائزة "المؤسسة الحكومية المتميزة"</vt:lpstr>
      <vt:lpstr>أسلوب التقييم </vt:lpstr>
      <vt:lpstr>أدوار سفراء التميز</vt:lpstr>
      <vt:lpstr>أدوار سفراء التميز</vt:lpstr>
      <vt:lpstr>PowerPoint Presentation</vt:lpstr>
      <vt:lpstr>شروط التأهل للفوز بالجائزة </vt:lpstr>
      <vt:lpstr>PowerPoint Presentation</vt:lpstr>
      <vt:lpstr>توصيات اللجنة الاستشارية من خلال المشاركات السابقة</vt:lpstr>
      <vt:lpstr>توصيات اللجنة الاستشارية من خلال المشاركات السابقة</vt:lpstr>
      <vt:lpstr>توصيات اللجنة الاستشارية من خلال المشاركات السابقة</vt:lpstr>
      <vt:lpstr>توصيات اللجنة الاستشارية من خلال المشاركات السابقة</vt:lpstr>
      <vt:lpstr>PowerPoint Presentation</vt:lpstr>
      <vt:lpstr>  يتم اختيار افضل 3 كليات بالجامعة في اطار التقييم على معايير تحقيق الرؤية و الممكنات و الابتكار و يشارك في منافسات هذه الفئة كليات الجامعة التي مر على انشائها ثلاث سنوات و اكثر حيث يتم التقييم على مؤشرات قياس الاداء و الانجازات في اخر ثلاث سنوات طبقا للمعايير سالفة الذكر   </vt:lpstr>
      <vt:lpstr>ثانيا : جائزة الابتكار و الابداع المؤسسي</vt:lpstr>
      <vt:lpstr>ثالثا : أفضل فريق عمل </vt:lpstr>
      <vt:lpstr>رابعا : افضل مدير عام</vt:lpstr>
      <vt:lpstr>خامسا : أفضل مدير ادارة</vt:lpstr>
      <vt:lpstr>سادسا : أفضل موظف   </vt:lpstr>
      <vt:lpstr>الجدول الزمني للجائزة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mona24</cp:lastModifiedBy>
  <cp:revision>339</cp:revision>
  <dcterms:created xsi:type="dcterms:W3CDTF">2019-03-09T08:57:14Z</dcterms:created>
  <dcterms:modified xsi:type="dcterms:W3CDTF">2021-12-19T10:43:26Z</dcterms:modified>
</cp:coreProperties>
</file>